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F7175-21D6-4134-98FC-A78913EE02B3}" type="datetimeFigureOut">
              <a:rPr lang="tr-TR" smtClean="0"/>
              <a:t>28.10.2023</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D0CCC8-446C-4E1B-8FB4-EB7A5896F117}" type="slidenum">
              <a:rPr lang="tr-TR" smtClean="0"/>
              <a:t>‹#›</a:t>
            </a:fld>
            <a:endParaRPr lang="tr-TR"/>
          </a:p>
        </p:txBody>
      </p:sp>
    </p:spTree>
    <p:extLst>
      <p:ext uri="{BB962C8B-B14F-4D97-AF65-F5344CB8AC3E}">
        <p14:creationId xmlns:p14="http://schemas.microsoft.com/office/powerpoint/2010/main" val="279961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267D3A-53C5-436C-98E7-077C76BAA4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935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463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Work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523038"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4"/>
          </p:nvPr>
        </p:nvSpPr>
        <p:spPr>
          <a:xfrm>
            <a:off x="8877300"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8877300"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6523038"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78660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Work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2413589" y="2520359"/>
            <a:ext cx="3572541" cy="1481328"/>
          </a:xfrm>
          <a:prstGeom prst="roundRect">
            <a:avLst>
              <a:gd name="adj" fmla="val 374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2413589" y="4309872"/>
            <a:ext cx="3572541" cy="1481328"/>
          </a:xfrm>
          <a:prstGeom prst="roundRect">
            <a:avLst>
              <a:gd name="adj" fmla="val 374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userDrawn="1"/>
        </p:nvSpPr>
        <p:spPr>
          <a:xfrm>
            <a:off x="7590759" y="4309872"/>
            <a:ext cx="3572541" cy="1481328"/>
          </a:xfrm>
          <a:prstGeom prst="roundRect">
            <a:avLst>
              <a:gd name="adj" fmla="val 37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userDrawn="1"/>
        </p:nvSpPr>
        <p:spPr>
          <a:xfrm>
            <a:off x="7590759" y="2520359"/>
            <a:ext cx="3572541" cy="1481328"/>
          </a:xfrm>
          <a:prstGeom prst="roundRect">
            <a:avLst>
              <a:gd name="adj" fmla="val 374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14"/>
          </p:nvPr>
        </p:nvSpPr>
        <p:spPr>
          <a:xfrm>
            <a:off x="1028700" y="2525233"/>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6210744" y="251961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1028700"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7"/>
          </p:nvPr>
        </p:nvSpPr>
        <p:spPr>
          <a:xfrm>
            <a:off x="6210744"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06192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ingle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607149" y="251947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5403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er Full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12192000" cy="4730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806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rtfolio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42988"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594100"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45212"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96323"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87436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ortfolio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4318"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638931"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253162"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867393"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35968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rtfolio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107113"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8651875"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07113"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51875"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29339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ortfolio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4295555" y="4392943"/>
            <a:ext cx="3234956" cy="13982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icture Placeholder 2"/>
          <p:cNvSpPr>
            <a:spLocks noGrp="1"/>
          </p:cNvSpPr>
          <p:nvPr>
            <p:ph type="pic" sz="quarter" idx="13"/>
          </p:nvPr>
        </p:nvSpPr>
        <p:spPr>
          <a:xfrm>
            <a:off x="1028700" y="2514599"/>
            <a:ext cx="3234516"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7560452" y="2514599"/>
            <a:ext cx="3604435"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4297952" y="2512249"/>
            <a:ext cx="3232559" cy="185814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98879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ortfolio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028699" y="701675"/>
            <a:ext cx="4149725" cy="5470525"/>
          </a:xfrm>
          <a:prstGeom prst="roundRect">
            <a:avLst>
              <a:gd name="adj" fmla="val 1217"/>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6220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rtfolio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6096000" y="701675"/>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8648700" y="70167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8648700" y="2716213"/>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6096000" y="420052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54364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8700" y="2514600"/>
            <a:ext cx="5067300" cy="3273552"/>
          </a:xfrm>
          <a:prstGeom prst="roundRect">
            <a:avLst>
              <a:gd name="adj" fmla="val 93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87921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ortfolio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9797313" y="4152935"/>
            <a:ext cx="1365987" cy="1638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2"/>
          <p:cNvSpPr>
            <a:spLocks noGrp="1"/>
          </p:cNvSpPr>
          <p:nvPr>
            <p:ph type="pic" sz="quarter" idx="14"/>
          </p:nvPr>
        </p:nvSpPr>
        <p:spPr>
          <a:xfrm>
            <a:off x="1028699" y="2514599"/>
            <a:ext cx="3657600"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4711699" y="2514599"/>
            <a:ext cx="2304288"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7043737" y="2515079"/>
            <a:ext cx="4123944" cy="1618488"/>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7"/>
          </p:nvPr>
        </p:nvSpPr>
        <p:spPr>
          <a:xfrm>
            <a:off x="7043738" y="4153379"/>
            <a:ext cx="2724912" cy="1636776"/>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8"/>
          </p:nvPr>
        </p:nvSpPr>
        <p:spPr>
          <a:xfrm>
            <a:off x="2865437" y="4164012"/>
            <a:ext cx="1819656"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8" name="Picture Placeholder 2"/>
          <p:cNvSpPr>
            <a:spLocks noGrp="1"/>
          </p:cNvSpPr>
          <p:nvPr>
            <p:ph type="pic" sz="quarter" idx="19"/>
          </p:nvPr>
        </p:nvSpPr>
        <p:spPr>
          <a:xfrm>
            <a:off x="1028699" y="4164012"/>
            <a:ext cx="1810512" cy="16276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15883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ortfolio #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2" name="Picture Placeholder 2"/>
          <p:cNvSpPr>
            <a:spLocks noGrp="1"/>
          </p:cNvSpPr>
          <p:nvPr>
            <p:ph type="pic" sz="quarter" idx="18"/>
          </p:nvPr>
        </p:nvSpPr>
        <p:spPr>
          <a:xfrm>
            <a:off x="2878138" y="685800"/>
            <a:ext cx="3639312" cy="363931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9"/>
          </p:nvPr>
        </p:nvSpPr>
        <p:spPr>
          <a:xfrm>
            <a:off x="1028700" y="684213"/>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0"/>
          </p:nvPr>
        </p:nvSpPr>
        <p:spPr>
          <a:xfrm>
            <a:off x="1028700" y="253365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1"/>
          </p:nvPr>
        </p:nvSpPr>
        <p:spPr>
          <a:xfrm>
            <a:off x="1028700"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2"/>
          </p:nvPr>
        </p:nvSpPr>
        <p:spPr>
          <a:xfrm>
            <a:off x="2878138"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3"/>
          </p:nvPr>
        </p:nvSpPr>
        <p:spPr>
          <a:xfrm>
            <a:off x="4729163"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09490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ortfolio #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1028699" y="2535237"/>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3615531"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6202363"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789195" y="2535235"/>
            <a:ext cx="2378075" cy="23780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904293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rtfolio #1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0"/>
          </p:nvPr>
        </p:nvSpPr>
        <p:spPr>
          <a:xfrm>
            <a:off x="6096000"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1"/>
          </p:nvPr>
        </p:nvSpPr>
        <p:spPr>
          <a:xfrm>
            <a:off x="8678863"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52045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rtfolio #1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6103937" y="2030412"/>
            <a:ext cx="2432304" cy="377647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8526462" y="2030411"/>
            <a:ext cx="3666744" cy="1828800"/>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8531224" y="3859212"/>
            <a:ext cx="1828800" cy="194767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10355262" y="3859212"/>
            <a:ext cx="1837944" cy="194767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25976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f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34999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ortfolio #1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6602227" y="4412215"/>
            <a:ext cx="4561072" cy="139626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sz="quarter" idx="22"/>
          </p:nvPr>
        </p:nvSpPr>
        <p:spPr>
          <a:xfrm>
            <a:off x="6602412"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902699"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4"/>
          </p:nvPr>
        </p:nvSpPr>
        <p:spPr>
          <a:xfrm>
            <a:off x="4302124"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5"/>
          </p:nvPr>
        </p:nvSpPr>
        <p:spPr>
          <a:xfrm>
            <a:off x="1028699" y="2532062"/>
            <a:ext cx="3236976"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6"/>
          </p:nvPr>
        </p:nvSpPr>
        <p:spPr>
          <a:xfrm>
            <a:off x="4302125" y="4411662"/>
            <a:ext cx="2258568" cy="13990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159849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ortfolio #1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9"/>
          </p:nvPr>
        </p:nvSpPr>
        <p:spPr>
          <a:xfrm>
            <a:off x="1028700"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0"/>
          </p:nvPr>
        </p:nvSpPr>
        <p:spPr>
          <a:xfrm>
            <a:off x="4462463"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7896225"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31546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ortfolio #1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19"/>
          </p:nvPr>
        </p:nvSpPr>
        <p:spPr>
          <a:xfrm>
            <a:off x="1028700" y="2514599"/>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0"/>
          </p:nvPr>
        </p:nvSpPr>
        <p:spPr>
          <a:xfrm>
            <a:off x="6134100" y="2514598"/>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25150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ortfolio #1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441366" y="3454400"/>
            <a:ext cx="2721933" cy="2717800"/>
          </a:xfrm>
          <a:prstGeom prst="rect">
            <a:avLst/>
          </a:prstGeom>
          <a:gradFill>
            <a:gsLst>
              <a:gs pos="0">
                <a:schemeClr val="accent4"/>
              </a:gs>
              <a:gs pos="100000">
                <a:schemeClr val="accent1"/>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p:cNvSpPr>
            <a:spLocks noGrp="1"/>
          </p:cNvSpPr>
          <p:nvPr>
            <p:ph type="pic" sz="quarter" idx="22"/>
          </p:nvPr>
        </p:nvSpPr>
        <p:spPr>
          <a:xfrm>
            <a:off x="56594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0" name="Picture Placeholder 2"/>
          <p:cNvSpPr>
            <a:spLocks noGrp="1"/>
          </p:cNvSpPr>
          <p:nvPr>
            <p:ph type="pic" sz="quarter" idx="23"/>
          </p:nvPr>
        </p:nvSpPr>
        <p:spPr>
          <a:xfrm>
            <a:off x="70500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1" name="Picture Placeholder 2"/>
          <p:cNvSpPr>
            <a:spLocks noGrp="1"/>
          </p:cNvSpPr>
          <p:nvPr>
            <p:ph type="pic" sz="quarter" idx="24"/>
          </p:nvPr>
        </p:nvSpPr>
        <p:spPr>
          <a:xfrm>
            <a:off x="84407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2" name="Picture Placeholder 2"/>
          <p:cNvSpPr>
            <a:spLocks noGrp="1"/>
          </p:cNvSpPr>
          <p:nvPr>
            <p:ph type="pic" sz="quarter" idx="25"/>
          </p:nvPr>
        </p:nvSpPr>
        <p:spPr>
          <a:xfrm>
            <a:off x="98313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3" name="Picture Placeholder 2"/>
          <p:cNvSpPr>
            <a:spLocks noGrp="1"/>
          </p:cNvSpPr>
          <p:nvPr>
            <p:ph type="pic" sz="quarter" idx="26"/>
          </p:nvPr>
        </p:nvSpPr>
        <p:spPr>
          <a:xfrm>
            <a:off x="98313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4" name="Picture Placeholder 2"/>
          <p:cNvSpPr>
            <a:spLocks noGrp="1"/>
          </p:cNvSpPr>
          <p:nvPr>
            <p:ph type="pic" sz="quarter" idx="27"/>
          </p:nvPr>
        </p:nvSpPr>
        <p:spPr>
          <a:xfrm>
            <a:off x="84407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5" name="Picture Placeholder 2"/>
          <p:cNvSpPr>
            <a:spLocks noGrp="1"/>
          </p:cNvSpPr>
          <p:nvPr>
            <p:ph type="pic" sz="quarter" idx="28"/>
          </p:nvPr>
        </p:nvSpPr>
        <p:spPr>
          <a:xfrm>
            <a:off x="70500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6" name="Picture Placeholder 2"/>
          <p:cNvSpPr>
            <a:spLocks noGrp="1"/>
          </p:cNvSpPr>
          <p:nvPr>
            <p:ph type="pic" sz="quarter" idx="29"/>
          </p:nvPr>
        </p:nvSpPr>
        <p:spPr>
          <a:xfrm>
            <a:off x="56594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7" name="Picture Placeholder 2"/>
          <p:cNvSpPr>
            <a:spLocks noGrp="1"/>
          </p:cNvSpPr>
          <p:nvPr>
            <p:ph type="pic" sz="quarter" idx="30"/>
          </p:nvPr>
        </p:nvSpPr>
        <p:spPr>
          <a:xfrm>
            <a:off x="705008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8" name="Picture Placeholder 2"/>
          <p:cNvSpPr>
            <a:spLocks noGrp="1"/>
          </p:cNvSpPr>
          <p:nvPr>
            <p:ph type="pic" sz="quarter" idx="31"/>
          </p:nvPr>
        </p:nvSpPr>
        <p:spPr>
          <a:xfrm>
            <a:off x="565943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9" name="Picture Placeholder 2"/>
          <p:cNvSpPr>
            <a:spLocks noGrp="1"/>
          </p:cNvSpPr>
          <p:nvPr>
            <p:ph type="pic" sz="quarter" idx="32"/>
          </p:nvPr>
        </p:nvSpPr>
        <p:spPr>
          <a:xfrm>
            <a:off x="565943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30" name="Picture Placeholder 2"/>
          <p:cNvSpPr>
            <a:spLocks noGrp="1"/>
          </p:cNvSpPr>
          <p:nvPr>
            <p:ph type="pic" sz="quarter" idx="33"/>
          </p:nvPr>
        </p:nvSpPr>
        <p:spPr>
          <a:xfrm>
            <a:off x="705008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11677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80395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ortfolio #1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1"/>
            <a:ext cx="6096000" cy="3382963"/>
          </a:xfrm>
          <a:prstGeom prst="rect">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6096000" y="3475037"/>
            <a:ext cx="6096000" cy="33829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72418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ortfolio #1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104287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280463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756919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933095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7200076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rice Tabl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1028700" y="2514600"/>
            <a:ext cx="2363086" cy="3276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619205" y="2514600"/>
            <a:ext cx="2363086" cy="3276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8800214" y="2514600"/>
            <a:ext cx="2363086" cy="3276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6209710" y="2514600"/>
            <a:ext cx="2363086" cy="3276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22"/>
          </p:nvPr>
        </p:nvSpPr>
        <p:spPr>
          <a:xfrm>
            <a:off x="1024639"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3"/>
          </p:nvPr>
        </p:nvSpPr>
        <p:spPr>
          <a:xfrm>
            <a:off x="3619057"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4"/>
          </p:nvPr>
        </p:nvSpPr>
        <p:spPr>
          <a:xfrm>
            <a:off x="6206239" y="2514599"/>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5"/>
          </p:nvPr>
        </p:nvSpPr>
        <p:spPr>
          <a:xfrm>
            <a:off x="8800214" y="2514598"/>
            <a:ext cx="2363086" cy="134461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07603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ortfolio #1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699" y="70167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3"/>
          </p:nvPr>
        </p:nvSpPr>
        <p:spPr>
          <a:xfrm>
            <a:off x="1028698" y="2438400"/>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4"/>
          </p:nvPr>
        </p:nvSpPr>
        <p:spPr>
          <a:xfrm>
            <a:off x="1028697" y="417512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32922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ortfolio #1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685799"/>
            <a:ext cx="5067300" cy="180022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8648700" y="2514600"/>
            <a:ext cx="2514600" cy="183197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10" name="Rounded Rectangle 9"/>
          <p:cNvSpPr/>
          <p:nvPr userDrawn="1"/>
        </p:nvSpPr>
        <p:spPr>
          <a:xfrm>
            <a:off x="6095999" y="2514600"/>
            <a:ext cx="2514600" cy="3276600"/>
          </a:xfrm>
          <a:prstGeom prst="roundRect">
            <a:avLst>
              <a:gd name="adj" fmla="val 1919"/>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8648700" y="4380609"/>
            <a:ext cx="2514600" cy="1410591"/>
          </a:xfrm>
          <a:prstGeom prst="roundRect">
            <a:avLst>
              <a:gd name="adj" fmla="val 191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19874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ortfolio #2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Rounded Rectangle 4"/>
          <p:cNvSpPr/>
          <p:nvPr userDrawn="1"/>
        </p:nvSpPr>
        <p:spPr>
          <a:xfrm>
            <a:off x="7006856" y="3455579"/>
            <a:ext cx="2647507" cy="2335621"/>
          </a:xfrm>
          <a:prstGeom prst="roundRect">
            <a:avLst>
              <a:gd name="adj" fmla="val 104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9686257" y="3455579"/>
            <a:ext cx="1477043" cy="2335621"/>
          </a:xfrm>
          <a:prstGeom prst="roundRect">
            <a:avLst>
              <a:gd name="adj" fmla="val 10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2"/>
          <p:cNvSpPr>
            <a:spLocks noGrp="1"/>
          </p:cNvSpPr>
          <p:nvPr>
            <p:ph type="pic" sz="quarter" idx="22"/>
          </p:nvPr>
        </p:nvSpPr>
        <p:spPr>
          <a:xfrm>
            <a:off x="7006856" y="701675"/>
            <a:ext cx="4156444" cy="2727325"/>
          </a:xfrm>
          <a:prstGeom prst="roundRect">
            <a:avLst>
              <a:gd name="adj" fmla="val 226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8061721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ashboard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3"/>
          </p:nvPr>
        </p:nvSpPr>
        <p:spPr>
          <a:xfrm>
            <a:off x="6178550" y="685800"/>
            <a:ext cx="3100388" cy="3676650"/>
          </a:xfrm>
          <a:prstGeom prst="roundRect">
            <a:avLst>
              <a:gd name="adj" fmla="val 134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4"/>
          </p:nvPr>
        </p:nvSpPr>
        <p:spPr>
          <a:xfrm>
            <a:off x="1793874" y="685800"/>
            <a:ext cx="4297363" cy="2743200"/>
          </a:xfrm>
          <a:prstGeom prst="roundRect">
            <a:avLst>
              <a:gd name="adj" fmla="val 1887"/>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5"/>
          </p:nvPr>
        </p:nvSpPr>
        <p:spPr>
          <a:xfrm>
            <a:off x="1028700" y="3496441"/>
            <a:ext cx="3236913" cy="2296347"/>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83689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ashboard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5"/>
          </p:nvPr>
        </p:nvSpPr>
        <p:spPr>
          <a:xfrm>
            <a:off x="1038225" y="3498850"/>
            <a:ext cx="323691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6"/>
          </p:nvPr>
        </p:nvSpPr>
        <p:spPr>
          <a:xfrm>
            <a:off x="6162675" y="682625"/>
            <a:ext cx="2360613" cy="2743200"/>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7"/>
          </p:nvPr>
        </p:nvSpPr>
        <p:spPr>
          <a:xfrm>
            <a:off x="8597900" y="3498850"/>
            <a:ext cx="257016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28340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igh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700405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91000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ar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6"/>
          <p:cNvSpPr>
            <a:spLocks noGrp="1"/>
          </p:cNvSpPr>
          <p:nvPr>
            <p:ph type="pic" sz="quarter" idx="13"/>
          </p:nvPr>
        </p:nvSpPr>
        <p:spPr>
          <a:xfrm>
            <a:off x="1031494"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
        <p:nvSpPr>
          <p:cNvPr id="10" name="Picture Placeholder 6"/>
          <p:cNvSpPr>
            <a:spLocks noGrp="1"/>
          </p:cNvSpPr>
          <p:nvPr>
            <p:ph type="pic" sz="quarter" idx="14"/>
          </p:nvPr>
        </p:nvSpPr>
        <p:spPr>
          <a:xfrm>
            <a:off x="4589202"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Tree>
    <p:extLst>
      <p:ext uri="{BB962C8B-B14F-4D97-AF65-F5344CB8AC3E}">
        <p14:creationId xmlns:p14="http://schemas.microsoft.com/office/powerpoint/2010/main" val="1835755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am Work #1">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693888" y="3429000"/>
            <a:ext cx="2469412" cy="2362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583763" y="3429000"/>
            <a:ext cx="2469412" cy="2362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6138863"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5401481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stiminiolas">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22"/>
          </p:nvPr>
        </p:nvSpPr>
        <p:spPr>
          <a:xfrm>
            <a:off x="1028700" y="685800"/>
            <a:ext cx="101346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566330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Mock Up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8674247" y="2339974"/>
            <a:ext cx="2362200" cy="3135313"/>
          </a:xfrm>
          <a:prstGeom prst="rect">
            <a:avLst/>
          </a:prstGeom>
          <a:solidFill>
            <a:schemeClr val="accent6">
              <a:lumMod val="50000"/>
            </a:schemeClr>
          </a:solidFill>
        </p:spPr>
        <p:txBody>
          <a:bodyPr/>
          <a:lstStyle>
            <a:lvl1pPr marL="0" indent="0">
              <a:buNone/>
              <a:defRPr sz="1000"/>
            </a:lvl1pPr>
          </a:lstStyle>
          <a:p>
            <a:endParaRPr lang="en-US"/>
          </a:p>
        </p:txBody>
      </p:sp>
      <p:sp>
        <p:nvSpPr>
          <p:cNvPr id="3" name="Picture Placeholder 2"/>
          <p:cNvSpPr>
            <a:spLocks noGrp="1"/>
          </p:cNvSpPr>
          <p:nvPr>
            <p:ph type="pic" sz="quarter" idx="13"/>
          </p:nvPr>
        </p:nvSpPr>
        <p:spPr>
          <a:xfrm>
            <a:off x="5985022" y="3306763"/>
            <a:ext cx="3170238" cy="23606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366075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Mock Up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152524" y="2681288"/>
            <a:ext cx="4943475" cy="3109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487323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ock Up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816725" y="2211388"/>
            <a:ext cx="4208463" cy="2541587"/>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85804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Mock Up #4">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6861175" y="2692400"/>
            <a:ext cx="3910013" cy="2952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1245027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Mock Up #5">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487988" y="863600"/>
            <a:ext cx="4941887" cy="3132138"/>
          </a:xfrm>
          <a:prstGeom prst="rect">
            <a:avLst/>
          </a:prstGeom>
          <a:solidFill>
            <a:schemeClr val="accent6">
              <a:lumMod val="50000"/>
            </a:schemeClr>
          </a:solidFill>
        </p:spPr>
        <p:txBody>
          <a:bodyPr/>
          <a:lstStyle>
            <a:lvl1pPr marL="0" indent="0">
              <a:buNone/>
              <a:defRPr sz="1000"/>
            </a:lvl1pPr>
          </a:lstStyle>
          <a:p>
            <a:endParaRPr lang="en-US"/>
          </a:p>
        </p:txBody>
      </p:sp>
      <p:sp>
        <p:nvSpPr>
          <p:cNvPr id="8" name="Picture Placeholder 2"/>
          <p:cNvSpPr>
            <a:spLocks noGrp="1"/>
          </p:cNvSpPr>
          <p:nvPr>
            <p:ph type="pic" sz="quarter" idx="14"/>
          </p:nvPr>
        </p:nvSpPr>
        <p:spPr>
          <a:xfrm>
            <a:off x="8796338" y="2471738"/>
            <a:ext cx="2346325" cy="30257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62938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Mock Up #6">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711951" y="2181225"/>
            <a:ext cx="4281488" cy="2586038"/>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5782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Mock Up #7">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8" name="Picture Placeholder 2"/>
          <p:cNvSpPr>
            <a:spLocks noGrp="1"/>
          </p:cNvSpPr>
          <p:nvPr>
            <p:ph type="pic" sz="quarter" idx="13"/>
          </p:nvPr>
        </p:nvSpPr>
        <p:spPr>
          <a:xfrm>
            <a:off x="5429250" y="2217738"/>
            <a:ext cx="5106988" cy="3194050"/>
          </a:xfrm>
          <a:prstGeom prst="rect">
            <a:avLst/>
          </a:prstGeom>
          <a:solidFill>
            <a:schemeClr val="accent6">
              <a:lumMod val="50000"/>
            </a:schemeClr>
          </a:solidFill>
        </p:spPr>
        <p:txBody>
          <a:bodyPr/>
          <a:lstStyle>
            <a:lvl1pPr marL="0" indent="0">
              <a:buNone/>
              <a:defRPr sz="1000"/>
            </a:lvl1pPr>
          </a:lstStyle>
          <a:p>
            <a:endParaRPr lang="en-US"/>
          </a:p>
        </p:txBody>
      </p:sp>
      <p:sp>
        <p:nvSpPr>
          <p:cNvPr id="9" name="Picture Placeholder 2"/>
          <p:cNvSpPr>
            <a:spLocks noGrp="1"/>
          </p:cNvSpPr>
          <p:nvPr>
            <p:ph type="pic" sz="quarter" idx="14"/>
          </p:nvPr>
        </p:nvSpPr>
        <p:spPr>
          <a:xfrm>
            <a:off x="4273550" y="3171825"/>
            <a:ext cx="1854200" cy="2438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1136981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Mock Up #8">
    <p:spTree>
      <p:nvGrpSpPr>
        <p:cNvPr id="1" name=""/>
        <p:cNvGrpSpPr/>
        <p:nvPr/>
      </p:nvGrpSpPr>
      <p:grpSpPr>
        <a:xfrm>
          <a:off x="0" y="0"/>
          <a:ext cx="0" cy="0"/>
          <a:chOff x="0" y="0"/>
          <a:chExt cx="0" cy="0"/>
        </a:xfrm>
      </p:grpSpPr>
      <p:sp>
        <p:nvSpPr>
          <p:cNvPr id="8" name="Rectangle 7"/>
          <p:cNvSpPr/>
          <p:nvPr userDrawn="1"/>
        </p:nvSpPr>
        <p:spPr>
          <a:xfrm>
            <a:off x="0" y="2997819"/>
            <a:ext cx="12192000" cy="386018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9" name="Picture Placeholder 2"/>
          <p:cNvSpPr>
            <a:spLocks noGrp="1"/>
          </p:cNvSpPr>
          <p:nvPr>
            <p:ph type="pic" sz="quarter" idx="13"/>
          </p:nvPr>
        </p:nvSpPr>
        <p:spPr>
          <a:xfrm>
            <a:off x="1457324" y="1338335"/>
            <a:ext cx="4443413" cy="33385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410074" y="2976563"/>
            <a:ext cx="1363663"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6344425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Mock Up #9">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1174750" y="2644775"/>
            <a:ext cx="3736975" cy="22780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362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Image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096000" y="3994150"/>
            <a:ext cx="5060950" cy="1797051"/>
          </a:xfrm>
          <a:prstGeom prst="roundRect">
            <a:avLst>
              <a:gd name="adj" fmla="val 2630"/>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951836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Mock Up #10">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081588" y="2809875"/>
            <a:ext cx="2041525" cy="267652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041852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700" y="685800"/>
            <a:ext cx="50673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1923308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6858000"/>
          </a:xfrm>
          <a:prstGeom prst="rect">
            <a:avLst/>
          </a:prstGeom>
          <a:solidFill>
            <a:schemeClr val="accent6">
              <a:lumMod val="50000"/>
            </a:schemeClr>
          </a:solidFill>
        </p:spPr>
        <p:txBody>
          <a:bodyPr/>
          <a:lstStyle>
            <a:lvl1pPr marL="0" indent="0">
              <a:buNone/>
              <a:defRPr/>
            </a:lvl1pPr>
          </a:lstStyle>
          <a:p>
            <a:endParaRPr lang="en-US"/>
          </a:p>
        </p:txBody>
      </p:sp>
    </p:spTree>
    <p:extLst>
      <p:ext uri="{BB962C8B-B14F-4D97-AF65-F5344CB8AC3E}">
        <p14:creationId xmlns:p14="http://schemas.microsoft.com/office/powerpoint/2010/main" val="20473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Work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5675144" y="685800"/>
            <a:ext cx="3640951" cy="1790888"/>
          </a:xfrm>
          <a:prstGeom prst="roundRect">
            <a:avLst>
              <a:gd name="adj" fmla="val 241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userDrawn="1"/>
        </p:nvSpPr>
        <p:spPr>
          <a:xfrm>
            <a:off x="5675145" y="4381312"/>
            <a:ext cx="3640950" cy="1790888"/>
          </a:xfrm>
          <a:prstGeom prst="roundRect">
            <a:avLst>
              <a:gd name="adj" fmla="val 123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7525208" y="2533556"/>
            <a:ext cx="3640951" cy="1790888"/>
          </a:xfrm>
          <a:prstGeom prst="roundRect">
            <a:avLst>
              <a:gd name="adj" fmla="val 1231"/>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685800"/>
            <a:ext cx="4581144" cy="5486400"/>
          </a:xfrm>
          <a:prstGeom prst="roundRect">
            <a:avLst>
              <a:gd name="adj" fmla="val 1525"/>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4"/>
          </p:nvPr>
        </p:nvSpPr>
        <p:spPr>
          <a:xfrm>
            <a:off x="9375775" y="685800"/>
            <a:ext cx="1792224" cy="1792224"/>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5675313" y="2533650"/>
            <a:ext cx="1792224" cy="1792224"/>
          </a:xfrm>
          <a:prstGeom prst="roundRect">
            <a:avLst>
              <a:gd name="adj" fmla="val 2592"/>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9375775" y="4381500"/>
            <a:ext cx="1792224" cy="1792224"/>
          </a:xfrm>
          <a:prstGeom prst="roundRect">
            <a:avLst>
              <a:gd name="adj" fmla="val 2006"/>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9010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Work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10287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35560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60833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7"/>
          </p:nvPr>
        </p:nvSpPr>
        <p:spPr>
          <a:xfrm>
            <a:off x="86106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7049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Work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2979996"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4931292"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6882588"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8833884"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092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Work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303847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504825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705802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90678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748881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endParaRPr lang="en-US"/>
          </a:p>
        </p:txBody>
      </p:sp>
      <p:sp>
        <p:nvSpPr>
          <p:cNvPr id="6" name="Slide Number Placeholder 5"/>
          <p:cNvSpPr>
            <a:spLocks noGrp="1"/>
          </p:cNvSpPr>
          <p:nvPr>
            <p:ph type="sldNum" sz="quarter" idx="4"/>
          </p:nvPr>
        </p:nvSpPr>
        <p:spPr>
          <a:xfrm>
            <a:off x="8526520" y="6356350"/>
            <a:ext cx="2743200" cy="365125"/>
          </a:xfrm>
          <a:prstGeom prst="rect">
            <a:avLst/>
          </a:prstGeom>
        </p:spPr>
        <p:txBody>
          <a:bodyPr vert="horz" lIns="91440" tIns="45720" rIns="91440" bIns="45720" rtlCol="0" anchor="ctr"/>
          <a:lstStyle>
            <a:lvl1pPr algn="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fld id="{A2912448-FEEC-49E8-9588-2DF1F90D57C2}" type="slidenum">
              <a:rPr lang="en-US" smtClean="0"/>
              <a:pPr/>
              <a:t>‹#›</a:t>
            </a:fld>
            <a:endParaRPr lang="en-US"/>
          </a:p>
        </p:txBody>
      </p:sp>
      <p:sp>
        <p:nvSpPr>
          <p:cNvPr id="2" name="MSIPCMContentMarking" descr="{&quot;HashCode&quot;:1397002562,&quot;Placement&quot;:&quot;Footer&quot;,&quot;Top&quot;:519.343,&quot;Left&quot;:892.000854,&quot;SlideWidth&quot;:960,&quot;SlideHeight&quot;:540}">
            <a:extLst>
              <a:ext uri="{FF2B5EF4-FFF2-40B4-BE49-F238E27FC236}">
                <a16:creationId xmlns:a16="http://schemas.microsoft.com/office/drawing/2014/main" id="{53FFA426-1BE1-44AC-E69D-0D44BB4491D7}"/>
              </a:ext>
            </a:extLst>
          </p:cNvPr>
          <p:cNvSpPr txBox="1"/>
          <p:nvPr userDrawn="1"/>
        </p:nvSpPr>
        <p:spPr>
          <a:xfrm>
            <a:off x="11328411" y="6595656"/>
            <a:ext cx="863589" cy="262344"/>
          </a:xfrm>
          <a:prstGeom prst="rect">
            <a:avLst/>
          </a:prstGeom>
          <a:noFill/>
        </p:spPr>
        <p:txBody>
          <a:bodyPr vert="horz" wrap="square" lIns="0" tIns="0" rIns="0" bIns="0" rtlCol="0" anchor="ctr" anchorCtr="1">
            <a:spAutoFit/>
          </a:bodyPr>
          <a:lstStyle/>
          <a:p>
            <a:pPr algn="r">
              <a:spcBef>
                <a:spcPts val="0"/>
              </a:spcBef>
              <a:spcAft>
                <a:spcPts val="0"/>
              </a:spcAft>
            </a:pPr>
            <a:r>
              <a:rPr lang="tr-TR" sz="1000">
                <a:solidFill>
                  <a:srgbClr val="000000"/>
                </a:solidFill>
                <a:latin typeface="Calibri" panose="020F0502020204030204" pitchFamily="34" charset="0"/>
              </a:rPr>
              <a:t>Proprietary</a:t>
            </a:r>
          </a:p>
        </p:txBody>
      </p:sp>
    </p:spTree>
    <p:extLst>
      <p:ext uri="{BB962C8B-B14F-4D97-AF65-F5344CB8AC3E}">
        <p14:creationId xmlns:p14="http://schemas.microsoft.com/office/powerpoint/2010/main" val="2472797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 y="0"/>
            <a:ext cx="8524231" cy="461665"/>
          </a:xfrm>
          <a:prstGeom prst="rect">
            <a:avLst/>
          </a:prstGeom>
          <a:solidFill>
            <a:schemeClr val="accent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err="1">
                <a:ln>
                  <a:noFill/>
                </a:ln>
                <a:solidFill>
                  <a:srgbClr val="F4F5FC"/>
                </a:solidFill>
                <a:effectLst/>
                <a:uLnTx/>
                <a:uFillTx/>
                <a:latin typeface="Roboto" panose="02000000000000000000" pitchFamily="2" charset="0"/>
                <a:ea typeface="Roboto" panose="02000000000000000000" pitchFamily="2" charset="0"/>
                <a:cs typeface="+mn-cs"/>
              </a:rPr>
              <a:t>FordTrucks</a:t>
            </a:r>
            <a:r>
              <a:rPr kumimoji="0" lang="tr-TR"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rPr>
              <a:t> </a:t>
            </a:r>
            <a:r>
              <a:rPr kumimoji="0" lang="tr-TR" sz="2400" b="1" i="0" u="none" strike="noStrike" kern="1200" cap="none" spc="0" normalizeH="0" baseline="0" noProof="0" dirty="0" err="1">
                <a:ln>
                  <a:noFill/>
                </a:ln>
                <a:solidFill>
                  <a:srgbClr val="F4F5FC"/>
                </a:solidFill>
                <a:effectLst/>
                <a:uLnTx/>
                <a:uFillTx/>
                <a:latin typeface="Roboto" panose="02000000000000000000" pitchFamily="2" charset="0"/>
                <a:ea typeface="Roboto" panose="02000000000000000000" pitchFamily="2" charset="0"/>
                <a:cs typeface="+mn-cs"/>
              </a:rPr>
              <a:t>Uptime</a:t>
            </a:r>
            <a:r>
              <a:rPr kumimoji="0" lang="tr-TR"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rPr>
              <a:t> Management</a:t>
            </a:r>
          </a:p>
        </p:txBody>
      </p:sp>
      <p:sp>
        <p:nvSpPr>
          <p:cNvPr id="2" name="Rectangle 1"/>
          <p:cNvSpPr/>
          <p:nvPr/>
        </p:nvSpPr>
        <p:spPr>
          <a:xfrm>
            <a:off x="93815" y="724495"/>
            <a:ext cx="4138551" cy="139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Proje kısa açıklaması</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Connected</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Ford </a:t>
            </a:r>
            <a:r>
              <a:rPr kumimoji="0" lang="tr-TR"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Trucks</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araçlarımızın </a:t>
            </a:r>
            <a:r>
              <a:rPr kumimoji="0" lang="tr-TR"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Uptime</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oranını artırmaya yönelik geliştirdiğimiz yeni nesil iş süreçleri.</a:t>
            </a:r>
            <a:endParaRPr kumimoji="0" lang="en-US"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a:t>
            </a:r>
            <a:endPar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2" name="Rectangle 21"/>
          <p:cNvSpPr/>
          <p:nvPr/>
        </p:nvSpPr>
        <p:spPr>
          <a:xfrm>
            <a:off x="4365370" y="724495"/>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Hangi sorunu çözdü?</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a:lnSpc>
                <a:spcPct val="130000"/>
              </a:lnSpc>
              <a:defRPr/>
            </a:pPr>
            <a:r>
              <a:rPr lang="tr-TR" sz="1200" dirty="0">
                <a:solidFill>
                  <a:srgbClr val="AAB2BD">
                    <a:lumMod val="50000"/>
                  </a:srgbClr>
                </a:solidFill>
                <a:latin typeface="Roboto" panose="02000000000000000000" pitchFamily="2" charset="0"/>
                <a:ea typeface="Roboto" panose="02000000000000000000" pitchFamily="2" charset="0"/>
              </a:rPr>
              <a:t>Müşterilerimiz arıza kaynaklı olarak yolda kaldığında iş kaybına uğruyorlardı ve bu durum memnuniyetsizlik oluşturuyordu. Diğer taraftan marka olarak bizlere de garanti harcamaları ve fazladan operasyonel harcamalar oluşturuyordu.</a:t>
            </a:r>
            <a:endParaRPr lang="tr-TR" sz="1050" dirty="0">
              <a:solidFill>
                <a:srgbClr val="202124"/>
              </a:solidFill>
              <a:latin typeface="arial" panose="020B0604020202020204" pitchFamily="34" charset="0"/>
            </a:endParaRPr>
          </a:p>
        </p:txBody>
      </p:sp>
      <p:sp>
        <p:nvSpPr>
          <p:cNvPr id="23" name="Rectangle 22"/>
          <p:cNvSpPr/>
          <p:nvPr/>
        </p:nvSpPr>
        <p:spPr>
          <a:xfrm>
            <a:off x="8676113" y="3113509"/>
            <a:ext cx="3354778" cy="11798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Kullanılan teknolojiler</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Microsoft Dynamics 365</a:t>
            </a:r>
          </a:p>
        </p:txBody>
      </p:sp>
      <p:sp>
        <p:nvSpPr>
          <p:cNvPr id="24" name="Rectangle 23"/>
          <p:cNvSpPr/>
          <p:nvPr/>
        </p:nvSpPr>
        <p:spPr>
          <a:xfrm>
            <a:off x="93814" y="2184613"/>
            <a:ext cx="4138551" cy="2812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Nasıl başardı? </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Bağlı araçlarımızdan toplanan verilerin işlenmesi sonucu sistemlerimiz yoldaki aracın arıza verme ihtimalini tespit ediyor ve bunu bir alarm olarak yol yardım ekiplerimizin önüne düşürüyoruz. Vaka bazlı olarak;</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-Yol üzerinde servis</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-Bayiye yönlendirme</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-Aracı çekici ile bayiye çekme</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Gibi aksiyonları alarak müşterinin </a:t>
            </a:r>
            <a:r>
              <a:rPr lang="tr-TR" sz="1200" dirty="0" err="1">
                <a:solidFill>
                  <a:srgbClr val="AAB2BD">
                    <a:lumMod val="50000"/>
                  </a:srgbClr>
                </a:solidFill>
                <a:latin typeface="Roboto" panose="02000000000000000000" pitchFamily="2" charset="0"/>
                <a:ea typeface="Roboto" panose="02000000000000000000" pitchFamily="2" charset="0"/>
              </a:rPr>
              <a:t>Uptime</a:t>
            </a:r>
            <a:r>
              <a:rPr lang="tr-TR" sz="1200" dirty="0">
                <a:solidFill>
                  <a:srgbClr val="AAB2BD">
                    <a:lumMod val="50000"/>
                  </a:srgbClr>
                </a:solidFill>
                <a:latin typeface="Roboto" panose="02000000000000000000" pitchFamily="2" charset="0"/>
                <a:ea typeface="Roboto" panose="02000000000000000000" pitchFamily="2" charset="0"/>
              </a:rPr>
              <a:t> oranını artırıyoruz.</a:t>
            </a:r>
            <a:endParaRPr lang="en-US" sz="1200" dirty="0">
              <a:solidFill>
                <a:srgbClr val="AAB2BD">
                  <a:lumMod val="50000"/>
                </a:srgbClr>
              </a:solidFill>
              <a:latin typeface="Roboto" panose="02000000000000000000" pitchFamily="2" charset="0"/>
              <a:ea typeface="Roboto" panose="02000000000000000000" pitchFamily="2" charset="0"/>
            </a:endParaRPr>
          </a:p>
        </p:txBody>
      </p:sp>
      <p:sp>
        <p:nvSpPr>
          <p:cNvPr id="25" name="Rectangle 24"/>
          <p:cNvSpPr/>
          <p:nvPr/>
        </p:nvSpPr>
        <p:spPr>
          <a:xfrm>
            <a:off x="93815" y="5134544"/>
            <a:ext cx="4138551" cy="16581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Çevik yönetişim kullanıldı mı? </a:t>
            </a: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(Evet ise kazanımlar ne oldu?)</a:t>
            </a:r>
            <a:endParaRPr kumimoji="0" lang="en-US"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en-US" sz="1200" dirty="0" err="1">
                <a:solidFill>
                  <a:srgbClr val="AAB2BD">
                    <a:lumMod val="50000"/>
                  </a:srgbClr>
                </a:solidFill>
                <a:latin typeface="Roboto" panose="02000000000000000000" pitchFamily="2" charset="0"/>
                <a:ea typeface="Roboto" panose="02000000000000000000" pitchFamily="2" charset="0"/>
              </a:rPr>
              <a:t>Proje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tamamen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çevik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çalışma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modeli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ile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geliştirilmiştir</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sayede</a:t>
            </a:r>
            <a:r>
              <a:rPr lang="en-US" sz="1200" dirty="0">
                <a:solidFill>
                  <a:srgbClr val="AAB2BD">
                    <a:lumMod val="50000"/>
                  </a:srgbClr>
                </a:solidFill>
                <a:latin typeface="Roboto" panose="02000000000000000000" pitchFamily="2" charset="0"/>
                <a:ea typeface="Roboto" panose="02000000000000000000" pitchFamily="2" charset="0"/>
              </a:rPr>
              <a:t> MVP </a:t>
            </a:r>
            <a:r>
              <a:rPr lang="en-US" sz="1200" dirty="0" err="1">
                <a:solidFill>
                  <a:srgbClr val="AAB2BD">
                    <a:lumMod val="50000"/>
                  </a:srgbClr>
                </a:solidFill>
                <a:latin typeface="Roboto" panose="02000000000000000000" pitchFamily="2" charset="0"/>
                <a:ea typeface="Roboto" panose="02000000000000000000" pitchFamily="2" charset="0"/>
              </a:rPr>
              <a:t>mantığında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uygulama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saha</a:t>
            </a:r>
            <a:r>
              <a:rPr lang="tr-TR" sz="1200" dirty="0">
                <a:solidFill>
                  <a:srgbClr val="AAB2BD">
                    <a:lumMod val="50000"/>
                  </a:srgbClr>
                </a:solidFill>
                <a:latin typeface="Roboto" panose="02000000000000000000" pitchFamily="2" charset="0"/>
                <a:ea typeface="Roboto" panose="02000000000000000000" pitchFamily="2" charset="0"/>
              </a:rPr>
              <a:t>d</a:t>
            </a:r>
            <a:r>
              <a:rPr lang="en-US" sz="1200" dirty="0">
                <a:solidFill>
                  <a:srgbClr val="AAB2BD">
                    <a:lumMod val="50000"/>
                  </a:srgbClr>
                </a:solidFill>
                <a:latin typeface="Roboto" panose="02000000000000000000" pitchFamily="2" charset="0"/>
                <a:ea typeface="Roboto" panose="02000000000000000000" pitchFamily="2" charset="0"/>
              </a:rPr>
              <a:t>a test </a:t>
            </a:r>
            <a:r>
              <a:rPr lang="en-US" sz="1200" dirty="0" err="1">
                <a:solidFill>
                  <a:srgbClr val="AAB2BD">
                    <a:lumMod val="50000"/>
                  </a:srgbClr>
                </a:solidFill>
                <a:latin typeface="Roboto" panose="02000000000000000000" pitchFamily="2" charset="0"/>
                <a:ea typeface="Roboto" panose="02000000000000000000" pitchFamily="2" charset="0"/>
              </a:rPr>
              <a:t>edilip</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alınan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geri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dönüşlere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göre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çok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daha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hızlı</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şekilde</a:t>
            </a:r>
            <a:r>
              <a:rPr lang="en-US" sz="1200" dirty="0">
                <a:solidFill>
                  <a:srgbClr val="AAB2BD">
                    <a:lumMod val="50000"/>
                  </a:srgbClr>
                </a:solidFill>
                <a:latin typeface="Roboto" panose="02000000000000000000" pitchFamily="2" charset="0"/>
                <a:ea typeface="Roboto" panose="02000000000000000000" pitchFamily="2" charset="0"/>
              </a:rPr>
              <a:t> son </a:t>
            </a:r>
            <a:r>
              <a:rPr lang="en-US" sz="1200" dirty="0" err="1">
                <a:solidFill>
                  <a:srgbClr val="AAB2BD">
                    <a:lumMod val="50000"/>
                  </a:srgbClr>
                </a:solidFill>
                <a:latin typeface="Roboto" panose="02000000000000000000" pitchFamily="2" charset="0"/>
                <a:ea typeface="Roboto" panose="02000000000000000000" pitchFamily="2" charset="0"/>
              </a:rPr>
              <a:t>ürün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haline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getirilmiştir</a:t>
            </a:r>
            <a:r>
              <a:rPr lang="en-US" sz="1200" dirty="0">
                <a:solidFill>
                  <a:srgbClr val="AAB2BD">
                    <a:lumMod val="50000"/>
                  </a:srgbClr>
                </a:solidFill>
                <a:latin typeface="Roboto" panose="02000000000000000000" pitchFamily="2" charset="0"/>
                <a:ea typeface="Roboto" panose="02000000000000000000" pitchFamily="2" charset="0"/>
              </a:rPr>
              <a:t>.</a:t>
            </a:r>
            <a:endParaRPr lang="tr-TR" sz="1050" dirty="0">
              <a:solidFill>
                <a:srgbClr val="202124"/>
              </a:solidFill>
              <a:latin typeface="arial" panose="020B0604020202020204" pitchFamily="34" charset="0"/>
            </a:endParaRPr>
          </a:p>
        </p:txBody>
      </p:sp>
      <p:sp>
        <p:nvSpPr>
          <p:cNvPr id="26" name="Rectangle 25"/>
          <p:cNvSpPr/>
          <p:nvPr/>
        </p:nvSpPr>
        <p:spPr>
          <a:xfrm>
            <a:off x="4365369" y="2600947"/>
            <a:ext cx="4138551" cy="2005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Neyi dönüştürdü? </a:t>
            </a:r>
            <a: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(Kültürel dönüşüme etkisi)</a:t>
            </a:r>
            <a:endParaRPr kumimoji="0" lang="en-US"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R="0" lvl="0" indent="0" fontAlgn="auto">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Müşterilerimizi daha anlık şekilde takip ederek araçlarımızın sürekli olarak yolda olmalarını sağlamak ve müşterilerimizin işinin sürdürülebilirliğine aktif katkı sağlamamız bizi daha da müşteri odaklı olmaya doğru yönlendirmiştir.</a:t>
            </a:r>
          </a:p>
        </p:txBody>
      </p:sp>
      <p:sp>
        <p:nvSpPr>
          <p:cNvPr id="27" name="Rectangle 26"/>
          <p:cNvSpPr/>
          <p:nvPr/>
        </p:nvSpPr>
        <p:spPr>
          <a:xfrm>
            <a:off x="4365369" y="4710545"/>
            <a:ext cx="4158860" cy="20821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Neden sıra dışı bir başarı?</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R="0" lvl="0" indent="0" fontAlgn="auto">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Hem bağlı araç teknolojilerinin kullanımı, hem toplanan veriden değer yaratma hem de riskli durum ortaya çıktığı anda bunu da proaktif şekilde çözümleme olarak baktığımızda uçtan uca müşteriyi odağa alan bir süreç geliştirdiğimizi söyleyebiliriz.</a:t>
            </a:r>
          </a:p>
        </p:txBody>
      </p:sp>
      <p:sp>
        <p:nvSpPr>
          <p:cNvPr id="28" name="Rectangle 27"/>
          <p:cNvSpPr/>
          <p:nvPr/>
        </p:nvSpPr>
        <p:spPr>
          <a:xfrm>
            <a:off x="8715303" y="4443654"/>
            <a:ext cx="3354778" cy="23276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 sonuç verdi? (KPI)</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Tespit edilen vakalar üzerinden aylık ortalama 110K Euro garanti ve operasyonel harcamadan tasarruf edilmektedir.</a:t>
            </a:r>
          </a:p>
          <a:p>
            <a:pPr marL="0" marR="0" lvl="0" indent="0" algn="l" defTabSz="914400" rtl="0" eaLnBrk="1" fontAlgn="auto" latinLnBrk="0" hangingPunct="1">
              <a:lnSpc>
                <a:spcPct val="130000"/>
              </a:lnSpc>
              <a:spcBef>
                <a:spcPts val="0"/>
              </a:spcBef>
              <a:spcAft>
                <a:spcPts val="0"/>
              </a:spcAft>
              <a:buClrTx/>
              <a:buSzTx/>
              <a:buFontTx/>
              <a:buNone/>
              <a:tabLst/>
              <a:defRPr/>
            </a:pPr>
            <a:endParaRPr lang="tr-TR" sz="1200" dirty="0">
              <a:solidFill>
                <a:srgbClr val="AAB2BD">
                  <a:lumMod val="50000"/>
                </a:srgbClr>
              </a:solidFill>
              <a:latin typeface="Roboto" panose="02000000000000000000" pitchFamily="2" charset="0"/>
              <a:ea typeface="Roboto" panose="02000000000000000000" pitchFamily="2" charset="0"/>
            </a:endParaRPr>
          </a:p>
        </p:txBody>
      </p:sp>
      <p:pic>
        <p:nvPicPr>
          <p:cNvPr id="1028" name="Picture 4" descr="Ford Trucks | F-MAX">
            <a:extLst>
              <a:ext uri="{FF2B5EF4-FFF2-40B4-BE49-F238E27FC236}">
                <a16:creationId xmlns:a16="http://schemas.microsoft.com/office/drawing/2014/main" id="{DAD1B0F9-7D9A-2781-88F0-1B009098A9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70347" y="-58972"/>
            <a:ext cx="3727837" cy="2920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3165130"/>
      </p:ext>
    </p:extLst>
  </p:cSld>
  <p:clrMapOvr>
    <a:masterClrMapping/>
  </p:clrMapOvr>
  <p:transition spd="slow">
    <p:push dir="u"/>
  </p:transition>
</p:sld>
</file>

<file path=ppt/theme/theme1.xml><?xml version="1.0" encoding="utf-8"?>
<a:theme xmlns:a="http://schemas.openxmlformats.org/drawingml/2006/main" name="1_Office Theme">
  <a:themeElements>
    <a:clrScheme name="Buxe Blue">
      <a:dk1>
        <a:srgbClr val="333639"/>
      </a:dk1>
      <a:lt1>
        <a:srgbClr val="F4F5FC"/>
      </a:lt1>
      <a:dk2>
        <a:srgbClr val="353A42"/>
      </a:dk2>
      <a:lt2>
        <a:srgbClr val="FFFFFF"/>
      </a:lt2>
      <a:accent1>
        <a:srgbClr val="00A09D"/>
      </a:accent1>
      <a:accent2>
        <a:srgbClr val="1891AB"/>
      </a:accent2>
      <a:accent3>
        <a:srgbClr val="4276AA"/>
      </a:accent3>
      <a:accent4>
        <a:srgbClr val="5268A5"/>
      </a:accent4>
      <a:accent5>
        <a:srgbClr val="5E5CA2"/>
      </a:accent5>
      <a:accent6>
        <a:srgbClr val="AAB2BD"/>
      </a:accent6>
      <a:hlink>
        <a:srgbClr val="F8960D"/>
      </a:hlink>
      <a:folHlink>
        <a:srgbClr val="D70444"/>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0eb3ea2-eefb-4a6d-8be7-9f61b6d44be6">
      <UserInfo>
        <DisplayName>Veysel Karani Nurdağ</DisplayName>
        <AccountId>15</AccountId>
        <AccountType/>
      </UserInfo>
      <UserInfo>
        <DisplayName>Nur İpek</DisplayName>
        <AccountId>12</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Belge" ma:contentTypeID="0x0101002E702CAC8AAEC9468FE8EA70A99E6549" ma:contentTypeVersion="9" ma:contentTypeDescription="Yeni belge oluşturun." ma:contentTypeScope="" ma:versionID="a87ff94753d63970b1355a66299090a7">
  <xsd:schema xmlns:xsd="http://www.w3.org/2001/XMLSchema" xmlns:xs="http://www.w3.org/2001/XMLSchema" xmlns:p="http://schemas.microsoft.com/office/2006/metadata/properties" xmlns:ns2="3d127140-41df-47e5-b943-52dff23eda93" xmlns:ns3="50eb3ea2-eefb-4a6d-8be7-9f61b6d44be6" targetNamespace="http://schemas.microsoft.com/office/2006/metadata/properties" ma:root="true" ma:fieldsID="33e03d00179e9543e588bf2abd23d841" ns2:_="" ns3:_="">
    <xsd:import namespace="3d127140-41df-47e5-b943-52dff23eda93"/>
    <xsd:import namespace="50eb3ea2-eefb-4a6d-8be7-9f61b6d44be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127140-41df-47e5-b943-52dff23eda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0eb3ea2-eefb-4a6d-8be7-9f61b6d44be6" elementFormDefault="qualified">
    <xsd:import namespace="http://schemas.microsoft.com/office/2006/documentManagement/types"/>
    <xsd:import namespace="http://schemas.microsoft.com/office/infopath/2007/PartnerControls"/>
    <xsd:element name="SharedWithUsers" ma:index="10"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Ayrıntıları ile Paylaşıld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99D309-6A87-4C4D-A934-1BD21D1A348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a3951dc3-ddf6-40dc-aa7e-63c567e0392e"/>
    <ds:schemaRef ds:uri="fa76966d-29d6-4544-bca7-c92a772fb7bd"/>
    <ds:schemaRef ds:uri="http://www.w3.org/XML/1998/namespace"/>
    <ds:schemaRef ds:uri="http://purl.org/dc/dcmitype/"/>
    <ds:schemaRef ds:uri="2521f52b-d133-4bb4-a737-b2e7f6df5c3b"/>
    <ds:schemaRef ds:uri="53dda6ab-226b-4912-847f-96ef9000283a"/>
  </ds:schemaRefs>
</ds:datastoreItem>
</file>

<file path=customXml/itemProps2.xml><?xml version="1.0" encoding="utf-8"?>
<ds:datastoreItem xmlns:ds="http://schemas.openxmlformats.org/officeDocument/2006/customXml" ds:itemID="{8951D660-E117-454C-A267-A2D63645C8B0}"/>
</file>

<file path=customXml/itemProps3.xml><?xml version="1.0" encoding="utf-8"?>
<ds:datastoreItem xmlns:ds="http://schemas.openxmlformats.org/officeDocument/2006/customXml" ds:itemID="{BC085DB1-47CB-426F-A311-F0884D3A28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401</TotalTime>
  <Words>259</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vt:lpstr>
      <vt:lpstr>Calibri</vt:lpstr>
      <vt:lpstr>Roboto</vt:lpstr>
      <vt:lpstr>Roboto Condensed Light</vt:lpstr>
      <vt:lpstr>1_Office Theme</vt:lpstr>
      <vt:lpstr>PowerPoint Presentation</vt:lpstr>
    </vt:vector>
  </TitlesOfParts>
  <Company>Koç Holding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Bekir Şahin</dc:creator>
  <cp:lastModifiedBy>Alp Ergenç</cp:lastModifiedBy>
  <cp:revision>18</cp:revision>
  <dcterms:created xsi:type="dcterms:W3CDTF">2020-11-14T13:00:32Z</dcterms:created>
  <dcterms:modified xsi:type="dcterms:W3CDTF">2023-10-28T21:10:59Z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0x0101002E702CAC8AAEC9468FE8EA70A99E6549</vt:lpwstr>
  </property>
  <property fmtid="{D5CDD505-2E9C-101B-9397-08002B2CF9AE}" pid="3" name="MSIP_Label_da5f6bcb-61c5-4c57-b5b7-b781b8d0593f_Enabled">
    <vt:lpwstr>true</vt:lpwstr>
  </property>
  <property fmtid="{D5CDD505-2E9C-101B-9397-08002B2CF9AE}" pid="4" name="MSIP_Label_da5f6bcb-61c5-4c57-b5b7-b781b8d0593f_SetDate">
    <vt:lpwstr>2023-05-12T07:58:02Z</vt:lpwstr>
  </property>
  <property fmtid="{D5CDD505-2E9C-101B-9397-08002B2CF9AE}" pid="5" name="MSIP_Label_da5f6bcb-61c5-4c57-b5b7-b781b8d0593f_Method">
    <vt:lpwstr>Privileged</vt:lpwstr>
  </property>
  <property fmtid="{D5CDD505-2E9C-101B-9397-08002B2CF9AE}" pid="6" name="MSIP_Label_da5f6bcb-61c5-4c57-b5b7-b781b8d0593f_Name">
    <vt:lpwstr>Şirkete Özel</vt:lpwstr>
  </property>
  <property fmtid="{D5CDD505-2E9C-101B-9397-08002B2CF9AE}" pid="7" name="MSIP_Label_da5f6bcb-61c5-4c57-b5b7-b781b8d0593f_SiteId">
    <vt:lpwstr>9b2aa256-6b63-48b7-88bd-26407e34cbc4</vt:lpwstr>
  </property>
  <property fmtid="{D5CDD505-2E9C-101B-9397-08002B2CF9AE}" pid="8" name="MSIP_Label_da5f6bcb-61c5-4c57-b5b7-b781b8d0593f_ActionId">
    <vt:lpwstr>b25a3733-bb14-4332-91cc-1629089d43da</vt:lpwstr>
  </property>
  <property fmtid="{D5CDD505-2E9C-101B-9397-08002B2CF9AE}" pid="9" name="MSIP_Label_da5f6bcb-61c5-4c57-b5b7-b781b8d0593f_ContentBits">
    <vt:lpwstr>2</vt:lpwstr>
  </property>
  <property fmtid="{D5CDD505-2E9C-101B-9397-08002B2CF9AE}" pid="10" name="Order">
    <vt:r8>34900</vt:r8>
  </property>
  <property fmtid="{D5CDD505-2E9C-101B-9397-08002B2CF9AE}" pid="11" name="xd_Signature">
    <vt:bool>false</vt:bool>
  </property>
  <property fmtid="{D5CDD505-2E9C-101B-9397-08002B2CF9AE}" pid="12" name="xd_ProgID">
    <vt:lpwstr/>
  </property>
  <property fmtid="{D5CDD505-2E9C-101B-9397-08002B2CF9AE}" pid="13" name="_SourceUrl">
    <vt:lpwstr/>
  </property>
  <property fmtid="{D5CDD505-2E9C-101B-9397-08002B2CF9AE}" pid="14" name="_SharedFileIndex">
    <vt:lpwstr/>
  </property>
  <property fmtid="{D5CDD505-2E9C-101B-9397-08002B2CF9AE}" pid="15" name="ComplianceAssetId">
    <vt:lpwstr/>
  </property>
  <property fmtid="{D5CDD505-2E9C-101B-9397-08002B2CF9AE}" pid="16" name="TemplateUrl">
    <vt:lpwstr/>
  </property>
  <property fmtid="{D5CDD505-2E9C-101B-9397-08002B2CF9AE}" pid="17" name="_ExtendedDescription">
    <vt:lpwstr/>
  </property>
  <property fmtid="{D5CDD505-2E9C-101B-9397-08002B2CF9AE}" pid="18" name="TriggerFlowInfo">
    <vt:lpwstr/>
  </property>
</Properties>
</file>