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theme/themeOverride19.xml" ContentType="application/vnd.openxmlformats-officedocument.themeOverride+xml"/>
  <Override PartName="/ppt/theme/themeOverride20.xml" ContentType="application/vnd.openxmlformats-officedocument.themeOverride+xml"/>
  <Override PartName="/ppt/theme/themeOverride21.xml" ContentType="application/vnd.openxmlformats-officedocument.themeOverride+xml"/>
  <Override PartName="/ppt/theme/themeOverride22.xml" ContentType="application/vnd.openxmlformats-officedocument.themeOverride+xml"/>
  <Override PartName="/ppt/theme/themeOverride23.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heme/themeOverride24.xml" ContentType="application/vnd.openxmlformats-officedocument.themeOverride+xml"/>
  <Override PartName="/ppt/theme/themeOverride25.xml" ContentType="application/vnd.openxmlformats-officedocument.themeOverride+xml"/>
  <Override PartName="/ppt/theme/themeOverride26.xml" ContentType="application/vnd.openxmlformats-officedocument.themeOverride+xml"/>
  <Override PartName="/ppt/theme/themeOverride27.xml" ContentType="application/vnd.openxmlformats-officedocument.themeOverride+xml"/>
  <Override PartName="/ppt/theme/themeOverride28.xml" ContentType="application/vnd.openxmlformats-officedocument.themeOverride+xml"/>
  <Override PartName="/ppt/theme/themeOverride29.xml" ContentType="application/vnd.openxmlformats-officedocument.themeOverride+xml"/>
  <Override PartName="/ppt/theme/themeOverride30.xml" ContentType="application/vnd.openxmlformats-officedocument.themeOverride+xml"/>
  <Override PartName="/ppt/theme/themeOverride3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sldIdLst>
    <p:sldId id="256" r:id="rId2"/>
    <p:sldId id="260" r:id="rId3"/>
    <p:sldId id="257" r:id="rId4"/>
    <p:sldId id="261" r:id="rId5"/>
    <p:sldId id="262" r:id="rId6"/>
    <p:sldId id="302" r:id="rId7"/>
    <p:sldId id="263" r:id="rId8"/>
    <p:sldId id="264"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6" r:id="rId25"/>
    <p:sldId id="287" r:id="rId26"/>
    <p:sldId id="288" r:id="rId27"/>
    <p:sldId id="289" r:id="rId28"/>
    <p:sldId id="290" r:id="rId29"/>
    <p:sldId id="291" r:id="rId30"/>
    <p:sldId id="292" r:id="rId31"/>
    <p:sldId id="293" r:id="rId32"/>
    <p:sldId id="294" r:id="rId33"/>
    <p:sldId id="311"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92" d="100"/>
          <a:sy n="92" d="100"/>
        </p:scale>
        <p:origin x="163"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1" Type="http://schemas.openxmlformats.org/officeDocument/2006/relationships/image" Target="../media/image2.png"/></Relationships>
</file>

<file path=ppt/diagrams/_rels/drawing1.xml.rels><?xml version="1.0" encoding="UTF-8" standalone="yes"?>
<Relationships xmlns="http://schemas.openxmlformats.org/package/2006/relationships"><Relationship Id="rId1" Type="http://schemas.openxmlformats.org/officeDocument/2006/relationships/image" Target="../media/image2.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E8D8A5B-0FE5-487F-8B26-0F58F8196F79}" type="doc">
      <dgm:prSet loTypeId="urn:microsoft.com/office/officeart/2005/8/layout/bList2" loCatId="list" qsTypeId="urn:microsoft.com/office/officeart/2005/8/quickstyle/3d1" qsCatId="3D" csTypeId="urn:microsoft.com/office/officeart/2005/8/colors/accent1_2" csCatId="accent1" phldr="1"/>
      <dgm:spPr/>
    </dgm:pt>
    <dgm:pt modelId="{C5B03FA3-A65A-484D-90C7-5BCF72A3B013}">
      <dgm:prSet phldrT="[Text]"/>
      <dgm:spPr/>
      <dgm:t>
        <a:bodyPr/>
        <a:lstStyle/>
        <a:p>
          <a:r>
            <a:rPr lang="tr-TR" dirty="0"/>
            <a:t>TAM YETKİLİ VE YÖNETİCİ</a:t>
          </a:r>
          <a:endParaRPr lang="en-US" dirty="0"/>
        </a:p>
      </dgm:t>
    </dgm:pt>
    <dgm:pt modelId="{E8907CAF-852E-4112-B1D5-0C488647B42A}" type="parTrans" cxnId="{1A5070E1-2FF3-4556-BB83-A3774133EB2D}">
      <dgm:prSet/>
      <dgm:spPr/>
      <dgm:t>
        <a:bodyPr/>
        <a:lstStyle/>
        <a:p>
          <a:endParaRPr lang="en-US"/>
        </a:p>
      </dgm:t>
    </dgm:pt>
    <dgm:pt modelId="{B61A940C-4F2B-41BD-9D93-63F0F152DDDE}" type="sibTrans" cxnId="{1A5070E1-2FF3-4556-BB83-A3774133EB2D}">
      <dgm:prSet/>
      <dgm:spPr/>
      <dgm:t>
        <a:bodyPr/>
        <a:lstStyle/>
        <a:p>
          <a:endParaRPr lang="en-US"/>
        </a:p>
      </dgm:t>
    </dgm:pt>
    <dgm:pt modelId="{9E9B9D2E-AC58-4BDD-8BF0-7A7E932D1DC8}">
      <dgm:prSet phldrT="[Text]"/>
      <dgm:spPr/>
      <dgm:t>
        <a:bodyPr/>
        <a:lstStyle/>
        <a:p>
          <a:r>
            <a:rPr lang="tr-TR" dirty="0"/>
            <a:t>İZLEYİCİ</a:t>
          </a:r>
          <a:endParaRPr lang="en-US" dirty="0"/>
        </a:p>
      </dgm:t>
    </dgm:pt>
    <dgm:pt modelId="{7B93A692-9552-4D5C-BD4F-E81147ABE498}" type="parTrans" cxnId="{F7B1CEDB-BB69-48E3-967A-C9B90BF1787E}">
      <dgm:prSet/>
      <dgm:spPr/>
      <dgm:t>
        <a:bodyPr/>
        <a:lstStyle/>
        <a:p>
          <a:endParaRPr lang="en-US"/>
        </a:p>
      </dgm:t>
    </dgm:pt>
    <dgm:pt modelId="{8E404350-F5F4-4A7D-BBDF-6A3F19923A60}" type="sibTrans" cxnId="{F7B1CEDB-BB69-48E3-967A-C9B90BF1787E}">
      <dgm:prSet/>
      <dgm:spPr/>
      <dgm:t>
        <a:bodyPr/>
        <a:lstStyle/>
        <a:p>
          <a:endParaRPr lang="en-US"/>
        </a:p>
      </dgm:t>
    </dgm:pt>
    <dgm:pt modelId="{801EA1DE-5950-4AAF-95AA-6458937F654F}">
      <dgm:prSet phldrT="[Text]"/>
      <dgm:spPr/>
      <dgm:t>
        <a:bodyPr/>
        <a:lstStyle/>
        <a:p>
          <a:r>
            <a:rPr lang="tr-TR" dirty="0"/>
            <a:t>ONAYCI</a:t>
          </a:r>
          <a:endParaRPr lang="en-US" dirty="0"/>
        </a:p>
      </dgm:t>
    </dgm:pt>
    <dgm:pt modelId="{93728E49-B46C-42A3-96DB-6B3DEA64B928}" type="parTrans" cxnId="{5A0AF697-1A5C-42B9-AE07-5B7F24595577}">
      <dgm:prSet/>
      <dgm:spPr/>
      <dgm:t>
        <a:bodyPr/>
        <a:lstStyle/>
        <a:p>
          <a:endParaRPr lang="en-US"/>
        </a:p>
      </dgm:t>
    </dgm:pt>
    <dgm:pt modelId="{50DB9271-A380-4CCC-BB42-F7AA4162208D}" type="sibTrans" cxnId="{5A0AF697-1A5C-42B9-AE07-5B7F24595577}">
      <dgm:prSet/>
      <dgm:spPr/>
      <dgm:t>
        <a:bodyPr/>
        <a:lstStyle/>
        <a:p>
          <a:endParaRPr lang="en-US"/>
        </a:p>
      </dgm:t>
    </dgm:pt>
    <dgm:pt modelId="{1EC3A506-4A7F-48F8-A434-DBDCA897DC28}">
      <dgm:prSet phldrT="[Text]"/>
      <dgm:spPr/>
      <dgm:t>
        <a:bodyPr/>
        <a:lstStyle/>
        <a:p>
          <a:r>
            <a:rPr lang="tr-TR" dirty="0"/>
            <a:t>GİRİŞÇİ</a:t>
          </a:r>
          <a:endParaRPr lang="en-US" dirty="0"/>
        </a:p>
      </dgm:t>
    </dgm:pt>
    <dgm:pt modelId="{F42E925A-87F0-4C97-A13F-93E31F8E647B}" type="parTrans" cxnId="{63868078-1E25-4C61-A7DA-51CD491B57A8}">
      <dgm:prSet/>
      <dgm:spPr/>
      <dgm:t>
        <a:bodyPr/>
        <a:lstStyle/>
        <a:p>
          <a:endParaRPr lang="en-US"/>
        </a:p>
      </dgm:t>
    </dgm:pt>
    <dgm:pt modelId="{3AF6CAB5-EE5D-4CBE-929C-B830E0F572F9}" type="sibTrans" cxnId="{63868078-1E25-4C61-A7DA-51CD491B57A8}">
      <dgm:prSet/>
      <dgm:spPr/>
      <dgm:t>
        <a:bodyPr/>
        <a:lstStyle/>
        <a:p>
          <a:endParaRPr lang="en-US"/>
        </a:p>
      </dgm:t>
    </dgm:pt>
    <dgm:pt modelId="{B15E15AD-F491-4F67-8EB1-5CBFC67E4D75}">
      <dgm:prSet/>
      <dgm:spPr/>
      <dgm:t>
        <a:bodyPr/>
        <a:lstStyle/>
        <a:p>
          <a:r>
            <a:rPr lang="tr-TR" dirty="0">
              <a:latin typeface="Calibri" panose="020F0502020204030204" pitchFamily="34" charset="0"/>
              <a:ea typeface="Calibri" panose="020F0502020204030204" pitchFamily="34" charset="0"/>
              <a:cs typeface="Times New Roman" panose="02020603050405020304" pitchFamily="18" charset="0"/>
            </a:rPr>
            <a:t>Şube Kurumsal müşteri limit tanımlama ekranından yalnızca yönetici ve tam yetkili kullanıcıya yetki tanımı verebilmektedir.</a:t>
          </a:r>
          <a:endParaRPr lang="en-US" dirty="0"/>
        </a:p>
      </dgm:t>
    </dgm:pt>
    <dgm:pt modelId="{D2343A87-3884-4159-BC20-17D1E041874F}" type="parTrans" cxnId="{C5CED5F1-0C5E-4A8D-AD57-67FA69A78064}">
      <dgm:prSet/>
      <dgm:spPr/>
      <dgm:t>
        <a:bodyPr/>
        <a:lstStyle/>
        <a:p>
          <a:endParaRPr lang="en-US"/>
        </a:p>
      </dgm:t>
    </dgm:pt>
    <dgm:pt modelId="{C017204B-D1B8-4B9D-9869-21140855E368}" type="sibTrans" cxnId="{C5CED5F1-0C5E-4A8D-AD57-67FA69A78064}">
      <dgm:prSet/>
      <dgm:spPr/>
      <dgm:t>
        <a:bodyPr/>
        <a:lstStyle/>
        <a:p>
          <a:endParaRPr lang="en-US"/>
        </a:p>
      </dgm:t>
    </dgm:pt>
    <dgm:pt modelId="{0BD8D691-9239-4758-8C30-D4AE0E9CB5AF}">
      <dgm:prSet/>
      <dgm:spPr/>
      <dgm:t>
        <a:bodyPr/>
        <a:lstStyle/>
        <a:p>
          <a:r>
            <a:rPr lang="tr-TR">
              <a:latin typeface="Calibri" panose="020F0502020204030204" pitchFamily="34" charset="0"/>
              <a:ea typeface="Calibri" panose="020F0502020204030204" pitchFamily="34" charset="0"/>
              <a:cs typeface="Times New Roman" panose="02020603050405020304" pitchFamily="18" charset="0"/>
            </a:rPr>
            <a:t>İlgili yetkililer proje giriş ve limitleri dahilinde belge onay (müracaat, göp vs.) yetkisine sahiptirler.</a:t>
          </a:r>
          <a:endParaRPr lang="en-US" dirty="0"/>
        </a:p>
      </dgm:t>
    </dgm:pt>
    <dgm:pt modelId="{8D35F238-CA4A-4FF6-A356-B7EBE82E7E2B}" type="parTrans" cxnId="{51DDD764-52C1-420F-B1C7-96547182FF9F}">
      <dgm:prSet/>
      <dgm:spPr/>
      <dgm:t>
        <a:bodyPr/>
        <a:lstStyle/>
        <a:p>
          <a:endParaRPr lang="en-US"/>
        </a:p>
      </dgm:t>
    </dgm:pt>
    <dgm:pt modelId="{582E74A5-7792-4B66-B548-7D0E06066666}" type="sibTrans" cxnId="{51DDD764-52C1-420F-B1C7-96547182FF9F}">
      <dgm:prSet/>
      <dgm:spPr/>
      <dgm:t>
        <a:bodyPr/>
        <a:lstStyle/>
        <a:p>
          <a:endParaRPr lang="en-US"/>
        </a:p>
      </dgm:t>
    </dgm:pt>
    <dgm:pt modelId="{459111F2-B613-4A5F-B718-8963DE8F8311}">
      <dgm:prSet/>
      <dgm:spPr/>
      <dgm:t>
        <a:bodyPr/>
        <a:lstStyle/>
        <a:p>
          <a:r>
            <a:rPr lang="tr-TR" dirty="0">
              <a:latin typeface="Calibri" panose="020F0502020204030204" pitchFamily="34" charset="0"/>
              <a:ea typeface="Calibri" panose="020F0502020204030204" pitchFamily="34" charset="0"/>
              <a:cs typeface="Times New Roman" panose="02020603050405020304" pitchFamily="18" charset="0"/>
            </a:rPr>
            <a:t>Proje girişi yapabilmektedir. Ancak Onay /sevk yapıldığında projelerin belgeleri yönetici veya tam yetkilinin onayına düşmektedir.</a:t>
          </a:r>
          <a:endParaRPr lang="en-US" dirty="0"/>
        </a:p>
      </dgm:t>
    </dgm:pt>
    <dgm:pt modelId="{1E9EC325-FB98-4696-89DF-3D149E222542}" type="parTrans" cxnId="{CE9FFF18-C215-4DA2-ACCC-3BFFC2AA8FB8}">
      <dgm:prSet/>
      <dgm:spPr/>
      <dgm:t>
        <a:bodyPr/>
        <a:lstStyle/>
        <a:p>
          <a:endParaRPr lang="en-US"/>
        </a:p>
      </dgm:t>
    </dgm:pt>
    <dgm:pt modelId="{49742644-36FC-4FA2-8AA2-54DD127B7FB2}" type="sibTrans" cxnId="{CE9FFF18-C215-4DA2-ACCC-3BFFC2AA8FB8}">
      <dgm:prSet/>
      <dgm:spPr/>
      <dgm:t>
        <a:bodyPr/>
        <a:lstStyle/>
        <a:p>
          <a:endParaRPr lang="en-US"/>
        </a:p>
      </dgm:t>
    </dgm:pt>
    <dgm:pt modelId="{C5B05C27-FC3D-4197-8E51-C63437CD2D59}">
      <dgm:prSet/>
      <dgm:spPr/>
      <dgm:t>
        <a:bodyPr/>
        <a:lstStyle/>
        <a:p>
          <a:r>
            <a:rPr lang="tr-TR" dirty="0">
              <a:latin typeface="Calibri" panose="020F0502020204030204" pitchFamily="34" charset="0"/>
              <a:ea typeface="Calibri" panose="020F0502020204030204" pitchFamily="34" charset="0"/>
              <a:cs typeface="Times New Roman" panose="02020603050405020304" pitchFamily="18" charset="0"/>
            </a:rPr>
            <a:t>Yalnızca  finansman portal sayfasını görmekte olup finansman başvurusu yapamamaktadır. </a:t>
          </a:r>
          <a:endParaRPr lang="en-US" dirty="0"/>
        </a:p>
      </dgm:t>
    </dgm:pt>
    <dgm:pt modelId="{AA798DCA-09F2-413A-BFF8-6EDF682C86E3}" type="parTrans" cxnId="{C5E835DF-419E-4D82-8935-595FF14A304A}">
      <dgm:prSet/>
      <dgm:spPr/>
      <dgm:t>
        <a:bodyPr/>
        <a:lstStyle/>
        <a:p>
          <a:endParaRPr lang="en-US"/>
        </a:p>
      </dgm:t>
    </dgm:pt>
    <dgm:pt modelId="{5A4675C4-E928-4E1F-A59A-5B01851E2CDA}" type="sibTrans" cxnId="{C5E835DF-419E-4D82-8935-595FF14A304A}">
      <dgm:prSet/>
      <dgm:spPr/>
      <dgm:t>
        <a:bodyPr/>
        <a:lstStyle/>
        <a:p>
          <a:endParaRPr lang="en-US"/>
        </a:p>
      </dgm:t>
    </dgm:pt>
    <dgm:pt modelId="{114B0AAC-FB3B-4E83-AB3A-E8E4AC3AE5EE}">
      <dgm:prSet/>
      <dgm:spPr/>
      <dgm:t>
        <a:bodyPr/>
        <a:lstStyle/>
        <a:p>
          <a:r>
            <a:rPr lang="tr-TR" dirty="0">
              <a:latin typeface="Calibri" panose="020F0502020204030204" pitchFamily="34" charset="0"/>
              <a:ea typeface="Calibri" panose="020F0502020204030204" pitchFamily="34" charset="0"/>
              <a:cs typeface="Times New Roman" panose="02020603050405020304" pitchFamily="18" charset="0"/>
            </a:rPr>
            <a:t>Yalnızca </a:t>
          </a:r>
          <a:r>
            <a:rPr lang="tr-TR" dirty="0" err="1">
              <a:latin typeface="Calibri" panose="020F0502020204030204" pitchFamily="34" charset="0"/>
              <a:ea typeface="Calibri" panose="020F0502020204030204" pitchFamily="34" charset="0"/>
              <a:cs typeface="Times New Roman" panose="02020603050405020304" pitchFamily="18" charset="0"/>
            </a:rPr>
            <a:t>girişçi</a:t>
          </a:r>
          <a:r>
            <a:rPr lang="tr-TR" dirty="0">
              <a:latin typeface="Calibri" panose="020F0502020204030204" pitchFamily="34" charset="0"/>
              <a:ea typeface="Calibri" panose="020F0502020204030204" pitchFamily="34" charset="0"/>
              <a:cs typeface="Times New Roman" panose="02020603050405020304" pitchFamily="18" charset="0"/>
            </a:rPr>
            <a:t> kullanıcının işlemlerini onaylar ve finansal olmayan listeleme gibi işlemler yapabilmektedir.</a:t>
          </a:r>
          <a:endParaRPr lang="en-US" dirty="0"/>
        </a:p>
      </dgm:t>
    </dgm:pt>
    <dgm:pt modelId="{5BA0640A-CB9E-4590-8E2D-F0096DE50628}" type="parTrans" cxnId="{1CEBA6EC-1AB6-44C9-98D3-D0F3C46D6B3B}">
      <dgm:prSet/>
      <dgm:spPr/>
      <dgm:t>
        <a:bodyPr/>
        <a:lstStyle/>
        <a:p>
          <a:endParaRPr lang="en-US"/>
        </a:p>
      </dgm:t>
    </dgm:pt>
    <dgm:pt modelId="{84458CF0-291D-4476-993E-3E8FC52803CA}" type="sibTrans" cxnId="{1CEBA6EC-1AB6-44C9-98D3-D0F3C46D6B3B}">
      <dgm:prSet/>
      <dgm:spPr/>
      <dgm:t>
        <a:bodyPr/>
        <a:lstStyle/>
        <a:p>
          <a:endParaRPr lang="en-US"/>
        </a:p>
      </dgm:t>
    </dgm:pt>
    <dgm:pt modelId="{3935AC57-8779-4B8B-B352-B6F943A99068}">
      <dgm:prSet/>
      <dgm:spPr/>
      <dgm:t>
        <a:bodyPr/>
        <a:lstStyle/>
        <a:p>
          <a:r>
            <a:rPr lang="tr-TR">
              <a:latin typeface="Calibri" panose="020F0502020204030204" pitchFamily="34" charset="0"/>
              <a:ea typeface="Calibri" panose="020F0502020204030204" pitchFamily="34" charset="0"/>
              <a:cs typeface="Times New Roman" panose="02020603050405020304" pitchFamily="18" charset="0"/>
            </a:rPr>
            <a:t>Finansal işlem yapma yetkisi yoktur.</a:t>
          </a:r>
          <a:endParaRPr lang="en-US" dirty="0"/>
        </a:p>
      </dgm:t>
    </dgm:pt>
    <dgm:pt modelId="{3719A6F8-6619-4B73-9401-23439A41BF43}" type="parTrans" cxnId="{BEDB102F-C466-48A5-9849-7CE262AA07D3}">
      <dgm:prSet/>
      <dgm:spPr/>
      <dgm:t>
        <a:bodyPr/>
        <a:lstStyle/>
        <a:p>
          <a:endParaRPr lang="en-US"/>
        </a:p>
      </dgm:t>
    </dgm:pt>
    <dgm:pt modelId="{DDDA3F48-BC7D-40C9-88E0-800770DC1570}" type="sibTrans" cxnId="{BEDB102F-C466-48A5-9849-7CE262AA07D3}">
      <dgm:prSet/>
      <dgm:spPr/>
      <dgm:t>
        <a:bodyPr/>
        <a:lstStyle/>
        <a:p>
          <a:endParaRPr lang="en-US"/>
        </a:p>
      </dgm:t>
    </dgm:pt>
    <dgm:pt modelId="{BD2D0DD9-D7BD-43FA-A46C-53BC972C69E4}" type="pres">
      <dgm:prSet presAssocID="{BE8D8A5B-0FE5-487F-8B26-0F58F8196F79}" presName="diagram" presStyleCnt="0">
        <dgm:presLayoutVars>
          <dgm:dir/>
          <dgm:animLvl val="lvl"/>
          <dgm:resizeHandles val="exact"/>
        </dgm:presLayoutVars>
      </dgm:prSet>
      <dgm:spPr/>
    </dgm:pt>
    <dgm:pt modelId="{D24E8863-E247-4DCA-AD40-BB53D86F6AC8}" type="pres">
      <dgm:prSet presAssocID="{C5B03FA3-A65A-484D-90C7-5BCF72A3B013}" presName="compNode" presStyleCnt="0"/>
      <dgm:spPr/>
    </dgm:pt>
    <dgm:pt modelId="{D7E48FEB-AE57-423A-B719-3C93498D6461}" type="pres">
      <dgm:prSet presAssocID="{C5B03FA3-A65A-484D-90C7-5BCF72A3B013}" presName="childRect" presStyleLbl="bgAcc1" presStyleIdx="0" presStyleCnt="4">
        <dgm:presLayoutVars>
          <dgm:bulletEnabled val="1"/>
        </dgm:presLayoutVars>
      </dgm:prSet>
      <dgm:spPr/>
    </dgm:pt>
    <dgm:pt modelId="{6AD06C67-45D0-4321-9161-7FAA8F370502}" type="pres">
      <dgm:prSet presAssocID="{C5B03FA3-A65A-484D-90C7-5BCF72A3B013}" presName="parentText" presStyleLbl="node1" presStyleIdx="0" presStyleCnt="0">
        <dgm:presLayoutVars>
          <dgm:chMax val="0"/>
          <dgm:bulletEnabled val="1"/>
        </dgm:presLayoutVars>
      </dgm:prSet>
      <dgm:spPr/>
    </dgm:pt>
    <dgm:pt modelId="{5151020B-1A1B-4963-863E-6A6CAB699C73}" type="pres">
      <dgm:prSet presAssocID="{C5B03FA3-A65A-484D-90C7-5BCF72A3B013}" presName="parentRect" presStyleLbl="alignNode1" presStyleIdx="0" presStyleCnt="4"/>
      <dgm:spPr/>
    </dgm:pt>
    <dgm:pt modelId="{D5A53474-AB92-4CD6-8355-0F77C3BED8B6}" type="pres">
      <dgm:prSet presAssocID="{C5B03FA3-A65A-484D-90C7-5BCF72A3B013}" presName="adorn" presStyleLbl="fgAccFollowNode1" presStyleIdx="0" presStyleCnt="4"/>
      <dgm:spPr>
        <a:blipFill>
          <a:blip xmlns:r="http://schemas.openxmlformats.org/officeDocument/2006/relationships" r:embed="rId1"/>
          <a:srcRect/>
          <a:stretch>
            <a:fillRect t="-2000" b="-2000"/>
          </a:stretch>
        </a:blipFill>
      </dgm:spPr>
    </dgm:pt>
    <dgm:pt modelId="{F3766C3D-E72E-4562-A8FF-8E9DBCFA6527}" type="pres">
      <dgm:prSet presAssocID="{B61A940C-4F2B-41BD-9D93-63F0F152DDDE}" presName="sibTrans" presStyleLbl="sibTrans2D1" presStyleIdx="0" presStyleCnt="0"/>
      <dgm:spPr/>
    </dgm:pt>
    <dgm:pt modelId="{49FE60FC-CD4B-44E8-BA79-81C849335E24}" type="pres">
      <dgm:prSet presAssocID="{1EC3A506-4A7F-48F8-A434-DBDCA897DC28}" presName="compNode" presStyleCnt="0"/>
      <dgm:spPr/>
    </dgm:pt>
    <dgm:pt modelId="{EBA0FE79-94C7-4B40-AB3F-EE07D0602ED0}" type="pres">
      <dgm:prSet presAssocID="{1EC3A506-4A7F-48F8-A434-DBDCA897DC28}" presName="childRect" presStyleLbl="bgAcc1" presStyleIdx="1" presStyleCnt="4">
        <dgm:presLayoutVars>
          <dgm:bulletEnabled val="1"/>
        </dgm:presLayoutVars>
      </dgm:prSet>
      <dgm:spPr/>
    </dgm:pt>
    <dgm:pt modelId="{73F762A6-67AD-4DF7-B990-9E5CF130C137}" type="pres">
      <dgm:prSet presAssocID="{1EC3A506-4A7F-48F8-A434-DBDCA897DC28}" presName="parentText" presStyleLbl="node1" presStyleIdx="0" presStyleCnt="0">
        <dgm:presLayoutVars>
          <dgm:chMax val="0"/>
          <dgm:bulletEnabled val="1"/>
        </dgm:presLayoutVars>
      </dgm:prSet>
      <dgm:spPr/>
    </dgm:pt>
    <dgm:pt modelId="{290D9D9E-4689-4986-8005-A7329D7D9547}" type="pres">
      <dgm:prSet presAssocID="{1EC3A506-4A7F-48F8-A434-DBDCA897DC28}" presName="parentRect" presStyleLbl="alignNode1" presStyleIdx="1" presStyleCnt="4"/>
      <dgm:spPr/>
    </dgm:pt>
    <dgm:pt modelId="{02E285CC-7B4B-470E-8EE0-60E9B6DC8F78}" type="pres">
      <dgm:prSet presAssocID="{1EC3A506-4A7F-48F8-A434-DBDCA897DC28}" presName="adorn" presStyleLbl="fgAccFollowNode1" presStyleIdx="1" presStyleCnt="4"/>
      <dgm:spPr>
        <a:blipFill>
          <a:blip xmlns:r="http://schemas.openxmlformats.org/officeDocument/2006/relationships" r:embed="rId1"/>
          <a:srcRect/>
          <a:stretch>
            <a:fillRect t="-2000" b="-2000"/>
          </a:stretch>
        </a:blipFill>
      </dgm:spPr>
    </dgm:pt>
    <dgm:pt modelId="{E3946A2C-EE75-40CD-809A-0C74CDCAD099}" type="pres">
      <dgm:prSet presAssocID="{3AF6CAB5-EE5D-4CBE-929C-B830E0F572F9}" presName="sibTrans" presStyleLbl="sibTrans2D1" presStyleIdx="0" presStyleCnt="0"/>
      <dgm:spPr/>
    </dgm:pt>
    <dgm:pt modelId="{FE6106CF-8389-4486-B176-B28C4441654E}" type="pres">
      <dgm:prSet presAssocID="{9E9B9D2E-AC58-4BDD-8BF0-7A7E932D1DC8}" presName="compNode" presStyleCnt="0"/>
      <dgm:spPr/>
    </dgm:pt>
    <dgm:pt modelId="{29BDFB4E-8804-4A59-BCDD-02A6AC43DD05}" type="pres">
      <dgm:prSet presAssocID="{9E9B9D2E-AC58-4BDD-8BF0-7A7E932D1DC8}" presName="childRect" presStyleLbl="bgAcc1" presStyleIdx="2" presStyleCnt="4">
        <dgm:presLayoutVars>
          <dgm:bulletEnabled val="1"/>
        </dgm:presLayoutVars>
      </dgm:prSet>
      <dgm:spPr/>
    </dgm:pt>
    <dgm:pt modelId="{609941F9-258B-4557-8981-923B8CA0DC6B}" type="pres">
      <dgm:prSet presAssocID="{9E9B9D2E-AC58-4BDD-8BF0-7A7E932D1DC8}" presName="parentText" presStyleLbl="node1" presStyleIdx="0" presStyleCnt="0">
        <dgm:presLayoutVars>
          <dgm:chMax val="0"/>
          <dgm:bulletEnabled val="1"/>
        </dgm:presLayoutVars>
      </dgm:prSet>
      <dgm:spPr/>
    </dgm:pt>
    <dgm:pt modelId="{3A7DA1A2-F983-4195-B413-754C6B559A11}" type="pres">
      <dgm:prSet presAssocID="{9E9B9D2E-AC58-4BDD-8BF0-7A7E932D1DC8}" presName="parentRect" presStyleLbl="alignNode1" presStyleIdx="2" presStyleCnt="4"/>
      <dgm:spPr/>
    </dgm:pt>
    <dgm:pt modelId="{E323CF9B-D30F-4A14-9EC7-8C03A16561BE}" type="pres">
      <dgm:prSet presAssocID="{9E9B9D2E-AC58-4BDD-8BF0-7A7E932D1DC8}" presName="adorn" presStyleLbl="fgAccFollowNode1" presStyleIdx="2" presStyleCnt="4"/>
      <dgm:spPr>
        <a:blipFill>
          <a:blip xmlns:r="http://schemas.openxmlformats.org/officeDocument/2006/relationships" r:embed="rId1"/>
          <a:srcRect/>
          <a:stretch>
            <a:fillRect t="-2000" b="-2000"/>
          </a:stretch>
        </a:blipFill>
      </dgm:spPr>
    </dgm:pt>
    <dgm:pt modelId="{A8785DDE-F5D8-4172-BC8A-71E8EE941012}" type="pres">
      <dgm:prSet presAssocID="{8E404350-F5F4-4A7D-BBDF-6A3F19923A60}" presName="sibTrans" presStyleLbl="sibTrans2D1" presStyleIdx="0" presStyleCnt="0"/>
      <dgm:spPr/>
    </dgm:pt>
    <dgm:pt modelId="{350B4725-A47B-4E7C-B343-540BFC2F2DAA}" type="pres">
      <dgm:prSet presAssocID="{801EA1DE-5950-4AAF-95AA-6458937F654F}" presName="compNode" presStyleCnt="0"/>
      <dgm:spPr/>
    </dgm:pt>
    <dgm:pt modelId="{8F42A317-2E52-4901-B56E-129900DBB4A6}" type="pres">
      <dgm:prSet presAssocID="{801EA1DE-5950-4AAF-95AA-6458937F654F}" presName="childRect" presStyleLbl="bgAcc1" presStyleIdx="3" presStyleCnt="4">
        <dgm:presLayoutVars>
          <dgm:bulletEnabled val="1"/>
        </dgm:presLayoutVars>
      </dgm:prSet>
      <dgm:spPr/>
    </dgm:pt>
    <dgm:pt modelId="{38517C72-CF32-4A65-A729-934CBC6BDAE4}" type="pres">
      <dgm:prSet presAssocID="{801EA1DE-5950-4AAF-95AA-6458937F654F}" presName="parentText" presStyleLbl="node1" presStyleIdx="0" presStyleCnt="0">
        <dgm:presLayoutVars>
          <dgm:chMax val="0"/>
          <dgm:bulletEnabled val="1"/>
        </dgm:presLayoutVars>
      </dgm:prSet>
      <dgm:spPr/>
    </dgm:pt>
    <dgm:pt modelId="{4E73FA9E-F588-4610-A813-CFC566F124D3}" type="pres">
      <dgm:prSet presAssocID="{801EA1DE-5950-4AAF-95AA-6458937F654F}" presName="parentRect" presStyleLbl="alignNode1" presStyleIdx="3" presStyleCnt="4"/>
      <dgm:spPr/>
    </dgm:pt>
    <dgm:pt modelId="{EC980407-C48A-4DF9-9F22-F4C418C83709}" type="pres">
      <dgm:prSet presAssocID="{801EA1DE-5950-4AAF-95AA-6458937F654F}" presName="adorn" presStyleLbl="fgAccFollowNode1" presStyleIdx="3" presStyleCnt="4"/>
      <dgm:spPr>
        <a:blipFill>
          <a:blip xmlns:r="http://schemas.openxmlformats.org/officeDocument/2006/relationships" r:embed="rId1"/>
          <a:srcRect/>
          <a:stretch>
            <a:fillRect t="-2000" b="-2000"/>
          </a:stretch>
        </a:blipFill>
      </dgm:spPr>
    </dgm:pt>
  </dgm:ptLst>
  <dgm:cxnLst>
    <dgm:cxn modelId="{A1BEB702-F394-4F1F-8CF1-CD83C59DB35F}" type="presOf" srcId="{8E404350-F5F4-4A7D-BBDF-6A3F19923A60}" destId="{A8785DDE-F5D8-4172-BC8A-71E8EE941012}" srcOrd="0" destOrd="0" presId="urn:microsoft.com/office/officeart/2005/8/layout/bList2"/>
    <dgm:cxn modelId="{EFD50B16-1F2F-498C-94CC-FE1F3908F1D9}" type="presOf" srcId="{1EC3A506-4A7F-48F8-A434-DBDCA897DC28}" destId="{290D9D9E-4689-4986-8005-A7329D7D9547}" srcOrd="1" destOrd="0" presId="urn:microsoft.com/office/officeart/2005/8/layout/bList2"/>
    <dgm:cxn modelId="{CE9FFF18-C215-4DA2-ACCC-3BFFC2AA8FB8}" srcId="{1EC3A506-4A7F-48F8-A434-DBDCA897DC28}" destId="{459111F2-B613-4A5F-B718-8963DE8F8311}" srcOrd="0" destOrd="0" parTransId="{1E9EC325-FB98-4696-89DF-3D149E222542}" sibTransId="{49742644-36FC-4FA2-8AA2-54DD127B7FB2}"/>
    <dgm:cxn modelId="{BEDB102F-C466-48A5-9849-7CE262AA07D3}" srcId="{801EA1DE-5950-4AAF-95AA-6458937F654F}" destId="{3935AC57-8779-4B8B-B352-B6F943A99068}" srcOrd="1" destOrd="0" parTransId="{3719A6F8-6619-4B73-9401-23439A41BF43}" sibTransId="{DDDA3F48-BC7D-40C9-88E0-800770DC1570}"/>
    <dgm:cxn modelId="{832D4435-576D-4A45-951C-BD2C076CA68D}" type="presOf" srcId="{114B0AAC-FB3B-4E83-AB3A-E8E4AC3AE5EE}" destId="{8F42A317-2E52-4901-B56E-129900DBB4A6}" srcOrd="0" destOrd="0" presId="urn:microsoft.com/office/officeart/2005/8/layout/bList2"/>
    <dgm:cxn modelId="{3883FF5B-4EE7-4F42-8AEE-06638960E937}" type="presOf" srcId="{801EA1DE-5950-4AAF-95AA-6458937F654F}" destId="{4E73FA9E-F588-4610-A813-CFC566F124D3}" srcOrd="1" destOrd="0" presId="urn:microsoft.com/office/officeart/2005/8/layout/bList2"/>
    <dgm:cxn modelId="{45136363-5F0E-4098-B31C-B7A8A11BEDC8}" type="presOf" srcId="{9E9B9D2E-AC58-4BDD-8BF0-7A7E932D1DC8}" destId="{3A7DA1A2-F983-4195-B413-754C6B559A11}" srcOrd="1" destOrd="0" presId="urn:microsoft.com/office/officeart/2005/8/layout/bList2"/>
    <dgm:cxn modelId="{51DDD764-52C1-420F-B1C7-96547182FF9F}" srcId="{C5B03FA3-A65A-484D-90C7-5BCF72A3B013}" destId="{0BD8D691-9239-4758-8C30-D4AE0E9CB5AF}" srcOrd="1" destOrd="0" parTransId="{8D35F238-CA4A-4FF6-A356-B7EBE82E7E2B}" sibTransId="{582E74A5-7792-4B66-B548-7D0E06066666}"/>
    <dgm:cxn modelId="{336CAE49-81B8-46AC-9EC5-D666263B9AA4}" type="presOf" srcId="{C5B05C27-FC3D-4197-8E51-C63437CD2D59}" destId="{29BDFB4E-8804-4A59-BCDD-02A6AC43DD05}" srcOrd="0" destOrd="0" presId="urn:microsoft.com/office/officeart/2005/8/layout/bList2"/>
    <dgm:cxn modelId="{63868078-1E25-4C61-A7DA-51CD491B57A8}" srcId="{BE8D8A5B-0FE5-487F-8B26-0F58F8196F79}" destId="{1EC3A506-4A7F-48F8-A434-DBDCA897DC28}" srcOrd="1" destOrd="0" parTransId="{F42E925A-87F0-4C97-A13F-93E31F8E647B}" sibTransId="{3AF6CAB5-EE5D-4CBE-929C-B830E0F572F9}"/>
    <dgm:cxn modelId="{DD899B79-A36E-4F60-95F9-66ECB1ED40E8}" type="presOf" srcId="{0BD8D691-9239-4758-8C30-D4AE0E9CB5AF}" destId="{D7E48FEB-AE57-423A-B719-3C93498D6461}" srcOrd="0" destOrd="1" presId="urn:microsoft.com/office/officeart/2005/8/layout/bList2"/>
    <dgm:cxn modelId="{5A0AF697-1A5C-42B9-AE07-5B7F24595577}" srcId="{BE8D8A5B-0FE5-487F-8B26-0F58F8196F79}" destId="{801EA1DE-5950-4AAF-95AA-6458937F654F}" srcOrd="3" destOrd="0" parTransId="{93728E49-B46C-42A3-96DB-6B3DEA64B928}" sibTransId="{50DB9271-A380-4CCC-BB42-F7AA4162208D}"/>
    <dgm:cxn modelId="{90EA969E-C3E6-4541-87EC-452BB34F9B12}" type="presOf" srcId="{BE8D8A5B-0FE5-487F-8B26-0F58F8196F79}" destId="{BD2D0DD9-D7BD-43FA-A46C-53BC972C69E4}" srcOrd="0" destOrd="0" presId="urn:microsoft.com/office/officeart/2005/8/layout/bList2"/>
    <dgm:cxn modelId="{4FBF89A9-5C03-4CE1-9100-A7782ED7F7D3}" type="presOf" srcId="{3935AC57-8779-4B8B-B352-B6F943A99068}" destId="{8F42A317-2E52-4901-B56E-129900DBB4A6}" srcOrd="0" destOrd="1" presId="urn:microsoft.com/office/officeart/2005/8/layout/bList2"/>
    <dgm:cxn modelId="{BA0191B7-B28D-42D0-83E5-5A3ACB847E8A}" type="presOf" srcId="{C5B03FA3-A65A-484D-90C7-5BCF72A3B013}" destId="{5151020B-1A1B-4963-863E-6A6CAB699C73}" srcOrd="1" destOrd="0" presId="urn:microsoft.com/office/officeart/2005/8/layout/bList2"/>
    <dgm:cxn modelId="{1C67B8C2-8E7E-4B5D-833B-C0CF86BD8891}" type="presOf" srcId="{459111F2-B613-4A5F-B718-8963DE8F8311}" destId="{EBA0FE79-94C7-4B40-AB3F-EE07D0602ED0}" srcOrd="0" destOrd="0" presId="urn:microsoft.com/office/officeart/2005/8/layout/bList2"/>
    <dgm:cxn modelId="{DCF2B2C5-430D-4BD3-91E6-B146FF62FDF5}" type="presOf" srcId="{801EA1DE-5950-4AAF-95AA-6458937F654F}" destId="{38517C72-CF32-4A65-A729-934CBC6BDAE4}" srcOrd="0" destOrd="0" presId="urn:microsoft.com/office/officeart/2005/8/layout/bList2"/>
    <dgm:cxn modelId="{F7B1CEDB-BB69-48E3-967A-C9B90BF1787E}" srcId="{BE8D8A5B-0FE5-487F-8B26-0F58F8196F79}" destId="{9E9B9D2E-AC58-4BDD-8BF0-7A7E932D1DC8}" srcOrd="2" destOrd="0" parTransId="{7B93A692-9552-4D5C-BD4F-E81147ABE498}" sibTransId="{8E404350-F5F4-4A7D-BBDF-6A3F19923A60}"/>
    <dgm:cxn modelId="{6065A0DC-3378-4452-A9AF-03B1F94D530A}" type="presOf" srcId="{B61A940C-4F2B-41BD-9D93-63F0F152DDDE}" destId="{F3766C3D-E72E-4562-A8FF-8E9DBCFA6527}" srcOrd="0" destOrd="0" presId="urn:microsoft.com/office/officeart/2005/8/layout/bList2"/>
    <dgm:cxn modelId="{C5E835DF-419E-4D82-8935-595FF14A304A}" srcId="{9E9B9D2E-AC58-4BDD-8BF0-7A7E932D1DC8}" destId="{C5B05C27-FC3D-4197-8E51-C63437CD2D59}" srcOrd="0" destOrd="0" parTransId="{AA798DCA-09F2-413A-BFF8-6EDF682C86E3}" sibTransId="{5A4675C4-E928-4E1F-A59A-5B01851E2CDA}"/>
    <dgm:cxn modelId="{DBA4E1E0-241E-4061-A6D9-38A318FCE36C}" type="presOf" srcId="{C5B03FA3-A65A-484D-90C7-5BCF72A3B013}" destId="{6AD06C67-45D0-4321-9161-7FAA8F370502}" srcOrd="0" destOrd="0" presId="urn:microsoft.com/office/officeart/2005/8/layout/bList2"/>
    <dgm:cxn modelId="{1A5070E1-2FF3-4556-BB83-A3774133EB2D}" srcId="{BE8D8A5B-0FE5-487F-8B26-0F58F8196F79}" destId="{C5B03FA3-A65A-484D-90C7-5BCF72A3B013}" srcOrd="0" destOrd="0" parTransId="{E8907CAF-852E-4112-B1D5-0C488647B42A}" sibTransId="{B61A940C-4F2B-41BD-9D93-63F0F152DDDE}"/>
    <dgm:cxn modelId="{E9DB42E8-9DBC-4765-8387-EA20106C4E15}" type="presOf" srcId="{9E9B9D2E-AC58-4BDD-8BF0-7A7E932D1DC8}" destId="{609941F9-258B-4557-8981-923B8CA0DC6B}" srcOrd="0" destOrd="0" presId="urn:microsoft.com/office/officeart/2005/8/layout/bList2"/>
    <dgm:cxn modelId="{EE1457EA-0233-4330-BE72-F09FE7C8772C}" type="presOf" srcId="{B15E15AD-F491-4F67-8EB1-5CBFC67E4D75}" destId="{D7E48FEB-AE57-423A-B719-3C93498D6461}" srcOrd="0" destOrd="0" presId="urn:microsoft.com/office/officeart/2005/8/layout/bList2"/>
    <dgm:cxn modelId="{1CEBA6EC-1AB6-44C9-98D3-D0F3C46D6B3B}" srcId="{801EA1DE-5950-4AAF-95AA-6458937F654F}" destId="{114B0AAC-FB3B-4E83-AB3A-E8E4AC3AE5EE}" srcOrd="0" destOrd="0" parTransId="{5BA0640A-CB9E-4590-8E2D-F0096DE50628}" sibTransId="{84458CF0-291D-4476-993E-3E8FC52803CA}"/>
    <dgm:cxn modelId="{2E47A3EE-5805-46D9-9CBA-28AC9D22BDEE}" type="presOf" srcId="{3AF6CAB5-EE5D-4CBE-929C-B830E0F572F9}" destId="{E3946A2C-EE75-40CD-809A-0C74CDCAD099}" srcOrd="0" destOrd="0" presId="urn:microsoft.com/office/officeart/2005/8/layout/bList2"/>
    <dgm:cxn modelId="{C5CED5F1-0C5E-4A8D-AD57-67FA69A78064}" srcId="{C5B03FA3-A65A-484D-90C7-5BCF72A3B013}" destId="{B15E15AD-F491-4F67-8EB1-5CBFC67E4D75}" srcOrd="0" destOrd="0" parTransId="{D2343A87-3884-4159-BC20-17D1E041874F}" sibTransId="{C017204B-D1B8-4B9D-9869-21140855E368}"/>
    <dgm:cxn modelId="{0508F0FC-55B7-46FB-9A94-1BE5CE521533}" type="presOf" srcId="{1EC3A506-4A7F-48F8-A434-DBDCA897DC28}" destId="{73F762A6-67AD-4DF7-B990-9E5CF130C137}" srcOrd="0" destOrd="0" presId="urn:microsoft.com/office/officeart/2005/8/layout/bList2"/>
    <dgm:cxn modelId="{EC03270E-77B5-4F94-89D7-E640A4CB653D}" type="presParOf" srcId="{BD2D0DD9-D7BD-43FA-A46C-53BC972C69E4}" destId="{D24E8863-E247-4DCA-AD40-BB53D86F6AC8}" srcOrd="0" destOrd="0" presId="urn:microsoft.com/office/officeart/2005/8/layout/bList2"/>
    <dgm:cxn modelId="{C021FBD0-A05D-42E9-B0CA-08968A06FCBD}" type="presParOf" srcId="{D24E8863-E247-4DCA-AD40-BB53D86F6AC8}" destId="{D7E48FEB-AE57-423A-B719-3C93498D6461}" srcOrd="0" destOrd="0" presId="urn:microsoft.com/office/officeart/2005/8/layout/bList2"/>
    <dgm:cxn modelId="{370B9318-EC7F-4837-8E82-08F7A04CDE1B}" type="presParOf" srcId="{D24E8863-E247-4DCA-AD40-BB53D86F6AC8}" destId="{6AD06C67-45D0-4321-9161-7FAA8F370502}" srcOrd="1" destOrd="0" presId="urn:microsoft.com/office/officeart/2005/8/layout/bList2"/>
    <dgm:cxn modelId="{02C1A662-29DD-4B7E-B7B5-A94FC5F4FCBF}" type="presParOf" srcId="{D24E8863-E247-4DCA-AD40-BB53D86F6AC8}" destId="{5151020B-1A1B-4963-863E-6A6CAB699C73}" srcOrd="2" destOrd="0" presId="urn:microsoft.com/office/officeart/2005/8/layout/bList2"/>
    <dgm:cxn modelId="{5EC97549-0658-4FBE-AF8E-B877233A9686}" type="presParOf" srcId="{D24E8863-E247-4DCA-AD40-BB53D86F6AC8}" destId="{D5A53474-AB92-4CD6-8355-0F77C3BED8B6}" srcOrd="3" destOrd="0" presId="urn:microsoft.com/office/officeart/2005/8/layout/bList2"/>
    <dgm:cxn modelId="{1EF38FB2-2815-445E-9E2B-E75F892B0260}" type="presParOf" srcId="{BD2D0DD9-D7BD-43FA-A46C-53BC972C69E4}" destId="{F3766C3D-E72E-4562-A8FF-8E9DBCFA6527}" srcOrd="1" destOrd="0" presId="urn:microsoft.com/office/officeart/2005/8/layout/bList2"/>
    <dgm:cxn modelId="{248781E1-ADB7-46A0-B97A-4CAFE7967F9C}" type="presParOf" srcId="{BD2D0DD9-D7BD-43FA-A46C-53BC972C69E4}" destId="{49FE60FC-CD4B-44E8-BA79-81C849335E24}" srcOrd="2" destOrd="0" presId="urn:microsoft.com/office/officeart/2005/8/layout/bList2"/>
    <dgm:cxn modelId="{308CC893-A4B1-49BA-BB41-AE2086D8B47B}" type="presParOf" srcId="{49FE60FC-CD4B-44E8-BA79-81C849335E24}" destId="{EBA0FE79-94C7-4B40-AB3F-EE07D0602ED0}" srcOrd="0" destOrd="0" presId="urn:microsoft.com/office/officeart/2005/8/layout/bList2"/>
    <dgm:cxn modelId="{B128B7BD-0507-4C57-8E05-BF542C241BC2}" type="presParOf" srcId="{49FE60FC-CD4B-44E8-BA79-81C849335E24}" destId="{73F762A6-67AD-4DF7-B990-9E5CF130C137}" srcOrd="1" destOrd="0" presId="urn:microsoft.com/office/officeart/2005/8/layout/bList2"/>
    <dgm:cxn modelId="{2F396FE0-C390-482D-A8D9-694C69E04230}" type="presParOf" srcId="{49FE60FC-CD4B-44E8-BA79-81C849335E24}" destId="{290D9D9E-4689-4986-8005-A7329D7D9547}" srcOrd="2" destOrd="0" presId="urn:microsoft.com/office/officeart/2005/8/layout/bList2"/>
    <dgm:cxn modelId="{06486BE0-8695-4EAC-90CC-EB2239504F90}" type="presParOf" srcId="{49FE60FC-CD4B-44E8-BA79-81C849335E24}" destId="{02E285CC-7B4B-470E-8EE0-60E9B6DC8F78}" srcOrd="3" destOrd="0" presId="urn:microsoft.com/office/officeart/2005/8/layout/bList2"/>
    <dgm:cxn modelId="{2823C444-B749-4A5F-9A55-2B4CA9E65491}" type="presParOf" srcId="{BD2D0DD9-D7BD-43FA-A46C-53BC972C69E4}" destId="{E3946A2C-EE75-40CD-809A-0C74CDCAD099}" srcOrd="3" destOrd="0" presId="urn:microsoft.com/office/officeart/2005/8/layout/bList2"/>
    <dgm:cxn modelId="{BF6CE8F2-D9E0-4B7F-ADAE-EC2AFB99C37A}" type="presParOf" srcId="{BD2D0DD9-D7BD-43FA-A46C-53BC972C69E4}" destId="{FE6106CF-8389-4486-B176-B28C4441654E}" srcOrd="4" destOrd="0" presId="urn:microsoft.com/office/officeart/2005/8/layout/bList2"/>
    <dgm:cxn modelId="{1B1EB7DE-BA3F-4402-8DF7-3EF02A07EC36}" type="presParOf" srcId="{FE6106CF-8389-4486-B176-B28C4441654E}" destId="{29BDFB4E-8804-4A59-BCDD-02A6AC43DD05}" srcOrd="0" destOrd="0" presId="urn:microsoft.com/office/officeart/2005/8/layout/bList2"/>
    <dgm:cxn modelId="{079CEC3E-F5ED-4C0B-A18B-A4EB315CB2AA}" type="presParOf" srcId="{FE6106CF-8389-4486-B176-B28C4441654E}" destId="{609941F9-258B-4557-8981-923B8CA0DC6B}" srcOrd="1" destOrd="0" presId="urn:microsoft.com/office/officeart/2005/8/layout/bList2"/>
    <dgm:cxn modelId="{8BAAAA29-89EA-4730-BD3D-37AE1E0146D6}" type="presParOf" srcId="{FE6106CF-8389-4486-B176-B28C4441654E}" destId="{3A7DA1A2-F983-4195-B413-754C6B559A11}" srcOrd="2" destOrd="0" presId="urn:microsoft.com/office/officeart/2005/8/layout/bList2"/>
    <dgm:cxn modelId="{1363220D-3521-4A0D-9F78-4EF5E258021A}" type="presParOf" srcId="{FE6106CF-8389-4486-B176-B28C4441654E}" destId="{E323CF9B-D30F-4A14-9EC7-8C03A16561BE}" srcOrd="3" destOrd="0" presId="urn:microsoft.com/office/officeart/2005/8/layout/bList2"/>
    <dgm:cxn modelId="{05689880-5D63-4AC2-A862-3E916251120B}" type="presParOf" srcId="{BD2D0DD9-D7BD-43FA-A46C-53BC972C69E4}" destId="{A8785DDE-F5D8-4172-BC8A-71E8EE941012}" srcOrd="5" destOrd="0" presId="urn:microsoft.com/office/officeart/2005/8/layout/bList2"/>
    <dgm:cxn modelId="{07E38BD6-B558-40E0-92A3-9CB9A73FB25E}" type="presParOf" srcId="{BD2D0DD9-D7BD-43FA-A46C-53BC972C69E4}" destId="{350B4725-A47B-4E7C-B343-540BFC2F2DAA}" srcOrd="6" destOrd="0" presId="urn:microsoft.com/office/officeart/2005/8/layout/bList2"/>
    <dgm:cxn modelId="{AC14D2CC-162F-4DBC-B66C-9870F3807D75}" type="presParOf" srcId="{350B4725-A47B-4E7C-B343-540BFC2F2DAA}" destId="{8F42A317-2E52-4901-B56E-129900DBB4A6}" srcOrd="0" destOrd="0" presId="urn:microsoft.com/office/officeart/2005/8/layout/bList2"/>
    <dgm:cxn modelId="{0B35A9E4-DCC7-4A45-8345-9143AE5231F6}" type="presParOf" srcId="{350B4725-A47B-4E7C-B343-540BFC2F2DAA}" destId="{38517C72-CF32-4A65-A729-934CBC6BDAE4}" srcOrd="1" destOrd="0" presId="urn:microsoft.com/office/officeart/2005/8/layout/bList2"/>
    <dgm:cxn modelId="{2BCFB9C7-F400-4C1B-9CC5-FD72DBBC94CF}" type="presParOf" srcId="{350B4725-A47B-4E7C-B343-540BFC2F2DAA}" destId="{4E73FA9E-F588-4610-A813-CFC566F124D3}" srcOrd="2" destOrd="0" presId="urn:microsoft.com/office/officeart/2005/8/layout/bList2"/>
    <dgm:cxn modelId="{A13F04C8-8F59-4C82-BEEA-54535DCE2597}" type="presParOf" srcId="{350B4725-A47B-4E7C-B343-540BFC2F2DAA}" destId="{EC980407-C48A-4DF9-9F22-F4C418C83709}"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6D4D32-1EDE-4881-879C-482F8DB239E8}" type="doc">
      <dgm:prSet loTypeId="urn:microsoft.com/office/officeart/2005/8/layout/venn3" loCatId="relationship" qsTypeId="urn:microsoft.com/office/officeart/2005/8/quickstyle/3d1" qsCatId="3D" csTypeId="urn:microsoft.com/office/officeart/2005/8/colors/colorful5" csCatId="colorful" phldr="1"/>
      <dgm:spPr/>
      <dgm:t>
        <a:bodyPr/>
        <a:lstStyle/>
        <a:p>
          <a:endParaRPr lang="en-US"/>
        </a:p>
      </dgm:t>
    </dgm:pt>
    <dgm:pt modelId="{8D657C8C-60C8-4D7B-8BE8-331A348C74BC}">
      <dgm:prSet phldrT="[Text]"/>
      <dgm:spPr/>
      <dgm:t>
        <a:bodyPr/>
        <a:lstStyle/>
        <a:p>
          <a:r>
            <a:rPr lang="tr-TR" dirty="0"/>
            <a:t>Teklif Bilgileri</a:t>
          </a:r>
          <a:endParaRPr lang="en-US" dirty="0"/>
        </a:p>
      </dgm:t>
    </dgm:pt>
    <dgm:pt modelId="{809C611E-9EF5-4C48-9F2B-5264C0B1F614}" type="parTrans" cxnId="{B48967AF-FA2B-48A3-8299-0DC8D0FC0D46}">
      <dgm:prSet/>
      <dgm:spPr/>
      <dgm:t>
        <a:bodyPr/>
        <a:lstStyle/>
        <a:p>
          <a:endParaRPr lang="en-US"/>
        </a:p>
      </dgm:t>
    </dgm:pt>
    <dgm:pt modelId="{BAA9F47C-2954-40AE-9A5F-5869A0730AAB}" type="sibTrans" cxnId="{B48967AF-FA2B-48A3-8299-0DC8D0FC0D46}">
      <dgm:prSet/>
      <dgm:spPr/>
      <dgm:t>
        <a:bodyPr/>
        <a:lstStyle/>
        <a:p>
          <a:endParaRPr lang="en-US"/>
        </a:p>
      </dgm:t>
    </dgm:pt>
    <dgm:pt modelId="{FFEF9CE7-9A45-4812-862A-A94DC7DDB240}">
      <dgm:prSet phldrT="[Text]"/>
      <dgm:spPr/>
      <dgm:t>
        <a:bodyPr/>
        <a:lstStyle/>
        <a:p>
          <a:r>
            <a:rPr lang="tr-TR" dirty="0"/>
            <a:t>Ödeme</a:t>
          </a:r>
          <a:endParaRPr lang="en-US" dirty="0"/>
        </a:p>
      </dgm:t>
    </dgm:pt>
    <dgm:pt modelId="{DDE3FCEF-61A6-493A-A8F6-072A5572759A}" type="parTrans" cxnId="{C5AACF6D-A7CD-4910-BB00-09D8D01478FC}">
      <dgm:prSet/>
      <dgm:spPr/>
      <dgm:t>
        <a:bodyPr/>
        <a:lstStyle/>
        <a:p>
          <a:endParaRPr lang="en-US"/>
        </a:p>
      </dgm:t>
    </dgm:pt>
    <dgm:pt modelId="{8424C22B-4154-474E-A3BA-9F02295CF9F8}" type="sibTrans" cxnId="{C5AACF6D-A7CD-4910-BB00-09D8D01478FC}">
      <dgm:prSet/>
      <dgm:spPr/>
      <dgm:t>
        <a:bodyPr/>
        <a:lstStyle/>
        <a:p>
          <a:endParaRPr lang="en-US"/>
        </a:p>
      </dgm:t>
    </dgm:pt>
    <dgm:pt modelId="{B58DA3F8-6531-4D62-A51D-3F9524FFAE4A}">
      <dgm:prSet phldrT="[Text]"/>
      <dgm:spPr/>
      <dgm:t>
        <a:bodyPr/>
        <a:lstStyle/>
        <a:p>
          <a:r>
            <a:rPr lang="tr-TR" dirty="0"/>
            <a:t>Finansman</a:t>
          </a:r>
        </a:p>
        <a:p>
          <a:r>
            <a:rPr lang="tr-TR" dirty="0"/>
            <a:t>Tamamlandı</a:t>
          </a:r>
          <a:endParaRPr lang="en-US" dirty="0"/>
        </a:p>
      </dgm:t>
    </dgm:pt>
    <dgm:pt modelId="{989EC162-81B3-44C4-9AE8-8E124A3FD051}" type="parTrans" cxnId="{869F2004-C795-4D4B-A805-EB8655C7850D}">
      <dgm:prSet/>
      <dgm:spPr/>
      <dgm:t>
        <a:bodyPr/>
        <a:lstStyle/>
        <a:p>
          <a:endParaRPr lang="en-US"/>
        </a:p>
      </dgm:t>
    </dgm:pt>
    <dgm:pt modelId="{FB5E93DE-87C7-4A1D-B56E-17365DB7C2FD}" type="sibTrans" cxnId="{869F2004-C795-4D4B-A805-EB8655C7850D}">
      <dgm:prSet/>
      <dgm:spPr/>
      <dgm:t>
        <a:bodyPr/>
        <a:lstStyle/>
        <a:p>
          <a:endParaRPr lang="en-US"/>
        </a:p>
      </dgm:t>
    </dgm:pt>
    <dgm:pt modelId="{159F5192-CE61-409F-8A1B-DC5A708F020D}">
      <dgm:prSet phldrT="[Text]"/>
      <dgm:spPr/>
      <dgm:t>
        <a:bodyPr/>
        <a:lstStyle/>
        <a:p>
          <a:r>
            <a:rPr lang="tr-TR" dirty="0"/>
            <a:t>Sipariş/ Vekalet</a:t>
          </a:r>
          <a:endParaRPr lang="en-US" dirty="0"/>
        </a:p>
      </dgm:t>
    </dgm:pt>
    <dgm:pt modelId="{AAD13B12-C030-4A45-997D-7A0343ACE93B}" type="parTrans" cxnId="{F13D487E-5CB9-4EE2-8A0A-6E1703CCA1B5}">
      <dgm:prSet/>
      <dgm:spPr/>
      <dgm:t>
        <a:bodyPr/>
        <a:lstStyle/>
        <a:p>
          <a:endParaRPr lang="en-US"/>
        </a:p>
      </dgm:t>
    </dgm:pt>
    <dgm:pt modelId="{63720D91-64C8-42D6-BE4A-7D11010D0D22}" type="sibTrans" cxnId="{F13D487E-5CB9-4EE2-8A0A-6E1703CCA1B5}">
      <dgm:prSet/>
      <dgm:spPr/>
      <dgm:t>
        <a:bodyPr/>
        <a:lstStyle/>
        <a:p>
          <a:endParaRPr lang="en-US"/>
        </a:p>
      </dgm:t>
    </dgm:pt>
    <dgm:pt modelId="{CDC32799-CDF9-43D7-9C02-754209E064A5}">
      <dgm:prSet phldrT="[Text]"/>
      <dgm:spPr/>
      <dgm:t>
        <a:bodyPr/>
        <a:lstStyle/>
        <a:p>
          <a:r>
            <a:rPr lang="tr-TR" dirty="0"/>
            <a:t>Alım-Satım Bilgileri</a:t>
          </a:r>
          <a:endParaRPr lang="en-US" dirty="0"/>
        </a:p>
      </dgm:t>
    </dgm:pt>
    <dgm:pt modelId="{31A7D396-C9D6-46F4-948F-57484B9FD030}" type="parTrans" cxnId="{30F9872D-8367-4B20-8AFA-85EB506C013E}">
      <dgm:prSet/>
      <dgm:spPr/>
      <dgm:t>
        <a:bodyPr/>
        <a:lstStyle/>
        <a:p>
          <a:endParaRPr lang="en-US"/>
        </a:p>
      </dgm:t>
    </dgm:pt>
    <dgm:pt modelId="{37A39A8F-7D38-4630-B96D-12B6461B6E6B}" type="sibTrans" cxnId="{30F9872D-8367-4B20-8AFA-85EB506C013E}">
      <dgm:prSet/>
      <dgm:spPr/>
      <dgm:t>
        <a:bodyPr/>
        <a:lstStyle/>
        <a:p>
          <a:endParaRPr lang="en-US"/>
        </a:p>
      </dgm:t>
    </dgm:pt>
    <dgm:pt modelId="{973BED6B-48DB-458C-A397-46C2842CFEC9}">
      <dgm:prSet phldrT="[Text]"/>
      <dgm:spPr/>
      <dgm:t>
        <a:bodyPr/>
        <a:lstStyle/>
        <a:p>
          <a:r>
            <a:rPr lang="tr-TR" dirty="0"/>
            <a:t>Ödeme Bilgileri</a:t>
          </a:r>
          <a:endParaRPr lang="en-US" dirty="0"/>
        </a:p>
      </dgm:t>
    </dgm:pt>
    <dgm:pt modelId="{C28C5E55-8D51-4964-8AAA-E371F04AA5E5}" type="parTrans" cxnId="{47CF5CC1-D70E-431B-A48C-023E2E3F0767}">
      <dgm:prSet/>
      <dgm:spPr/>
      <dgm:t>
        <a:bodyPr/>
        <a:lstStyle/>
        <a:p>
          <a:endParaRPr lang="en-US"/>
        </a:p>
      </dgm:t>
    </dgm:pt>
    <dgm:pt modelId="{ED367589-5D89-49D3-892A-D3D16AF6CA38}" type="sibTrans" cxnId="{47CF5CC1-D70E-431B-A48C-023E2E3F0767}">
      <dgm:prSet/>
      <dgm:spPr/>
      <dgm:t>
        <a:bodyPr/>
        <a:lstStyle/>
        <a:p>
          <a:endParaRPr lang="en-US"/>
        </a:p>
      </dgm:t>
    </dgm:pt>
    <dgm:pt modelId="{3C5CEEA4-BD3F-4AC1-B1DE-F6236A7D9527}">
      <dgm:prSet phldrT="[Text]"/>
      <dgm:spPr/>
      <dgm:t>
        <a:bodyPr/>
        <a:lstStyle/>
        <a:p>
          <a:r>
            <a:rPr lang="tr-TR" dirty="0"/>
            <a:t>Sözleşme ve Geri Ödeme Planı Onayı</a:t>
          </a:r>
          <a:endParaRPr lang="en-US" dirty="0"/>
        </a:p>
      </dgm:t>
    </dgm:pt>
    <dgm:pt modelId="{DC2DAEA2-91BF-485C-8374-11CEBC8EC2B7}" type="parTrans" cxnId="{517AD7DB-A4CC-4591-860E-E039AE7C49ED}">
      <dgm:prSet/>
      <dgm:spPr/>
      <dgm:t>
        <a:bodyPr/>
        <a:lstStyle/>
        <a:p>
          <a:endParaRPr lang="en-US"/>
        </a:p>
      </dgm:t>
    </dgm:pt>
    <dgm:pt modelId="{FD38194B-676B-4905-9DBD-6861A4351892}" type="sibTrans" cxnId="{517AD7DB-A4CC-4591-860E-E039AE7C49ED}">
      <dgm:prSet/>
      <dgm:spPr/>
      <dgm:t>
        <a:bodyPr/>
        <a:lstStyle/>
        <a:p>
          <a:endParaRPr lang="en-US"/>
        </a:p>
      </dgm:t>
    </dgm:pt>
    <dgm:pt modelId="{B584F994-7D1B-43F0-8D2A-3F1FB3128A12}" type="pres">
      <dgm:prSet presAssocID="{246D4D32-1EDE-4881-879C-482F8DB239E8}" presName="Name0" presStyleCnt="0">
        <dgm:presLayoutVars>
          <dgm:dir/>
          <dgm:resizeHandles val="exact"/>
        </dgm:presLayoutVars>
      </dgm:prSet>
      <dgm:spPr/>
    </dgm:pt>
    <dgm:pt modelId="{C9EFC3D4-3E80-4232-A22D-E8D9424B5DB5}" type="pres">
      <dgm:prSet presAssocID="{8D657C8C-60C8-4D7B-8BE8-331A348C74BC}" presName="Name5" presStyleLbl="vennNode1" presStyleIdx="0" presStyleCnt="7">
        <dgm:presLayoutVars>
          <dgm:bulletEnabled val="1"/>
        </dgm:presLayoutVars>
      </dgm:prSet>
      <dgm:spPr/>
    </dgm:pt>
    <dgm:pt modelId="{517500CF-F1B0-422A-A022-58BCECACD524}" type="pres">
      <dgm:prSet presAssocID="{BAA9F47C-2954-40AE-9A5F-5869A0730AAB}" presName="space" presStyleCnt="0"/>
      <dgm:spPr/>
    </dgm:pt>
    <dgm:pt modelId="{0457A38F-207B-4C5E-833F-437DFAFE8965}" type="pres">
      <dgm:prSet presAssocID="{CDC32799-CDF9-43D7-9C02-754209E064A5}" presName="Name5" presStyleLbl="vennNode1" presStyleIdx="1" presStyleCnt="7">
        <dgm:presLayoutVars>
          <dgm:bulletEnabled val="1"/>
        </dgm:presLayoutVars>
      </dgm:prSet>
      <dgm:spPr/>
    </dgm:pt>
    <dgm:pt modelId="{9E747971-30AE-4949-BAE8-8EEC7411B337}" type="pres">
      <dgm:prSet presAssocID="{37A39A8F-7D38-4630-B96D-12B6461B6E6B}" presName="space" presStyleCnt="0"/>
      <dgm:spPr/>
    </dgm:pt>
    <dgm:pt modelId="{BC85EC33-CBCD-4C95-A797-5B167DF04BA9}" type="pres">
      <dgm:prSet presAssocID="{973BED6B-48DB-458C-A397-46C2842CFEC9}" presName="Name5" presStyleLbl="vennNode1" presStyleIdx="2" presStyleCnt="7">
        <dgm:presLayoutVars>
          <dgm:bulletEnabled val="1"/>
        </dgm:presLayoutVars>
      </dgm:prSet>
      <dgm:spPr/>
    </dgm:pt>
    <dgm:pt modelId="{8AC7B67D-49CE-475F-98ED-495DEB6BA362}" type="pres">
      <dgm:prSet presAssocID="{ED367589-5D89-49D3-892A-D3D16AF6CA38}" presName="space" presStyleCnt="0"/>
      <dgm:spPr/>
    </dgm:pt>
    <dgm:pt modelId="{F07E76C5-EB74-434A-A588-1974B84F7095}" type="pres">
      <dgm:prSet presAssocID="{3C5CEEA4-BD3F-4AC1-B1DE-F6236A7D9527}" presName="Name5" presStyleLbl="vennNode1" presStyleIdx="3" presStyleCnt="7">
        <dgm:presLayoutVars>
          <dgm:bulletEnabled val="1"/>
        </dgm:presLayoutVars>
      </dgm:prSet>
      <dgm:spPr/>
    </dgm:pt>
    <dgm:pt modelId="{BD83ECF4-D35D-447C-9E9E-C4EDBDBA1826}" type="pres">
      <dgm:prSet presAssocID="{FD38194B-676B-4905-9DBD-6861A4351892}" presName="space" presStyleCnt="0"/>
      <dgm:spPr/>
    </dgm:pt>
    <dgm:pt modelId="{0C5CB23A-DC59-4A9E-A599-D3D55DBFCD1C}" type="pres">
      <dgm:prSet presAssocID="{159F5192-CE61-409F-8A1B-DC5A708F020D}" presName="Name5" presStyleLbl="vennNode1" presStyleIdx="4" presStyleCnt="7">
        <dgm:presLayoutVars>
          <dgm:bulletEnabled val="1"/>
        </dgm:presLayoutVars>
      </dgm:prSet>
      <dgm:spPr/>
    </dgm:pt>
    <dgm:pt modelId="{72E733CB-A666-4C18-A137-3FA77530C27C}" type="pres">
      <dgm:prSet presAssocID="{63720D91-64C8-42D6-BE4A-7D11010D0D22}" presName="space" presStyleCnt="0"/>
      <dgm:spPr/>
    </dgm:pt>
    <dgm:pt modelId="{0FF3031D-B9DD-4414-B125-3BDA8CA6CD9F}" type="pres">
      <dgm:prSet presAssocID="{FFEF9CE7-9A45-4812-862A-A94DC7DDB240}" presName="Name5" presStyleLbl="vennNode1" presStyleIdx="5" presStyleCnt="7">
        <dgm:presLayoutVars>
          <dgm:bulletEnabled val="1"/>
        </dgm:presLayoutVars>
      </dgm:prSet>
      <dgm:spPr/>
    </dgm:pt>
    <dgm:pt modelId="{5A095F68-7AA9-49EB-8B0A-E29FC618CAFB}" type="pres">
      <dgm:prSet presAssocID="{8424C22B-4154-474E-A3BA-9F02295CF9F8}" presName="space" presStyleCnt="0"/>
      <dgm:spPr/>
    </dgm:pt>
    <dgm:pt modelId="{AFC31227-C17E-4227-8570-5AD2398F23B0}" type="pres">
      <dgm:prSet presAssocID="{B58DA3F8-6531-4D62-A51D-3F9524FFAE4A}" presName="Name5" presStyleLbl="vennNode1" presStyleIdx="6" presStyleCnt="7">
        <dgm:presLayoutVars>
          <dgm:bulletEnabled val="1"/>
        </dgm:presLayoutVars>
      </dgm:prSet>
      <dgm:spPr/>
    </dgm:pt>
  </dgm:ptLst>
  <dgm:cxnLst>
    <dgm:cxn modelId="{869F2004-C795-4D4B-A805-EB8655C7850D}" srcId="{246D4D32-1EDE-4881-879C-482F8DB239E8}" destId="{B58DA3F8-6531-4D62-A51D-3F9524FFAE4A}" srcOrd="6" destOrd="0" parTransId="{989EC162-81B3-44C4-9AE8-8E124A3FD051}" sibTransId="{FB5E93DE-87C7-4A1D-B56E-17365DB7C2FD}"/>
    <dgm:cxn modelId="{30F9872D-8367-4B20-8AFA-85EB506C013E}" srcId="{246D4D32-1EDE-4881-879C-482F8DB239E8}" destId="{CDC32799-CDF9-43D7-9C02-754209E064A5}" srcOrd="1" destOrd="0" parTransId="{31A7D396-C9D6-46F4-948F-57484B9FD030}" sibTransId="{37A39A8F-7D38-4630-B96D-12B6461B6E6B}"/>
    <dgm:cxn modelId="{A662A666-E0A6-414A-9F72-5B59F3B2F8D3}" type="presOf" srcId="{246D4D32-1EDE-4881-879C-482F8DB239E8}" destId="{B584F994-7D1B-43F0-8D2A-3F1FB3128A12}" srcOrd="0" destOrd="0" presId="urn:microsoft.com/office/officeart/2005/8/layout/venn3"/>
    <dgm:cxn modelId="{C5AACF6D-A7CD-4910-BB00-09D8D01478FC}" srcId="{246D4D32-1EDE-4881-879C-482F8DB239E8}" destId="{FFEF9CE7-9A45-4812-862A-A94DC7DDB240}" srcOrd="5" destOrd="0" parTransId="{DDE3FCEF-61A6-493A-A8F6-072A5572759A}" sibTransId="{8424C22B-4154-474E-A3BA-9F02295CF9F8}"/>
    <dgm:cxn modelId="{F13D487E-5CB9-4EE2-8A0A-6E1703CCA1B5}" srcId="{246D4D32-1EDE-4881-879C-482F8DB239E8}" destId="{159F5192-CE61-409F-8A1B-DC5A708F020D}" srcOrd="4" destOrd="0" parTransId="{AAD13B12-C030-4A45-997D-7A0343ACE93B}" sibTransId="{63720D91-64C8-42D6-BE4A-7D11010D0D22}"/>
    <dgm:cxn modelId="{C2747581-624F-49DA-AD48-6A990DDEA040}" type="presOf" srcId="{8D657C8C-60C8-4D7B-8BE8-331A348C74BC}" destId="{C9EFC3D4-3E80-4232-A22D-E8D9424B5DB5}" srcOrd="0" destOrd="0" presId="urn:microsoft.com/office/officeart/2005/8/layout/venn3"/>
    <dgm:cxn modelId="{32F16D82-BEDE-4615-B2C8-4B3726EED0B1}" type="presOf" srcId="{B58DA3F8-6531-4D62-A51D-3F9524FFAE4A}" destId="{AFC31227-C17E-4227-8570-5AD2398F23B0}" srcOrd="0" destOrd="0" presId="urn:microsoft.com/office/officeart/2005/8/layout/venn3"/>
    <dgm:cxn modelId="{B741D88B-45F4-4360-B761-EE17FF5CDD98}" type="presOf" srcId="{FFEF9CE7-9A45-4812-862A-A94DC7DDB240}" destId="{0FF3031D-B9DD-4414-B125-3BDA8CA6CD9F}" srcOrd="0" destOrd="0" presId="urn:microsoft.com/office/officeart/2005/8/layout/venn3"/>
    <dgm:cxn modelId="{D45D539C-A296-47DB-9E0E-ED74C33F87C8}" type="presOf" srcId="{973BED6B-48DB-458C-A397-46C2842CFEC9}" destId="{BC85EC33-CBCD-4C95-A797-5B167DF04BA9}" srcOrd="0" destOrd="0" presId="urn:microsoft.com/office/officeart/2005/8/layout/venn3"/>
    <dgm:cxn modelId="{6EE710A9-518B-47D8-AE8F-DD3747B14293}" type="presOf" srcId="{CDC32799-CDF9-43D7-9C02-754209E064A5}" destId="{0457A38F-207B-4C5E-833F-437DFAFE8965}" srcOrd="0" destOrd="0" presId="urn:microsoft.com/office/officeart/2005/8/layout/venn3"/>
    <dgm:cxn modelId="{B48967AF-FA2B-48A3-8299-0DC8D0FC0D46}" srcId="{246D4D32-1EDE-4881-879C-482F8DB239E8}" destId="{8D657C8C-60C8-4D7B-8BE8-331A348C74BC}" srcOrd="0" destOrd="0" parTransId="{809C611E-9EF5-4C48-9F2B-5264C0B1F614}" sibTransId="{BAA9F47C-2954-40AE-9A5F-5869A0730AAB}"/>
    <dgm:cxn modelId="{47CF5CC1-D70E-431B-A48C-023E2E3F0767}" srcId="{246D4D32-1EDE-4881-879C-482F8DB239E8}" destId="{973BED6B-48DB-458C-A397-46C2842CFEC9}" srcOrd="2" destOrd="0" parTransId="{C28C5E55-8D51-4964-8AAA-E371F04AA5E5}" sibTransId="{ED367589-5D89-49D3-892A-D3D16AF6CA38}"/>
    <dgm:cxn modelId="{204145CC-30F2-4769-A848-338B1A96425C}" type="presOf" srcId="{159F5192-CE61-409F-8A1B-DC5A708F020D}" destId="{0C5CB23A-DC59-4A9E-A599-D3D55DBFCD1C}" srcOrd="0" destOrd="0" presId="urn:microsoft.com/office/officeart/2005/8/layout/venn3"/>
    <dgm:cxn modelId="{517AD7DB-A4CC-4591-860E-E039AE7C49ED}" srcId="{246D4D32-1EDE-4881-879C-482F8DB239E8}" destId="{3C5CEEA4-BD3F-4AC1-B1DE-F6236A7D9527}" srcOrd="3" destOrd="0" parTransId="{DC2DAEA2-91BF-485C-8374-11CEBC8EC2B7}" sibTransId="{FD38194B-676B-4905-9DBD-6861A4351892}"/>
    <dgm:cxn modelId="{664039EB-3658-4506-89DA-1D2558B520A6}" type="presOf" srcId="{3C5CEEA4-BD3F-4AC1-B1DE-F6236A7D9527}" destId="{F07E76C5-EB74-434A-A588-1974B84F7095}" srcOrd="0" destOrd="0" presId="urn:microsoft.com/office/officeart/2005/8/layout/venn3"/>
    <dgm:cxn modelId="{154E48DA-6A86-4CBE-B07A-102B6EFCA05E}" type="presParOf" srcId="{B584F994-7D1B-43F0-8D2A-3F1FB3128A12}" destId="{C9EFC3D4-3E80-4232-A22D-E8D9424B5DB5}" srcOrd="0" destOrd="0" presId="urn:microsoft.com/office/officeart/2005/8/layout/venn3"/>
    <dgm:cxn modelId="{00E53E17-F0EC-4794-BEE1-D6FFF8DB5D28}" type="presParOf" srcId="{B584F994-7D1B-43F0-8D2A-3F1FB3128A12}" destId="{517500CF-F1B0-422A-A022-58BCECACD524}" srcOrd="1" destOrd="0" presId="urn:microsoft.com/office/officeart/2005/8/layout/venn3"/>
    <dgm:cxn modelId="{D35FE464-B5D0-4C98-9A99-31298EC9F1FC}" type="presParOf" srcId="{B584F994-7D1B-43F0-8D2A-3F1FB3128A12}" destId="{0457A38F-207B-4C5E-833F-437DFAFE8965}" srcOrd="2" destOrd="0" presId="urn:microsoft.com/office/officeart/2005/8/layout/venn3"/>
    <dgm:cxn modelId="{220AE625-334E-43C9-85CB-1353F2B9F4C5}" type="presParOf" srcId="{B584F994-7D1B-43F0-8D2A-3F1FB3128A12}" destId="{9E747971-30AE-4949-BAE8-8EEC7411B337}" srcOrd="3" destOrd="0" presId="urn:microsoft.com/office/officeart/2005/8/layout/venn3"/>
    <dgm:cxn modelId="{8B9F3065-4EDF-48FA-8FE2-1FA079A0E9B9}" type="presParOf" srcId="{B584F994-7D1B-43F0-8D2A-3F1FB3128A12}" destId="{BC85EC33-CBCD-4C95-A797-5B167DF04BA9}" srcOrd="4" destOrd="0" presId="urn:microsoft.com/office/officeart/2005/8/layout/venn3"/>
    <dgm:cxn modelId="{C76AA542-03EA-4C48-BD57-072EC2D3A62E}" type="presParOf" srcId="{B584F994-7D1B-43F0-8D2A-3F1FB3128A12}" destId="{8AC7B67D-49CE-475F-98ED-495DEB6BA362}" srcOrd="5" destOrd="0" presId="urn:microsoft.com/office/officeart/2005/8/layout/venn3"/>
    <dgm:cxn modelId="{8D9B1745-3429-4FC1-A9B8-3E11ADF9DD67}" type="presParOf" srcId="{B584F994-7D1B-43F0-8D2A-3F1FB3128A12}" destId="{F07E76C5-EB74-434A-A588-1974B84F7095}" srcOrd="6" destOrd="0" presId="urn:microsoft.com/office/officeart/2005/8/layout/venn3"/>
    <dgm:cxn modelId="{95DE0165-FE25-4C94-9A5C-D36108459FD4}" type="presParOf" srcId="{B584F994-7D1B-43F0-8D2A-3F1FB3128A12}" destId="{BD83ECF4-D35D-447C-9E9E-C4EDBDBA1826}" srcOrd="7" destOrd="0" presId="urn:microsoft.com/office/officeart/2005/8/layout/venn3"/>
    <dgm:cxn modelId="{0572F033-5E5A-402E-9C76-3D9D7C1EC487}" type="presParOf" srcId="{B584F994-7D1B-43F0-8D2A-3F1FB3128A12}" destId="{0C5CB23A-DC59-4A9E-A599-D3D55DBFCD1C}" srcOrd="8" destOrd="0" presId="urn:microsoft.com/office/officeart/2005/8/layout/venn3"/>
    <dgm:cxn modelId="{93F2AF04-5E30-41E2-B382-13F177AF586D}" type="presParOf" srcId="{B584F994-7D1B-43F0-8D2A-3F1FB3128A12}" destId="{72E733CB-A666-4C18-A137-3FA77530C27C}" srcOrd="9" destOrd="0" presId="urn:microsoft.com/office/officeart/2005/8/layout/venn3"/>
    <dgm:cxn modelId="{BF4BDDEB-8B9D-44D3-A5F5-E2C503EDCAD1}" type="presParOf" srcId="{B584F994-7D1B-43F0-8D2A-3F1FB3128A12}" destId="{0FF3031D-B9DD-4414-B125-3BDA8CA6CD9F}" srcOrd="10" destOrd="0" presId="urn:microsoft.com/office/officeart/2005/8/layout/venn3"/>
    <dgm:cxn modelId="{A8FAEE1B-0881-4469-8A66-19633179CD3F}" type="presParOf" srcId="{B584F994-7D1B-43F0-8D2A-3F1FB3128A12}" destId="{5A095F68-7AA9-49EB-8B0A-E29FC618CAFB}" srcOrd="11" destOrd="0" presId="urn:microsoft.com/office/officeart/2005/8/layout/venn3"/>
    <dgm:cxn modelId="{C59F927C-3347-418F-AC1F-87CD1E49415F}" type="presParOf" srcId="{B584F994-7D1B-43F0-8D2A-3F1FB3128A12}" destId="{AFC31227-C17E-4227-8570-5AD2398F23B0}" srcOrd="12"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E48FEB-AE57-423A-B719-3C93498D6461}">
      <dsp:nvSpPr>
        <dsp:cNvPr id="0" name=""/>
        <dsp:cNvSpPr/>
      </dsp:nvSpPr>
      <dsp:spPr>
        <a:xfrm>
          <a:off x="6291" y="1177094"/>
          <a:ext cx="2231081" cy="1665455"/>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tr-TR" sz="1200" kern="1200" dirty="0">
              <a:latin typeface="Calibri" panose="020F0502020204030204" pitchFamily="34" charset="0"/>
              <a:ea typeface="Calibri" panose="020F0502020204030204" pitchFamily="34" charset="0"/>
              <a:cs typeface="Times New Roman" panose="02020603050405020304" pitchFamily="18" charset="0"/>
            </a:rPr>
            <a:t>Şube Kurumsal müşteri limit tanımlama ekranından yalnızca yönetici ve tam yetkili kullanıcıya yetki tanımı verebilmektedir.</a:t>
          </a:r>
          <a:endParaRPr lang="en-US" sz="1200" kern="1200" dirty="0"/>
        </a:p>
        <a:p>
          <a:pPr marL="114300" lvl="1" indent="-114300" algn="l" defTabSz="533400">
            <a:lnSpc>
              <a:spcPct val="90000"/>
            </a:lnSpc>
            <a:spcBef>
              <a:spcPct val="0"/>
            </a:spcBef>
            <a:spcAft>
              <a:spcPct val="15000"/>
            </a:spcAft>
            <a:buChar char="•"/>
          </a:pPr>
          <a:r>
            <a:rPr lang="tr-TR" sz="1200" kern="1200">
              <a:latin typeface="Calibri" panose="020F0502020204030204" pitchFamily="34" charset="0"/>
              <a:ea typeface="Calibri" panose="020F0502020204030204" pitchFamily="34" charset="0"/>
              <a:cs typeface="Times New Roman" panose="02020603050405020304" pitchFamily="18" charset="0"/>
            </a:rPr>
            <a:t>İlgili yetkililer proje giriş ve limitleri dahilinde belge onay (müracaat, göp vs.) yetkisine sahiptirler.</a:t>
          </a:r>
          <a:endParaRPr lang="en-US" sz="1200" kern="1200" dirty="0"/>
        </a:p>
      </dsp:txBody>
      <dsp:txXfrm>
        <a:off x="45315" y="1216118"/>
        <a:ext cx="2153033" cy="1626431"/>
      </dsp:txXfrm>
    </dsp:sp>
    <dsp:sp modelId="{5151020B-1A1B-4963-863E-6A6CAB699C73}">
      <dsp:nvSpPr>
        <dsp:cNvPr id="0" name=""/>
        <dsp:cNvSpPr/>
      </dsp:nvSpPr>
      <dsp:spPr>
        <a:xfrm>
          <a:off x="6291" y="2842549"/>
          <a:ext cx="2231081" cy="7161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3820" tIns="0" rIns="27940" bIns="0" numCol="1" spcCol="1270" anchor="ctr" anchorCtr="0">
          <a:noAutofit/>
        </a:bodyPr>
        <a:lstStyle/>
        <a:p>
          <a:pPr marL="0" lvl="0" indent="0" algn="l" defTabSz="977900">
            <a:lnSpc>
              <a:spcPct val="90000"/>
            </a:lnSpc>
            <a:spcBef>
              <a:spcPct val="0"/>
            </a:spcBef>
            <a:spcAft>
              <a:spcPct val="35000"/>
            </a:spcAft>
            <a:buNone/>
          </a:pPr>
          <a:r>
            <a:rPr lang="tr-TR" sz="2200" kern="1200" dirty="0"/>
            <a:t>TAM YETKİLİ VE YÖNETİCİ</a:t>
          </a:r>
          <a:endParaRPr lang="en-US" sz="2200" kern="1200" dirty="0"/>
        </a:p>
      </dsp:txBody>
      <dsp:txXfrm>
        <a:off x="6291" y="2842549"/>
        <a:ext cx="1571184" cy="716145"/>
      </dsp:txXfrm>
    </dsp:sp>
    <dsp:sp modelId="{D5A53474-AB92-4CD6-8355-0F77C3BED8B6}">
      <dsp:nvSpPr>
        <dsp:cNvPr id="0" name=""/>
        <dsp:cNvSpPr/>
      </dsp:nvSpPr>
      <dsp:spPr>
        <a:xfrm>
          <a:off x="1640589" y="2956302"/>
          <a:ext cx="780878" cy="780878"/>
        </a:xfrm>
        <a:prstGeom prst="ellipse">
          <a:avLst/>
        </a:prstGeom>
        <a:blipFill>
          <a:blip xmlns:r="http://schemas.openxmlformats.org/officeDocument/2006/relationships" r:embed="rId1"/>
          <a:srcRect/>
          <a:stretch>
            <a:fillRect t="-2000" b="-2000"/>
          </a:stretch>
        </a:blip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EBA0FE79-94C7-4B40-AB3F-EE07D0602ED0}">
      <dsp:nvSpPr>
        <dsp:cNvPr id="0" name=""/>
        <dsp:cNvSpPr/>
      </dsp:nvSpPr>
      <dsp:spPr>
        <a:xfrm>
          <a:off x="2614926" y="1177094"/>
          <a:ext cx="2231081" cy="1665455"/>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tr-TR" sz="1200" kern="1200" dirty="0">
              <a:latin typeface="Calibri" panose="020F0502020204030204" pitchFamily="34" charset="0"/>
              <a:ea typeface="Calibri" panose="020F0502020204030204" pitchFamily="34" charset="0"/>
              <a:cs typeface="Times New Roman" panose="02020603050405020304" pitchFamily="18" charset="0"/>
            </a:rPr>
            <a:t>Proje girişi yapabilmektedir. Ancak Onay /sevk yapıldığında projelerin belgeleri yönetici veya tam yetkilinin onayına düşmektedir.</a:t>
          </a:r>
          <a:endParaRPr lang="en-US" sz="1200" kern="1200" dirty="0"/>
        </a:p>
      </dsp:txBody>
      <dsp:txXfrm>
        <a:off x="2653950" y="1216118"/>
        <a:ext cx="2153033" cy="1626431"/>
      </dsp:txXfrm>
    </dsp:sp>
    <dsp:sp modelId="{290D9D9E-4689-4986-8005-A7329D7D9547}">
      <dsp:nvSpPr>
        <dsp:cNvPr id="0" name=""/>
        <dsp:cNvSpPr/>
      </dsp:nvSpPr>
      <dsp:spPr>
        <a:xfrm>
          <a:off x="2614926" y="2842549"/>
          <a:ext cx="2231081" cy="7161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3820" tIns="0" rIns="27940" bIns="0" numCol="1" spcCol="1270" anchor="ctr" anchorCtr="0">
          <a:noAutofit/>
        </a:bodyPr>
        <a:lstStyle/>
        <a:p>
          <a:pPr marL="0" lvl="0" indent="0" algn="l" defTabSz="977900">
            <a:lnSpc>
              <a:spcPct val="90000"/>
            </a:lnSpc>
            <a:spcBef>
              <a:spcPct val="0"/>
            </a:spcBef>
            <a:spcAft>
              <a:spcPct val="35000"/>
            </a:spcAft>
            <a:buNone/>
          </a:pPr>
          <a:r>
            <a:rPr lang="tr-TR" sz="2200" kern="1200" dirty="0"/>
            <a:t>GİRİŞÇİ</a:t>
          </a:r>
          <a:endParaRPr lang="en-US" sz="2200" kern="1200" dirty="0"/>
        </a:p>
      </dsp:txBody>
      <dsp:txXfrm>
        <a:off x="2614926" y="2842549"/>
        <a:ext cx="1571184" cy="716145"/>
      </dsp:txXfrm>
    </dsp:sp>
    <dsp:sp modelId="{02E285CC-7B4B-470E-8EE0-60E9B6DC8F78}">
      <dsp:nvSpPr>
        <dsp:cNvPr id="0" name=""/>
        <dsp:cNvSpPr/>
      </dsp:nvSpPr>
      <dsp:spPr>
        <a:xfrm>
          <a:off x="4249224" y="2956302"/>
          <a:ext cx="780878" cy="780878"/>
        </a:xfrm>
        <a:prstGeom prst="ellipse">
          <a:avLst/>
        </a:prstGeom>
        <a:blipFill>
          <a:blip xmlns:r="http://schemas.openxmlformats.org/officeDocument/2006/relationships" r:embed="rId1"/>
          <a:srcRect/>
          <a:stretch>
            <a:fillRect t="-2000" b="-2000"/>
          </a:stretch>
        </a:blip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29BDFB4E-8804-4A59-BCDD-02A6AC43DD05}">
      <dsp:nvSpPr>
        <dsp:cNvPr id="0" name=""/>
        <dsp:cNvSpPr/>
      </dsp:nvSpPr>
      <dsp:spPr>
        <a:xfrm>
          <a:off x="5223560" y="1177094"/>
          <a:ext cx="2231081" cy="1665455"/>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tr-TR" sz="1200" kern="1200" dirty="0">
              <a:latin typeface="Calibri" panose="020F0502020204030204" pitchFamily="34" charset="0"/>
              <a:ea typeface="Calibri" panose="020F0502020204030204" pitchFamily="34" charset="0"/>
              <a:cs typeface="Times New Roman" panose="02020603050405020304" pitchFamily="18" charset="0"/>
            </a:rPr>
            <a:t>Yalnızca  finansman portal sayfasını görmekte olup finansman başvurusu yapamamaktadır. </a:t>
          </a:r>
          <a:endParaRPr lang="en-US" sz="1200" kern="1200" dirty="0"/>
        </a:p>
      </dsp:txBody>
      <dsp:txXfrm>
        <a:off x="5262584" y="1216118"/>
        <a:ext cx="2153033" cy="1626431"/>
      </dsp:txXfrm>
    </dsp:sp>
    <dsp:sp modelId="{3A7DA1A2-F983-4195-B413-754C6B559A11}">
      <dsp:nvSpPr>
        <dsp:cNvPr id="0" name=""/>
        <dsp:cNvSpPr/>
      </dsp:nvSpPr>
      <dsp:spPr>
        <a:xfrm>
          <a:off x="5223560" y="2842549"/>
          <a:ext cx="2231081" cy="7161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3820" tIns="0" rIns="27940" bIns="0" numCol="1" spcCol="1270" anchor="ctr" anchorCtr="0">
          <a:noAutofit/>
        </a:bodyPr>
        <a:lstStyle/>
        <a:p>
          <a:pPr marL="0" lvl="0" indent="0" algn="l" defTabSz="977900">
            <a:lnSpc>
              <a:spcPct val="90000"/>
            </a:lnSpc>
            <a:spcBef>
              <a:spcPct val="0"/>
            </a:spcBef>
            <a:spcAft>
              <a:spcPct val="35000"/>
            </a:spcAft>
            <a:buNone/>
          </a:pPr>
          <a:r>
            <a:rPr lang="tr-TR" sz="2200" kern="1200" dirty="0"/>
            <a:t>İZLEYİCİ</a:t>
          </a:r>
          <a:endParaRPr lang="en-US" sz="2200" kern="1200" dirty="0"/>
        </a:p>
      </dsp:txBody>
      <dsp:txXfrm>
        <a:off x="5223560" y="2842549"/>
        <a:ext cx="1571184" cy="716145"/>
      </dsp:txXfrm>
    </dsp:sp>
    <dsp:sp modelId="{E323CF9B-D30F-4A14-9EC7-8C03A16561BE}">
      <dsp:nvSpPr>
        <dsp:cNvPr id="0" name=""/>
        <dsp:cNvSpPr/>
      </dsp:nvSpPr>
      <dsp:spPr>
        <a:xfrm>
          <a:off x="6857858" y="2956302"/>
          <a:ext cx="780878" cy="780878"/>
        </a:xfrm>
        <a:prstGeom prst="ellipse">
          <a:avLst/>
        </a:prstGeom>
        <a:blipFill>
          <a:blip xmlns:r="http://schemas.openxmlformats.org/officeDocument/2006/relationships" r:embed="rId1"/>
          <a:srcRect/>
          <a:stretch>
            <a:fillRect t="-2000" b="-2000"/>
          </a:stretch>
        </a:blip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8F42A317-2E52-4901-B56E-129900DBB4A6}">
      <dsp:nvSpPr>
        <dsp:cNvPr id="0" name=""/>
        <dsp:cNvSpPr/>
      </dsp:nvSpPr>
      <dsp:spPr>
        <a:xfrm>
          <a:off x="7832194" y="1177094"/>
          <a:ext cx="2231081" cy="1665455"/>
        </a:xfrm>
        <a:prstGeom prst="round2SameRect">
          <a:avLst>
            <a:gd name="adj1" fmla="val 8000"/>
            <a:gd name="adj2" fmla="val 0"/>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5240" tIns="45720" rIns="15240" bIns="15240" numCol="1" spcCol="1270" anchor="t" anchorCtr="0">
          <a:noAutofit/>
        </a:bodyPr>
        <a:lstStyle/>
        <a:p>
          <a:pPr marL="114300" lvl="1" indent="-114300" algn="l" defTabSz="533400">
            <a:lnSpc>
              <a:spcPct val="90000"/>
            </a:lnSpc>
            <a:spcBef>
              <a:spcPct val="0"/>
            </a:spcBef>
            <a:spcAft>
              <a:spcPct val="15000"/>
            </a:spcAft>
            <a:buChar char="•"/>
          </a:pPr>
          <a:r>
            <a:rPr lang="tr-TR" sz="1200" kern="1200" dirty="0">
              <a:latin typeface="Calibri" panose="020F0502020204030204" pitchFamily="34" charset="0"/>
              <a:ea typeface="Calibri" panose="020F0502020204030204" pitchFamily="34" charset="0"/>
              <a:cs typeface="Times New Roman" panose="02020603050405020304" pitchFamily="18" charset="0"/>
            </a:rPr>
            <a:t>Yalnızca </a:t>
          </a:r>
          <a:r>
            <a:rPr lang="tr-TR" sz="1200" kern="1200" dirty="0" err="1">
              <a:latin typeface="Calibri" panose="020F0502020204030204" pitchFamily="34" charset="0"/>
              <a:ea typeface="Calibri" panose="020F0502020204030204" pitchFamily="34" charset="0"/>
              <a:cs typeface="Times New Roman" panose="02020603050405020304" pitchFamily="18" charset="0"/>
            </a:rPr>
            <a:t>girişçi</a:t>
          </a:r>
          <a:r>
            <a:rPr lang="tr-TR" sz="1200" kern="1200" dirty="0">
              <a:latin typeface="Calibri" panose="020F0502020204030204" pitchFamily="34" charset="0"/>
              <a:ea typeface="Calibri" panose="020F0502020204030204" pitchFamily="34" charset="0"/>
              <a:cs typeface="Times New Roman" panose="02020603050405020304" pitchFamily="18" charset="0"/>
            </a:rPr>
            <a:t> kullanıcının işlemlerini onaylar ve finansal olmayan listeleme gibi işlemler yapabilmektedir.</a:t>
          </a:r>
          <a:endParaRPr lang="en-US" sz="1200" kern="1200" dirty="0"/>
        </a:p>
        <a:p>
          <a:pPr marL="114300" lvl="1" indent="-114300" algn="l" defTabSz="533400">
            <a:lnSpc>
              <a:spcPct val="90000"/>
            </a:lnSpc>
            <a:spcBef>
              <a:spcPct val="0"/>
            </a:spcBef>
            <a:spcAft>
              <a:spcPct val="15000"/>
            </a:spcAft>
            <a:buChar char="•"/>
          </a:pPr>
          <a:r>
            <a:rPr lang="tr-TR" sz="1200" kern="1200">
              <a:latin typeface="Calibri" panose="020F0502020204030204" pitchFamily="34" charset="0"/>
              <a:ea typeface="Calibri" panose="020F0502020204030204" pitchFamily="34" charset="0"/>
              <a:cs typeface="Times New Roman" panose="02020603050405020304" pitchFamily="18" charset="0"/>
            </a:rPr>
            <a:t>Finansal işlem yapma yetkisi yoktur.</a:t>
          </a:r>
          <a:endParaRPr lang="en-US" sz="1200" kern="1200" dirty="0"/>
        </a:p>
      </dsp:txBody>
      <dsp:txXfrm>
        <a:off x="7871218" y="1216118"/>
        <a:ext cx="2153033" cy="1626431"/>
      </dsp:txXfrm>
    </dsp:sp>
    <dsp:sp modelId="{4E73FA9E-F588-4610-A813-CFC566F124D3}">
      <dsp:nvSpPr>
        <dsp:cNvPr id="0" name=""/>
        <dsp:cNvSpPr/>
      </dsp:nvSpPr>
      <dsp:spPr>
        <a:xfrm>
          <a:off x="7832194" y="2842549"/>
          <a:ext cx="2231081" cy="71614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83820" tIns="0" rIns="27940" bIns="0" numCol="1" spcCol="1270" anchor="ctr" anchorCtr="0">
          <a:noAutofit/>
        </a:bodyPr>
        <a:lstStyle/>
        <a:p>
          <a:pPr marL="0" lvl="0" indent="0" algn="l" defTabSz="977900">
            <a:lnSpc>
              <a:spcPct val="90000"/>
            </a:lnSpc>
            <a:spcBef>
              <a:spcPct val="0"/>
            </a:spcBef>
            <a:spcAft>
              <a:spcPct val="35000"/>
            </a:spcAft>
            <a:buNone/>
          </a:pPr>
          <a:r>
            <a:rPr lang="tr-TR" sz="2200" kern="1200" dirty="0"/>
            <a:t>ONAYCI</a:t>
          </a:r>
          <a:endParaRPr lang="en-US" sz="2200" kern="1200" dirty="0"/>
        </a:p>
      </dsp:txBody>
      <dsp:txXfrm>
        <a:off x="7832194" y="2842549"/>
        <a:ext cx="1571184" cy="716145"/>
      </dsp:txXfrm>
    </dsp:sp>
    <dsp:sp modelId="{EC980407-C48A-4DF9-9F22-F4C418C83709}">
      <dsp:nvSpPr>
        <dsp:cNvPr id="0" name=""/>
        <dsp:cNvSpPr/>
      </dsp:nvSpPr>
      <dsp:spPr>
        <a:xfrm>
          <a:off x="9466492" y="2956302"/>
          <a:ext cx="780878" cy="780878"/>
        </a:xfrm>
        <a:prstGeom prst="ellipse">
          <a:avLst/>
        </a:prstGeom>
        <a:blipFill>
          <a:blip xmlns:r="http://schemas.openxmlformats.org/officeDocument/2006/relationships" r:embed="rId1"/>
          <a:srcRect/>
          <a:stretch>
            <a:fillRect t="-2000" b="-2000"/>
          </a:stretch>
        </a:blipFill>
        <a:ln w="6350" cap="flat" cmpd="sng" algn="ctr">
          <a:solidFill>
            <a:schemeClr val="accent1">
              <a:alpha val="90000"/>
              <a:tint val="40000"/>
              <a:hueOff val="0"/>
              <a:satOff val="0"/>
              <a:lumOff val="0"/>
              <a:alphaOff val="0"/>
            </a:schemeClr>
          </a:solidFill>
          <a:prstDash val="solid"/>
          <a:miter lim="800000"/>
        </a:ln>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EFC3D4-3E80-4232-A22D-E8D9424B5DB5}">
      <dsp:nvSpPr>
        <dsp:cNvPr id="0" name=""/>
        <dsp:cNvSpPr/>
      </dsp:nvSpPr>
      <dsp:spPr>
        <a:xfrm>
          <a:off x="1717" y="1550663"/>
          <a:ext cx="2021006" cy="2021006"/>
        </a:xfrm>
        <a:prstGeom prst="ellipse">
          <a:avLst/>
        </a:prstGeom>
        <a:solidFill>
          <a:schemeClr val="accent5">
            <a:alpha val="50000"/>
            <a:hueOff val="0"/>
            <a:satOff val="0"/>
            <a:lumOff val="0"/>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11223" tIns="24130" rIns="111223" bIns="24130" numCol="1" spcCol="1270" anchor="ctr" anchorCtr="0">
          <a:noAutofit/>
        </a:bodyPr>
        <a:lstStyle/>
        <a:p>
          <a:pPr marL="0" lvl="0" indent="0" algn="ctr" defTabSz="844550">
            <a:lnSpc>
              <a:spcPct val="90000"/>
            </a:lnSpc>
            <a:spcBef>
              <a:spcPct val="0"/>
            </a:spcBef>
            <a:spcAft>
              <a:spcPct val="35000"/>
            </a:spcAft>
            <a:buNone/>
          </a:pPr>
          <a:r>
            <a:rPr lang="tr-TR" sz="1900" kern="1200" dirty="0"/>
            <a:t>Teklif Bilgileri</a:t>
          </a:r>
          <a:endParaRPr lang="en-US" sz="1900" kern="1200" dirty="0"/>
        </a:p>
      </dsp:txBody>
      <dsp:txXfrm>
        <a:off x="297686" y="1846632"/>
        <a:ext cx="1429068" cy="1429068"/>
      </dsp:txXfrm>
    </dsp:sp>
    <dsp:sp modelId="{0457A38F-207B-4C5E-833F-437DFAFE8965}">
      <dsp:nvSpPr>
        <dsp:cNvPr id="0" name=""/>
        <dsp:cNvSpPr/>
      </dsp:nvSpPr>
      <dsp:spPr>
        <a:xfrm>
          <a:off x="1618523" y="1550663"/>
          <a:ext cx="2021006" cy="2021006"/>
        </a:xfrm>
        <a:prstGeom prst="ellipse">
          <a:avLst/>
        </a:prstGeom>
        <a:solidFill>
          <a:schemeClr val="accent5">
            <a:alpha val="50000"/>
            <a:hueOff val="-1126424"/>
            <a:satOff val="-2903"/>
            <a:lumOff val="-1961"/>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11223" tIns="24130" rIns="111223" bIns="24130" numCol="1" spcCol="1270" anchor="ctr" anchorCtr="0">
          <a:noAutofit/>
        </a:bodyPr>
        <a:lstStyle/>
        <a:p>
          <a:pPr marL="0" lvl="0" indent="0" algn="ctr" defTabSz="844550">
            <a:lnSpc>
              <a:spcPct val="90000"/>
            </a:lnSpc>
            <a:spcBef>
              <a:spcPct val="0"/>
            </a:spcBef>
            <a:spcAft>
              <a:spcPct val="35000"/>
            </a:spcAft>
            <a:buNone/>
          </a:pPr>
          <a:r>
            <a:rPr lang="tr-TR" sz="1900" kern="1200" dirty="0"/>
            <a:t>Alım-Satım Bilgileri</a:t>
          </a:r>
          <a:endParaRPr lang="en-US" sz="1900" kern="1200" dirty="0"/>
        </a:p>
      </dsp:txBody>
      <dsp:txXfrm>
        <a:off x="1914492" y="1846632"/>
        <a:ext cx="1429068" cy="1429068"/>
      </dsp:txXfrm>
    </dsp:sp>
    <dsp:sp modelId="{BC85EC33-CBCD-4C95-A797-5B167DF04BA9}">
      <dsp:nvSpPr>
        <dsp:cNvPr id="0" name=""/>
        <dsp:cNvSpPr/>
      </dsp:nvSpPr>
      <dsp:spPr>
        <a:xfrm>
          <a:off x="3235328" y="1550663"/>
          <a:ext cx="2021006" cy="2021006"/>
        </a:xfrm>
        <a:prstGeom prst="ellipse">
          <a:avLst/>
        </a:prstGeom>
        <a:solidFill>
          <a:schemeClr val="accent5">
            <a:alpha val="50000"/>
            <a:hueOff val="-2252848"/>
            <a:satOff val="-5806"/>
            <a:lumOff val="-3922"/>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11223" tIns="24130" rIns="111223" bIns="24130" numCol="1" spcCol="1270" anchor="ctr" anchorCtr="0">
          <a:noAutofit/>
        </a:bodyPr>
        <a:lstStyle/>
        <a:p>
          <a:pPr marL="0" lvl="0" indent="0" algn="ctr" defTabSz="844550">
            <a:lnSpc>
              <a:spcPct val="90000"/>
            </a:lnSpc>
            <a:spcBef>
              <a:spcPct val="0"/>
            </a:spcBef>
            <a:spcAft>
              <a:spcPct val="35000"/>
            </a:spcAft>
            <a:buNone/>
          </a:pPr>
          <a:r>
            <a:rPr lang="tr-TR" sz="1900" kern="1200" dirty="0"/>
            <a:t>Ödeme Bilgileri</a:t>
          </a:r>
          <a:endParaRPr lang="en-US" sz="1900" kern="1200" dirty="0"/>
        </a:p>
      </dsp:txBody>
      <dsp:txXfrm>
        <a:off x="3531297" y="1846632"/>
        <a:ext cx="1429068" cy="1429068"/>
      </dsp:txXfrm>
    </dsp:sp>
    <dsp:sp modelId="{F07E76C5-EB74-434A-A588-1974B84F7095}">
      <dsp:nvSpPr>
        <dsp:cNvPr id="0" name=""/>
        <dsp:cNvSpPr/>
      </dsp:nvSpPr>
      <dsp:spPr>
        <a:xfrm>
          <a:off x="4852134" y="1550663"/>
          <a:ext cx="2021006" cy="2021006"/>
        </a:xfrm>
        <a:prstGeom prst="ellipse">
          <a:avLst/>
        </a:prstGeom>
        <a:solidFill>
          <a:schemeClr val="accent5">
            <a:alpha val="50000"/>
            <a:hueOff val="-3379271"/>
            <a:satOff val="-8710"/>
            <a:lumOff val="-5883"/>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11223" tIns="24130" rIns="111223" bIns="24130" numCol="1" spcCol="1270" anchor="ctr" anchorCtr="0">
          <a:noAutofit/>
        </a:bodyPr>
        <a:lstStyle/>
        <a:p>
          <a:pPr marL="0" lvl="0" indent="0" algn="ctr" defTabSz="844550">
            <a:lnSpc>
              <a:spcPct val="90000"/>
            </a:lnSpc>
            <a:spcBef>
              <a:spcPct val="0"/>
            </a:spcBef>
            <a:spcAft>
              <a:spcPct val="35000"/>
            </a:spcAft>
            <a:buNone/>
          </a:pPr>
          <a:r>
            <a:rPr lang="tr-TR" sz="1900" kern="1200" dirty="0"/>
            <a:t>Sözleşme ve Geri Ödeme Planı Onayı</a:t>
          </a:r>
          <a:endParaRPr lang="en-US" sz="1900" kern="1200" dirty="0"/>
        </a:p>
      </dsp:txBody>
      <dsp:txXfrm>
        <a:off x="5148103" y="1846632"/>
        <a:ext cx="1429068" cy="1429068"/>
      </dsp:txXfrm>
    </dsp:sp>
    <dsp:sp modelId="{0C5CB23A-DC59-4A9E-A599-D3D55DBFCD1C}">
      <dsp:nvSpPr>
        <dsp:cNvPr id="0" name=""/>
        <dsp:cNvSpPr/>
      </dsp:nvSpPr>
      <dsp:spPr>
        <a:xfrm>
          <a:off x="6468939" y="1550663"/>
          <a:ext cx="2021006" cy="2021006"/>
        </a:xfrm>
        <a:prstGeom prst="ellipse">
          <a:avLst/>
        </a:prstGeom>
        <a:solidFill>
          <a:schemeClr val="accent5">
            <a:alpha val="50000"/>
            <a:hueOff val="-4505695"/>
            <a:satOff val="-11613"/>
            <a:lumOff val="-7843"/>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11223" tIns="24130" rIns="111223" bIns="24130" numCol="1" spcCol="1270" anchor="ctr" anchorCtr="0">
          <a:noAutofit/>
        </a:bodyPr>
        <a:lstStyle/>
        <a:p>
          <a:pPr marL="0" lvl="0" indent="0" algn="ctr" defTabSz="844550">
            <a:lnSpc>
              <a:spcPct val="90000"/>
            </a:lnSpc>
            <a:spcBef>
              <a:spcPct val="0"/>
            </a:spcBef>
            <a:spcAft>
              <a:spcPct val="35000"/>
            </a:spcAft>
            <a:buNone/>
          </a:pPr>
          <a:r>
            <a:rPr lang="tr-TR" sz="1900" kern="1200" dirty="0"/>
            <a:t>Sipariş/ Vekalet</a:t>
          </a:r>
          <a:endParaRPr lang="en-US" sz="1900" kern="1200" dirty="0"/>
        </a:p>
      </dsp:txBody>
      <dsp:txXfrm>
        <a:off x="6764908" y="1846632"/>
        <a:ext cx="1429068" cy="1429068"/>
      </dsp:txXfrm>
    </dsp:sp>
    <dsp:sp modelId="{0FF3031D-B9DD-4414-B125-3BDA8CA6CD9F}">
      <dsp:nvSpPr>
        <dsp:cNvPr id="0" name=""/>
        <dsp:cNvSpPr/>
      </dsp:nvSpPr>
      <dsp:spPr>
        <a:xfrm>
          <a:off x="8085745" y="1550663"/>
          <a:ext cx="2021006" cy="2021006"/>
        </a:xfrm>
        <a:prstGeom prst="ellipse">
          <a:avLst/>
        </a:prstGeom>
        <a:solidFill>
          <a:schemeClr val="accent5">
            <a:alpha val="50000"/>
            <a:hueOff val="-5632119"/>
            <a:satOff val="-14516"/>
            <a:lumOff val="-9804"/>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11223" tIns="24130" rIns="111223" bIns="24130" numCol="1" spcCol="1270" anchor="ctr" anchorCtr="0">
          <a:noAutofit/>
        </a:bodyPr>
        <a:lstStyle/>
        <a:p>
          <a:pPr marL="0" lvl="0" indent="0" algn="ctr" defTabSz="844550">
            <a:lnSpc>
              <a:spcPct val="90000"/>
            </a:lnSpc>
            <a:spcBef>
              <a:spcPct val="0"/>
            </a:spcBef>
            <a:spcAft>
              <a:spcPct val="35000"/>
            </a:spcAft>
            <a:buNone/>
          </a:pPr>
          <a:r>
            <a:rPr lang="tr-TR" sz="1900" kern="1200" dirty="0"/>
            <a:t>Ödeme</a:t>
          </a:r>
          <a:endParaRPr lang="en-US" sz="1900" kern="1200" dirty="0"/>
        </a:p>
      </dsp:txBody>
      <dsp:txXfrm>
        <a:off x="8381714" y="1846632"/>
        <a:ext cx="1429068" cy="1429068"/>
      </dsp:txXfrm>
    </dsp:sp>
    <dsp:sp modelId="{AFC31227-C17E-4227-8570-5AD2398F23B0}">
      <dsp:nvSpPr>
        <dsp:cNvPr id="0" name=""/>
        <dsp:cNvSpPr/>
      </dsp:nvSpPr>
      <dsp:spPr>
        <a:xfrm>
          <a:off x="9702550" y="1550663"/>
          <a:ext cx="2021006" cy="2021006"/>
        </a:xfrm>
        <a:prstGeom prst="ellipse">
          <a:avLst/>
        </a:prstGeom>
        <a:solidFill>
          <a:schemeClr val="accent5">
            <a:alpha val="50000"/>
            <a:hueOff val="-6758543"/>
            <a:satOff val="-17419"/>
            <a:lumOff val="-11765"/>
            <a:alphaOff val="0"/>
          </a:schemeClr>
        </a:solidFill>
        <a:ln>
          <a:noFill/>
        </a:ln>
        <a:effectLst/>
        <a:scene3d>
          <a:camera prst="orthographicFront"/>
          <a:lightRig rig="flat" dir="t"/>
        </a:scene3d>
        <a:sp3d prstMaterial="plastic">
          <a:bevelT w="120900" h="88900"/>
          <a:bevelB w="88900" h="31750" prst="angle"/>
        </a:sp3d>
      </dsp:spPr>
      <dsp:style>
        <a:lnRef idx="0">
          <a:scrgbClr r="0" g="0" b="0"/>
        </a:lnRef>
        <a:fillRef idx="1">
          <a:scrgbClr r="0" g="0" b="0"/>
        </a:fillRef>
        <a:effectRef idx="1">
          <a:scrgbClr r="0" g="0" b="0"/>
        </a:effectRef>
        <a:fontRef idx="minor">
          <a:schemeClr val="tx1"/>
        </a:fontRef>
      </dsp:style>
      <dsp:txBody>
        <a:bodyPr spcFirstLastPara="0" vert="horz" wrap="square" lIns="111223" tIns="24130" rIns="111223" bIns="24130" numCol="1" spcCol="1270" anchor="ctr" anchorCtr="0">
          <a:noAutofit/>
        </a:bodyPr>
        <a:lstStyle/>
        <a:p>
          <a:pPr marL="0" lvl="0" indent="0" algn="ctr" defTabSz="844550">
            <a:lnSpc>
              <a:spcPct val="90000"/>
            </a:lnSpc>
            <a:spcBef>
              <a:spcPct val="0"/>
            </a:spcBef>
            <a:spcAft>
              <a:spcPct val="35000"/>
            </a:spcAft>
            <a:buNone/>
          </a:pPr>
          <a:r>
            <a:rPr lang="tr-TR" sz="1900" kern="1200" dirty="0"/>
            <a:t>Finansman</a:t>
          </a:r>
        </a:p>
        <a:p>
          <a:pPr marL="0" lvl="0" indent="0" algn="ctr" defTabSz="844550">
            <a:lnSpc>
              <a:spcPct val="90000"/>
            </a:lnSpc>
            <a:spcBef>
              <a:spcPct val="0"/>
            </a:spcBef>
            <a:spcAft>
              <a:spcPct val="35000"/>
            </a:spcAft>
            <a:buNone/>
          </a:pPr>
          <a:r>
            <a:rPr lang="tr-TR" sz="1900" kern="1200" dirty="0"/>
            <a:t>Tamamlandı</a:t>
          </a:r>
          <a:endParaRPr lang="en-US" sz="1900" kern="1200" dirty="0"/>
        </a:p>
      </dsp:txBody>
      <dsp:txXfrm>
        <a:off x="9998519" y="1846632"/>
        <a:ext cx="1429068" cy="1429068"/>
      </dsp:txXfrm>
    </dsp:sp>
  </dsp:spTree>
</dsp:drawing>
</file>

<file path=ppt/diagrams/layout1.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709101-1F6C-4EFF-8C58-663B0927CF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74FCED7-4BC7-4DCA-8023-6283C25BA1A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2985731-F951-449B-A984-50B38EC660C0}"/>
              </a:ext>
            </a:extLst>
          </p:cNvPr>
          <p:cNvSpPr>
            <a:spLocks noGrp="1"/>
          </p:cNvSpPr>
          <p:nvPr>
            <p:ph type="dt" sz="half" idx="10"/>
          </p:nvPr>
        </p:nvSpPr>
        <p:spPr/>
        <p:txBody>
          <a:bodyPr/>
          <a:lstStyle/>
          <a:p>
            <a:fld id="{C4A67048-13EA-4709-A400-2CCC26AE2192}" type="datetimeFigureOut">
              <a:rPr lang="en-US" smtClean="0"/>
              <a:t>10/11/2023</a:t>
            </a:fld>
            <a:endParaRPr lang="en-US"/>
          </a:p>
        </p:txBody>
      </p:sp>
      <p:sp>
        <p:nvSpPr>
          <p:cNvPr id="5" name="Footer Placeholder 4">
            <a:extLst>
              <a:ext uri="{FF2B5EF4-FFF2-40B4-BE49-F238E27FC236}">
                <a16:creationId xmlns:a16="http://schemas.microsoft.com/office/drawing/2014/main" id="{89A5665E-0B80-4494-AEAF-4C7DD11AEE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ACC3273-DF8B-4A77-8645-3C6E07694405}"/>
              </a:ext>
            </a:extLst>
          </p:cNvPr>
          <p:cNvSpPr>
            <a:spLocks noGrp="1"/>
          </p:cNvSpPr>
          <p:nvPr>
            <p:ph type="sldNum" sz="quarter" idx="12"/>
          </p:nvPr>
        </p:nvSpPr>
        <p:spPr/>
        <p:txBody>
          <a:bodyPr/>
          <a:lstStyle/>
          <a:p>
            <a:fld id="{B9CDAC4C-EB64-4881-987A-EC7BEF30EEA8}" type="slidenum">
              <a:rPr lang="en-US" smtClean="0"/>
              <a:t>‹#›</a:t>
            </a:fld>
            <a:endParaRPr lang="en-US"/>
          </a:p>
        </p:txBody>
      </p:sp>
    </p:spTree>
    <p:extLst>
      <p:ext uri="{BB962C8B-B14F-4D97-AF65-F5344CB8AC3E}">
        <p14:creationId xmlns:p14="http://schemas.microsoft.com/office/powerpoint/2010/main" val="37042636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27D827-51C3-4BB3-A56C-3CCCB14E51D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747F6FE-423B-4213-B5C2-9FBC180C3366}"/>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F3CA07-D9B6-4D01-93EF-3CF74198AB9D}"/>
              </a:ext>
            </a:extLst>
          </p:cNvPr>
          <p:cNvSpPr>
            <a:spLocks noGrp="1"/>
          </p:cNvSpPr>
          <p:nvPr>
            <p:ph type="dt" sz="half" idx="10"/>
          </p:nvPr>
        </p:nvSpPr>
        <p:spPr/>
        <p:txBody>
          <a:bodyPr/>
          <a:lstStyle/>
          <a:p>
            <a:fld id="{C4A67048-13EA-4709-A400-2CCC26AE2192}" type="datetimeFigureOut">
              <a:rPr lang="en-US" smtClean="0"/>
              <a:t>10/11/2023</a:t>
            </a:fld>
            <a:endParaRPr lang="en-US"/>
          </a:p>
        </p:txBody>
      </p:sp>
      <p:sp>
        <p:nvSpPr>
          <p:cNvPr id="5" name="Footer Placeholder 4">
            <a:extLst>
              <a:ext uri="{FF2B5EF4-FFF2-40B4-BE49-F238E27FC236}">
                <a16:creationId xmlns:a16="http://schemas.microsoft.com/office/drawing/2014/main" id="{4B9D8682-7E50-4D51-B069-EA653302AA2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2FA92B-DC1F-44C1-BC9E-8AE0A4964AD3}"/>
              </a:ext>
            </a:extLst>
          </p:cNvPr>
          <p:cNvSpPr>
            <a:spLocks noGrp="1"/>
          </p:cNvSpPr>
          <p:nvPr>
            <p:ph type="sldNum" sz="quarter" idx="12"/>
          </p:nvPr>
        </p:nvSpPr>
        <p:spPr/>
        <p:txBody>
          <a:bodyPr/>
          <a:lstStyle/>
          <a:p>
            <a:fld id="{B9CDAC4C-EB64-4881-987A-EC7BEF30EEA8}" type="slidenum">
              <a:rPr lang="en-US" smtClean="0"/>
              <a:t>‹#›</a:t>
            </a:fld>
            <a:endParaRPr lang="en-US"/>
          </a:p>
        </p:txBody>
      </p:sp>
    </p:spTree>
    <p:extLst>
      <p:ext uri="{BB962C8B-B14F-4D97-AF65-F5344CB8AC3E}">
        <p14:creationId xmlns:p14="http://schemas.microsoft.com/office/powerpoint/2010/main" val="1035711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23478B6-BE6A-44E7-9C42-FF80FDFE9A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7803691-7FAE-4156-81D7-B615F9A3DCF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041008-D0D8-4D4D-A9B1-DAF462EAF34E}"/>
              </a:ext>
            </a:extLst>
          </p:cNvPr>
          <p:cNvSpPr>
            <a:spLocks noGrp="1"/>
          </p:cNvSpPr>
          <p:nvPr>
            <p:ph type="dt" sz="half" idx="10"/>
          </p:nvPr>
        </p:nvSpPr>
        <p:spPr/>
        <p:txBody>
          <a:bodyPr/>
          <a:lstStyle/>
          <a:p>
            <a:fld id="{C4A67048-13EA-4709-A400-2CCC26AE2192}" type="datetimeFigureOut">
              <a:rPr lang="en-US" smtClean="0"/>
              <a:t>10/11/2023</a:t>
            </a:fld>
            <a:endParaRPr lang="en-US"/>
          </a:p>
        </p:txBody>
      </p:sp>
      <p:sp>
        <p:nvSpPr>
          <p:cNvPr id="5" name="Footer Placeholder 4">
            <a:extLst>
              <a:ext uri="{FF2B5EF4-FFF2-40B4-BE49-F238E27FC236}">
                <a16:creationId xmlns:a16="http://schemas.microsoft.com/office/drawing/2014/main" id="{96FA56AE-ADE6-48B1-9AEE-781A220AFDD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BB23CE5-BD99-47E4-96FD-8E808ED8E3BA}"/>
              </a:ext>
            </a:extLst>
          </p:cNvPr>
          <p:cNvSpPr>
            <a:spLocks noGrp="1"/>
          </p:cNvSpPr>
          <p:nvPr>
            <p:ph type="sldNum" sz="quarter" idx="12"/>
          </p:nvPr>
        </p:nvSpPr>
        <p:spPr/>
        <p:txBody>
          <a:bodyPr/>
          <a:lstStyle/>
          <a:p>
            <a:fld id="{B9CDAC4C-EB64-4881-987A-EC7BEF30EEA8}" type="slidenum">
              <a:rPr lang="en-US" smtClean="0"/>
              <a:t>‹#›</a:t>
            </a:fld>
            <a:endParaRPr lang="en-US"/>
          </a:p>
        </p:txBody>
      </p:sp>
    </p:spTree>
    <p:extLst>
      <p:ext uri="{BB962C8B-B14F-4D97-AF65-F5344CB8AC3E}">
        <p14:creationId xmlns:p14="http://schemas.microsoft.com/office/powerpoint/2010/main" val="654057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6E90DB-893C-4AC7-897C-B01B878693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8FEE27-7AC2-4285-9C66-A77153E9585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699CB7-2313-4B8A-AE98-FEA70F9577F6}"/>
              </a:ext>
            </a:extLst>
          </p:cNvPr>
          <p:cNvSpPr>
            <a:spLocks noGrp="1"/>
          </p:cNvSpPr>
          <p:nvPr>
            <p:ph type="dt" sz="half" idx="10"/>
          </p:nvPr>
        </p:nvSpPr>
        <p:spPr/>
        <p:txBody>
          <a:bodyPr/>
          <a:lstStyle/>
          <a:p>
            <a:fld id="{C4A67048-13EA-4709-A400-2CCC26AE2192}" type="datetimeFigureOut">
              <a:rPr lang="en-US" smtClean="0"/>
              <a:t>10/11/2023</a:t>
            </a:fld>
            <a:endParaRPr lang="en-US"/>
          </a:p>
        </p:txBody>
      </p:sp>
      <p:sp>
        <p:nvSpPr>
          <p:cNvPr id="5" name="Footer Placeholder 4">
            <a:extLst>
              <a:ext uri="{FF2B5EF4-FFF2-40B4-BE49-F238E27FC236}">
                <a16:creationId xmlns:a16="http://schemas.microsoft.com/office/drawing/2014/main" id="{F391F945-B836-4F6D-A721-DD66D74EBA7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4266B5-BAD6-4E95-9944-E535D710D39D}"/>
              </a:ext>
            </a:extLst>
          </p:cNvPr>
          <p:cNvSpPr>
            <a:spLocks noGrp="1"/>
          </p:cNvSpPr>
          <p:nvPr>
            <p:ph type="sldNum" sz="quarter" idx="12"/>
          </p:nvPr>
        </p:nvSpPr>
        <p:spPr/>
        <p:txBody>
          <a:bodyPr/>
          <a:lstStyle/>
          <a:p>
            <a:fld id="{B9CDAC4C-EB64-4881-987A-EC7BEF30EEA8}" type="slidenum">
              <a:rPr lang="en-US" smtClean="0"/>
              <a:t>‹#›</a:t>
            </a:fld>
            <a:endParaRPr lang="en-US"/>
          </a:p>
        </p:txBody>
      </p:sp>
    </p:spTree>
    <p:extLst>
      <p:ext uri="{BB962C8B-B14F-4D97-AF65-F5344CB8AC3E}">
        <p14:creationId xmlns:p14="http://schemas.microsoft.com/office/powerpoint/2010/main" val="8245646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E13232-1B5B-42FF-8032-8A4CFF5B94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C7F9B32-B42A-49FD-A9B4-D0A4C1D9A3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29334738-0532-40C5-BB42-14F0A294EA35}"/>
              </a:ext>
            </a:extLst>
          </p:cNvPr>
          <p:cNvSpPr>
            <a:spLocks noGrp="1"/>
          </p:cNvSpPr>
          <p:nvPr>
            <p:ph type="dt" sz="half" idx="10"/>
          </p:nvPr>
        </p:nvSpPr>
        <p:spPr/>
        <p:txBody>
          <a:bodyPr/>
          <a:lstStyle/>
          <a:p>
            <a:fld id="{C4A67048-13EA-4709-A400-2CCC26AE2192}" type="datetimeFigureOut">
              <a:rPr lang="en-US" smtClean="0"/>
              <a:t>10/11/2023</a:t>
            </a:fld>
            <a:endParaRPr lang="en-US"/>
          </a:p>
        </p:txBody>
      </p:sp>
      <p:sp>
        <p:nvSpPr>
          <p:cNvPr id="5" name="Footer Placeholder 4">
            <a:extLst>
              <a:ext uri="{FF2B5EF4-FFF2-40B4-BE49-F238E27FC236}">
                <a16:creationId xmlns:a16="http://schemas.microsoft.com/office/drawing/2014/main" id="{D3566A06-8CA6-4375-B8AF-3BC1B949547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381C67-0BE9-4A38-98B6-37057E6A8410}"/>
              </a:ext>
            </a:extLst>
          </p:cNvPr>
          <p:cNvSpPr>
            <a:spLocks noGrp="1"/>
          </p:cNvSpPr>
          <p:nvPr>
            <p:ph type="sldNum" sz="quarter" idx="12"/>
          </p:nvPr>
        </p:nvSpPr>
        <p:spPr/>
        <p:txBody>
          <a:bodyPr/>
          <a:lstStyle/>
          <a:p>
            <a:fld id="{B9CDAC4C-EB64-4881-987A-EC7BEF30EEA8}" type="slidenum">
              <a:rPr lang="en-US" smtClean="0"/>
              <a:t>‹#›</a:t>
            </a:fld>
            <a:endParaRPr lang="en-US"/>
          </a:p>
        </p:txBody>
      </p:sp>
    </p:spTree>
    <p:extLst>
      <p:ext uri="{BB962C8B-B14F-4D97-AF65-F5344CB8AC3E}">
        <p14:creationId xmlns:p14="http://schemas.microsoft.com/office/powerpoint/2010/main" val="3522479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C01DA9-A4BF-4AC0-A774-8A477F24AFD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498CA32-C037-453D-BB33-34A408D9934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DDE6E94-EC9D-4E01-8D2A-075F2D0FF47D}"/>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1F1E73-D5D6-4E17-9987-FB38E9837A92}"/>
              </a:ext>
            </a:extLst>
          </p:cNvPr>
          <p:cNvSpPr>
            <a:spLocks noGrp="1"/>
          </p:cNvSpPr>
          <p:nvPr>
            <p:ph type="dt" sz="half" idx="10"/>
          </p:nvPr>
        </p:nvSpPr>
        <p:spPr/>
        <p:txBody>
          <a:bodyPr/>
          <a:lstStyle/>
          <a:p>
            <a:fld id="{C4A67048-13EA-4709-A400-2CCC26AE2192}" type="datetimeFigureOut">
              <a:rPr lang="en-US" smtClean="0"/>
              <a:t>10/11/2023</a:t>
            </a:fld>
            <a:endParaRPr lang="en-US"/>
          </a:p>
        </p:txBody>
      </p:sp>
      <p:sp>
        <p:nvSpPr>
          <p:cNvPr id="6" name="Footer Placeholder 5">
            <a:extLst>
              <a:ext uri="{FF2B5EF4-FFF2-40B4-BE49-F238E27FC236}">
                <a16:creationId xmlns:a16="http://schemas.microsoft.com/office/drawing/2014/main" id="{2AC84C7D-B74B-448E-AFDC-E28E4E2591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863EE2-2CBF-4435-ADA8-1B220CEF4572}"/>
              </a:ext>
            </a:extLst>
          </p:cNvPr>
          <p:cNvSpPr>
            <a:spLocks noGrp="1"/>
          </p:cNvSpPr>
          <p:nvPr>
            <p:ph type="sldNum" sz="quarter" idx="12"/>
          </p:nvPr>
        </p:nvSpPr>
        <p:spPr/>
        <p:txBody>
          <a:bodyPr/>
          <a:lstStyle/>
          <a:p>
            <a:fld id="{B9CDAC4C-EB64-4881-987A-EC7BEF30EEA8}" type="slidenum">
              <a:rPr lang="en-US" smtClean="0"/>
              <a:t>‹#›</a:t>
            </a:fld>
            <a:endParaRPr lang="en-US"/>
          </a:p>
        </p:txBody>
      </p:sp>
    </p:spTree>
    <p:extLst>
      <p:ext uri="{BB962C8B-B14F-4D97-AF65-F5344CB8AC3E}">
        <p14:creationId xmlns:p14="http://schemas.microsoft.com/office/powerpoint/2010/main" val="30979737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F2539-98DD-47D8-A994-DBFFED447AF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5C12685-18A2-4D4E-B5F7-2F3854EA34E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F9A6B44C-DBDB-418E-AC83-CDD427D07148}"/>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7F9C81-1013-4126-B568-4D2FA5B5018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581F13B-A301-43B3-97A0-5BBA0AD33AD0}"/>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C62EC7-3540-4243-907E-7D2B920AD169}"/>
              </a:ext>
            </a:extLst>
          </p:cNvPr>
          <p:cNvSpPr>
            <a:spLocks noGrp="1"/>
          </p:cNvSpPr>
          <p:nvPr>
            <p:ph type="dt" sz="half" idx="10"/>
          </p:nvPr>
        </p:nvSpPr>
        <p:spPr/>
        <p:txBody>
          <a:bodyPr/>
          <a:lstStyle/>
          <a:p>
            <a:fld id="{C4A67048-13EA-4709-A400-2CCC26AE2192}" type="datetimeFigureOut">
              <a:rPr lang="en-US" smtClean="0"/>
              <a:t>10/11/2023</a:t>
            </a:fld>
            <a:endParaRPr lang="en-US"/>
          </a:p>
        </p:txBody>
      </p:sp>
      <p:sp>
        <p:nvSpPr>
          <p:cNvPr id="8" name="Footer Placeholder 7">
            <a:extLst>
              <a:ext uri="{FF2B5EF4-FFF2-40B4-BE49-F238E27FC236}">
                <a16:creationId xmlns:a16="http://schemas.microsoft.com/office/drawing/2014/main" id="{9E2B914E-511C-4A5E-B303-B8206A30363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176EDF6-8D4E-40F3-B85C-E4376B3979A0}"/>
              </a:ext>
            </a:extLst>
          </p:cNvPr>
          <p:cNvSpPr>
            <a:spLocks noGrp="1"/>
          </p:cNvSpPr>
          <p:nvPr>
            <p:ph type="sldNum" sz="quarter" idx="12"/>
          </p:nvPr>
        </p:nvSpPr>
        <p:spPr/>
        <p:txBody>
          <a:bodyPr/>
          <a:lstStyle/>
          <a:p>
            <a:fld id="{B9CDAC4C-EB64-4881-987A-EC7BEF30EEA8}" type="slidenum">
              <a:rPr lang="en-US" smtClean="0"/>
              <a:t>‹#›</a:t>
            </a:fld>
            <a:endParaRPr lang="en-US"/>
          </a:p>
        </p:txBody>
      </p:sp>
    </p:spTree>
    <p:extLst>
      <p:ext uri="{BB962C8B-B14F-4D97-AF65-F5344CB8AC3E}">
        <p14:creationId xmlns:p14="http://schemas.microsoft.com/office/powerpoint/2010/main" val="2171622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F5454-6538-43A2-8A1D-D318A55771A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8635454-4067-4C7B-BC5F-DD8D489AA837}"/>
              </a:ext>
            </a:extLst>
          </p:cNvPr>
          <p:cNvSpPr>
            <a:spLocks noGrp="1"/>
          </p:cNvSpPr>
          <p:nvPr>
            <p:ph type="dt" sz="half" idx="10"/>
          </p:nvPr>
        </p:nvSpPr>
        <p:spPr/>
        <p:txBody>
          <a:bodyPr/>
          <a:lstStyle/>
          <a:p>
            <a:fld id="{C4A67048-13EA-4709-A400-2CCC26AE2192}" type="datetimeFigureOut">
              <a:rPr lang="en-US" smtClean="0"/>
              <a:t>10/11/2023</a:t>
            </a:fld>
            <a:endParaRPr lang="en-US"/>
          </a:p>
        </p:txBody>
      </p:sp>
      <p:sp>
        <p:nvSpPr>
          <p:cNvPr id="4" name="Footer Placeholder 3">
            <a:extLst>
              <a:ext uri="{FF2B5EF4-FFF2-40B4-BE49-F238E27FC236}">
                <a16:creationId xmlns:a16="http://schemas.microsoft.com/office/drawing/2014/main" id="{7DB2A228-1092-4D37-9FFD-48B0ABD9086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CCDDF13-ABC1-4808-B408-D05002C14ACD}"/>
              </a:ext>
            </a:extLst>
          </p:cNvPr>
          <p:cNvSpPr>
            <a:spLocks noGrp="1"/>
          </p:cNvSpPr>
          <p:nvPr>
            <p:ph type="sldNum" sz="quarter" idx="12"/>
          </p:nvPr>
        </p:nvSpPr>
        <p:spPr/>
        <p:txBody>
          <a:bodyPr/>
          <a:lstStyle/>
          <a:p>
            <a:fld id="{B9CDAC4C-EB64-4881-987A-EC7BEF30EEA8}" type="slidenum">
              <a:rPr lang="en-US" smtClean="0"/>
              <a:t>‹#›</a:t>
            </a:fld>
            <a:endParaRPr lang="en-US"/>
          </a:p>
        </p:txBody>
      </p:sp>
    </p:spTree>
    <p:extLst>
      <p:ext uri="{BB962C8B-B14F-4D97-AF65-F5344CB8AC3E}">
        <p14:creationId xmlns:p14="http://schemas.microsoft.com/office/powerpoint/2010/main" val="23432169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E21ABB6-FF24-4DFD-9535-538656173A61}"/>
              </a:ext>
            </a:extLst>
          </p:cNvPr>
          <p:cNvSpPr>
            <a:spLocks noGrp="1"/>
          </p:cNvSpPr>
          <p:nvPr>
            <p:ph type="dt" sz="half" idx="10"/>
          </p:nvPr>
        </p:nvSpPr>
        <p:spPr/>
        <p:txBody>
          <a:bodyPr/>
          <a:lstStyle/>
          <a:p>
            <a:fld id="{C4A67048-13EA-4709-A400-2CCC26AE2192}" type="datetimeFigureOut">
              <a:rPr lang="en-US" smtClean="0"/>
              <a:t>10/11/2023</a:t>
            </a:fld>
            <a:endParaRPr lang="en-US"/>
          </a:p>
        </p:txBody>
      </p:sp>
      <p:sp>
        <p:nvSpPr>
          <p:cNvPr id="3" name="Footer Placeholder 2">
            <a:extLst>
              <a:ext uri="{FF2B5EF4-FFF2-40B4-BE49-F238E27FC236}">
                <a16:creationId xmlns:a16="http://schemas.microsoft.com/office/drawing/2014/main" id="{802072FC-7DFF-41B6-A16F-F04BDE8F8C0B}"/>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19B3348-F546-4FEB-A62E-57D69AE17F81}"/>
              </a:ext>
            </a:extLst>
          </p:cNvPr>
          <p:cNvSpPr>
            <a:spLocks noGrp="1"/>
          </p:cNvSpPr>
          <p:nvPr>
            <p:ph type="sldNum" sz="quarter" idx="12"/>
          </p:nvPr>
        </p:nvSpPr>
        <p:spPr/>
        <p:txBody>
          <a:bodyPr/>
          <a:lstStyle/>
          <a:p>
            <a:fld id="{B9CDAC4C-EB64-4881-987A-EC7BEF30EEA8}" type="slidenum">
              <a:rPr lang="en-US" smtClean="0"/>
              <a:t>‹#›</a:t>
            </a:fld>
            <a:endParaRPr lang="en-US"/>
          </a:p>
        </p:txBody>
      </p:sp>
    </p:spTree>
    <p:extLst>
      <p:ext uri="{BB962C8B-B14F-4D97-AF65-F5344CB8AC3E}">
        <p14:creationId xmlns:p14="http://schemas.microsoft.com/office/powerpoint/2010/main" val="40028411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355E38-3FDA-4C8C-A195-F0CD9C330F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D017F38-DB82-4312-AE98-D6F9FF53DBF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AC20DA3-8561-41AD-AAF2-D1BAEAFDF1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45B66BE-0D70-4915-9584-B0599A652CAB}"/>
              </a:ext>
            </a:extLst>
          </p:cNvPr>
          <p:cNvSpPr>
            <a:spLocks noGrp="1"/>
          </p:cNvSpPr>
          <p:nvPr>
            <p:ph type="dt" sz="half" idx="10"/>
          </p:nvPr>
        </p:nvSpPr>
        <p:spPr/>
        <p:txBody>
          <a:bodyPr/>
          <a:lstStyle/>
          <a:p>
            <a:fld id="{C4A67048-13EA-4709-A400-2CCC26AE2192}" type="datetimeFigureOut">
              <a:rPr lang="en-US" smtClean="0"/>
              <a:t>10/11/2023</a:t>
            </a:fld>
            <a:endParaRPr lang="en-US"/>
          </a:p>
        </p:txBody>
      </p:sp>
      <p:sp>
        <p:nvSpPr>
          <p:cNvPr id="6" name="Footer Placeholder 5">
            <a:extLst>
              <a:ext uri="{FF2B5EF4-FFF2-40B4-BE49-F238E27FC236}">
                <a16:creationId xmlns:a16="http://schemas.microsoft.com/office/drawing/2014/main" id="{7739DABA-DFCF-4007-BB1E-7F6B08F8FA0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8603FF-F7C8-4C8D-87EA-8F38184192DB}"/>
              </a:ext>
            </a:extLst>
          </p:cNvPr>
          <p:cNvSpPr>
            <a:spLocks noGrp="1"/>
          </p:cNvSpPr>
          <p:nvPr>
            <p:ph type="sldNum" sz="quarter" idx="12"/>
          </p:nvPr>
        </p:nvSpPr>
        <p:spPr/>
        <p:txBody>
          <a:bodyPr/>
          <a:lstStyle/>
          <a:p>
            <a:fld id="{B9CDAC4C-EB64-4881-987A-EC7BEF30EEA8}" type="slidenum">
              <a:rPr lang="en-US" smtClean="0"/>
              <a:t>‹#›</a:t>
            </a:fld>
            <a:endParaRPr lang="en-US"/>
          </a:p>
        </p:txBody>
      </p:sp>
    </p:spTree>
    <p:extLst>
      <p:ext uri="{BB962C8B-B14F-4D97-AF65-F5344CB8AC3E}">
        <p14:creationId xmlns:p14="http://schemas.microsoft.com/office/powerpoint/2010/main" val="31530592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E7681-D5CE-445B-893E-028B7F5A83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40D300-EAB7-4032-AF02-0E2E18A75B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F69E932-583A-4985-9A0C-481D976088D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5A1E3A7-FA7E-49FC-92F5-4C6799F6E60C}"/>
              </a:ext>
            </a:extLst>
          </p:cNvPr>
          <p:cNvSpPr>
            <a:spLocks noGrp="1"/>
          </p:cNvSpPr>
          <p:nvPr>
            <p:ph type="dt" sz="half" idx="10"/>
          </p:nvPr>
        </p:nvSpPr>
        <p:spPr/>
        <p:txBody>
          <a:bodyPr/>
          <a:lstStyle/>
          <a:p>
            <a:fld id="{C4A67048-13EA-4709-A400-2CCC26AE2192}" type="datetimeFigureOut">
              <a:rPr lang="en-US" smtClean="0"/>
              <a:t>10/11/2023</a:t>
            </a:fld>
            <a:endParaRPr lang="en-US"/>
          </a:p>
        </p:txBody>
      </p:sp>
      <p:sp>
        <p:nvSpPr>
          <p:cNvPr id="6" name="Footer Placeholder 5">
            <a:extLst>
              <a:ext uri="{FF2B5EF4-FFF2-40B4-BE49-F238E27FC236}">
                <a16:creationId xmlns:a16="http://schemas.microsoft.com/office/drawing/2014/main" id="{E35681E7-C0B4-4F64-A386-29FC292E38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043E7A-2C85-4FF5-A6A6-E3C9577AC11F}"/>
              </a:ext>
            </a:extLst>
          </p:cNvPr>
          <p:cNvSpPr>
            <a:spLocks noGrp="1"/>
          </p:cNvSpPr>
          <p:nvPr>
            <p:ph type="sldNum" sz="quarter" idx="12"/>
          </p:nvPr>
        </p:nvSpPr>
        <p:spPr/>
        <p:txBody>
          <a:bodyPr/>
          <a:lstStyle/>
          <a:p>
            <a:fld id="{B9CDAC4C-EB64-4881-987A-EC7BEF30EEA8}" type="slidenum">
              <a:rPr lang="en-US" smtClean="0"/>
              <a:t>‹#›</a:t>
            </a:fld>
            <a:endParaRPr lang="en-US"/>
          </a:p>
        </p:txBody>
      </p:sp>
    </p:spTree>
    <p:extLst>
      <p:ext uri="{BB962C8B-B14F-4D97-AF65-F5344CB8AC3E}">
        <p14:creationId xmlns:p14="http://schemas.microsoft.com/office/powerpoint/2010/main" val="11553550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08F3C06-4B3E-42CF-A999-BAA3296D3BD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D40A8CF-6028-48E7-AD9E-B642D99397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8506A94-0FF2-4985-8546-EFA3571593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A67048-13EA-4709-A400-2CCC26AE2192}" type="datetimeFigureOut">
              <a:rPr lang="en-US" smtClean="0"/>
              <a:t>10/11/2023</a:t>
            </a:fld>
            <a:endParaRPr lang="en-US"/>
          </a:p>
        </p:txBody>
      </p:sp>
      <p:sp>
        <p:nvSpPr>
          <p:cNvPr id="5" name="Footer Placeholder 4">
            <a:extLst>
              <a:ext uri="{FF2B5EF4-FFF2-40B4-BE49-F238E27FC236}">
                <a16:creationId xmlns:a16="http://schemas.microsoft.com/office/drawing/2014/main" id="{C259C81A-356D-4CCB-8BC6-23A77D44702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DCB9CB6-8911-4846-ABDA-B825C54493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CDAC4C-EB64-4881-987A-EC7BEF30EEA8}" type="slidenum">
              <a:rPr lang="en-US" smtClean="0"/>
              <a:t>‹#›</a:t>
            </a:fld>
            <a:endParaRPr lang="en-US"/>
          </a:p>
        </p:txBody>
      </p:sp>
    </p:spTree>
    <p:extLst>
      <p:ext uri="{BB962C8B-B14F-4D97-AF65-F5344CB8AC3E}">
        <p14:creationId xmlns:p14="http://schemas.microsoft.com/office/powerpoint/2010/main" val="4038213721"/>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7.xml"/><Relationship Id="rId1" Type="http://schemas.openxmlformats.org/officeDocument/2006/relationships/themeOverride" Target="../theme/themeOverride9.xml"/><Relationship Id="rId5" Type="http://schemas.openxmlformats.org/officeDocument/2006/relationships/image" Target="../media/image1.png"/><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hemeOverride" Target="../theme/themeOverride10.xml"/><Relationship Id="rId5" Type="http://schemas.openxmlformats.org/officeDocument/2006/relationships/image" Target="../media/image1.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hemeOverride" Target="../theme/themeOverride11.xml"/><Relationship Id="rId5" Type="http://schemas.openxmlformats.org/officeDocument/2006/relationships/image" Target="../media/image1.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hemeOverride" Target="../theme/themeOverride12.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7.xml"/><Relationship Id="rId1" Type="http://schemas.openxmlformats.org/officeDocument/2006/relationships/themeOverride" Target="../theme/themeOverride13.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hemeOverride" Target="../theme/themeOverride14.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slideLayout" Target="../slideLayouts/slideLayout7.xml"/><Relationship Id="rId1" Type="http://schemas.openxmlformats.org/officeDocument/2006/relationships/themeOverride" Target="../theme/themeOverride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7.xml"/><Relationship Id="rId1" Type="http://schemas.openxmlformats.org/officeDocument/2006/relationships/themeOverride" Target="../theme/themeOverride16.xml"/><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slideLayout" Target="../slideLayouts/slideLayout7.xml"/><Relationship Id="rId1" Type="http://schemas.openxmlformats.org/officeDocument/2006/relationships/themeOverride" Target="../theme/themeOverride17.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slideLayout" Target="../slideLayouts/slideLayout7.xml"/><Relationship Id="rId1" Type="http://schemas.openxmlformats.org/officeDocument/2006/relationships/themeOverride" Target="../theme/themeOverride18.xml"/><Relationship Id="rId5" Type="http://schemas.openxmlformats.org/officeDocument/2006/relationships/image" Target="../media/image1.png"/><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7.xml"/><Relationship Id="rId1" Type="http://schemas.openxmlformats.org/officeDocument/2006/relationships/themeOverride" Target="../theme/themeOverride19.xml"/><Relationship Id="rId5" Type="http://schemas.openxmlformats.org/officeDocument/2006/relationships/image" Target="../media/image1.png"/><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7.xml"/><Relationship Id="rId1" Type="http://schemas.openxmlformats.org/officeDocument/2006/relationships/themeOverride" Target="../theme/themeOverride20.xml"/><Relationship Id="rId4" Type="http://schemas.openxmlformats.org/officeDocument/2006/relationships/image" Target="../media/image1.png"/></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slideLayout" Target="../slideLayouts/slideLayout7.xml"/><Relationship Id="rId1" Type="http://schemas.openxmlformats.org/officeDocument/2006/relationships/themeOverride" Target="../theme/themeOverride2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7.xml"/><Relationship Id="rId1" Type="http://schemas.openxmlformats.org/officeDocument/2006/relationships/themeOverride" Target="../theme/themeOverride22.xml"/><Relationship Id="rId5" Type="http://schemas.openxmlformats.org/officeDocument/2006/relationships/image" Target="../media/image1.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7.xml"/><Relationship Id="rId1" Type="http://schemas.openxmlformats.org/officeDocument/2006/relationships/themeOverride" Target="../theme/themeOverride2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7.xml"/><Relationship Id="rId1" Type="http://schemas.openxmlformats.org/officeDocument/2006/relationships/themeOverride" Target="../theme/themeOverride24.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slideLayout" Target="../slideLayouts/slideLayout7.xml"/><Relationship Id="rId1" Type="http://schemas.openxmlformats.org/officeDocument/2006/relationships/themeOverride" Target="../theme/themeOverride25.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7.xml"/><Relationship Id="rId1" Type="http://schemas.openxmlformats.org/officeDocument/2006/relationships/themeOverride" Target="../theme/themeOverride26.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slideLayout" Target="../slideLayouts/slideLayout7.xml"/><Relationship Id="rId1" Type="http://schemas.openxmlformats.org/officeDocument/2006/relationships/themeOverride" Target="../theme/themeOverride27.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7.xml"/><Relationship Id="rId1" Type="http://schemas.openxmlformats.org/officeDocument/2006/relationships/themeOverride" Target="../theme/themeOverride28.xml"/><Relationship Id="rId5" Type="http://schemas.openxmlformats.org/officeDocument/2006/relationships/image" Target="../media/image1.png"/><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xml"/><Relationship Id="rId1" Type="http://schemas.openxmlformats.org/officeDocument/2006/relationships/themeOverride" Target="../theme/themeOverride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slideLayout" Target="../slideLayouts/slideLayout7.xml"/><Relationship Id="rId1" Type="http://schemas.openxmlformats.org/officeDocument/2006/relationships/themeOverride" Target="../theme/themeOverride29.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slideLayout" Target="../slideLayouts/slideLayout7.xml"/><Relationship Id="rId1" Type="http://schemas.openxmlformats.org/officeDocument/2006/relationships/themeOverride" Target="../theme/themeOverride30.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slideLayout" Target="../slideLayouts/slideLayout7.xml"/><Relationship Id="rId1" Type="http://schemas.openxmlformats.org/officeDocument/2006/relationships/themeOverride" Target="../theme/themeOverride31.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hemeOverride" Target="../theme/themeOverride3.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themeOverride" Target="../theme/themeOverride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7.xml"/><Relationship Id="rId1" Type="http://schemas.openxmlformats.org/officeDocument/2006/relationships/themeOverride" Target="../theme/themeOverride6.xml"/><Relationship Id="rId5" Type="http://schemas.openxmlformats.org/officeDocument/2006/relationships/image" Target="../media/image1.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slideLayout" Target="../slideLayouts/slideLayout7.xml"/><Relationship Id="rId1" Type="http://schemas.openxmlformats.org/officeDocument/2006/relationships/themeOverride" Target="../theme/themeOverride7.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hemeOverride" Target="../theme/themeOverride8.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CE006-55E5-403E-A199-1C6BCD085066}"/>
              </a:ext>
            </a:extLst>
          </p:cNvPr>
          <p:cNvSpPr>
            <a:spLocks noGrp="1"/>
          </p:cNvSpPr>
          <p:nvPr>
            <p:ph type="ctrTitle"/>
          </p:nvPr>
        </p:nvSpPr>
        <p:spPr>
          <a:xfrm>
            <a:off x="1524000" y="2161308"/>
            <a:ext cx="9144000" cy="1413163"/>
          </a:xfrm>
        </p:spPr>
        <p:txBody>
          <a:bodyPr/>
          <a:lstStyle/>
          <a:p>
            <a:r>
              <a:rPr lang="tr-TR" dirty="0">
                <a:solidFill>
                  <a:srgbClr val="0070C0"/>
                </a:solidFill>
                <a:latin typeface="+mn-lt"/>
              </a:rPr>
              <a:t>ONLİNE FİNANS</a:t>
            </a:r>
            <a:endParaRPr lang="en-US" dirty="0">
              <a:solidFill>
                <a:srgbClr val="0070C0"/>
              </a:solidFill>
              <a:latin typeface="+mn-lt"/>
            </a:endParaRPr>
          </a:p>
        </p:txBody>
      </p:sp>
    </p:spTree>
    <p:extLst>
      <p:ext uri="{BB962C8B-B14F-4D97-AF65-F5344CB8AC3E}">
        <p14:creationId xmlns:p14="http://schemas.microsoft.com/office/powerpoint/2010/main" val="3439713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925AF93-E10D-447A-83FF-DA15B78E10A5}"/>
              </a:ext>
            </a:extLst>
          </p:cNvPr>
          <p:cNvSpPr/>
          <p:nvPr/>
        </p:nvSpPr>
        <p:spPr>
          <a:xfrm>
            <a:off x="0" y="866775"/>
            <a:ext cx="12192000" cy="830997"/>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algn="ctr"/>
            <a:r>
              <a:rPr lang="tr-TR" sz="2400" dirty="0">
                <a:solidFill>
                  <a:srgbClr val="0070C0"/>
                </a:solidFill>
                <a:latin typeface="Calibri" panose="020F0502020204030204" pitchFamily="34" charset="0"/>
                <a:cs typeface="Calibri" panose="020F0502020204030204" pitchFamily="34" charset="0"/>
              </a:rPr>
              <a:t>Mal – Hizmet Ürün Ağacında alımı yapılacak ürün seçildikten  sonra sağ taraftaki </a:t>
            </a:r>
            <a:r>
              <a:rPr lang="tr-TR" sz="2400" b="1" dirty="0">
                <a:solidFill>
                  <a:srgbClr val="0070C0"/>
                </a:solidFill>
                <a:latin typeface="Calibri" panose="020F0502020204030204" pitchFamily="34" charset="0"/>
                <a:cs typeface="Calibri" panose="020F0502020204030204" pitchFamily="34" charset="0"/>
              </a:rPr>
              <a:t>«Seçili Mal/Hizmet Bilgileri» </a:t>
            </a:r>
            <a:r>
              <a:rPr lang="tr-TR" sz="2400" dirty="0">
                <a:solidFill>
                  <a:srgbClr val="0070C0"/>
                </a:solidFill>
                <a:latin typeface="Calibri" panose="020F0502020204030204" pitchFamily="34" charset="0"/>
                <a:cs typeface="Calibri" panose="020F0502020204030204" pitchFamily="34" charset="0"/>
              </a:rPr>
              <a:t>alanında </a:t>
            </a:r>
            <a:r>
              <a:rPr lang="tr-TR" sz="2400" b="1" dirty="0">
                <a:solidFill>
                  <a:srgbClr val="0070C0"/>
                </a:solidFill>
                <a:latin typeface="Calibri" panose="020F0502020204030204" pitchFamily="34" charset="0"/>
                <a:cs typeface="Calibri" panose="020F0502020204030204" pitchFamily="34" charset="0"/>
              </a:rPr>
              <a:t>«Faaliyet alanınız nedir?» </a:t>
            </a:r>
            <a:r>
              <a:rPr lang="tr-TR" sz="2400" dirty="0">
                <a:solidFill>
                  <a:srgbClr val="0070C0"/>
                </a:solidFill>
                <a:latin typeface="Calibri" panose="020F0502020204030204" pitchFamily="34" charset="0"/>
                <a:cs typeface="Calibri" panose="020F0502020204030204" pitchFamily="34" charset="0"/>
              </a:rPr>
              <a:t>sorusuna cevap verilerek ilerlenir.</a:t>
            </a:r>
            <a:endParaRPr lang="en-US" sz="24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0507D879-8857-4968-8068-60C1E597FC68}"/>
              </a:ext>
            </a:extLst>
          </p:cNvPr>
          <p:cNvPicPr>
            <a:picLocks noChangeAspect="1"/>
          </p:cNvPicPr>
          <p:nvPr/>
        </p:nvPicPr>
        <p:blipFill>
          <a:blip r:embed="rId3"/>
          <a:stretch>
            <a:fillRect/>
          </a:stretch>
        </p:blipFill>
        <p:spPr>
          <a:xfrm>
            <a:off x="361951" y="1922606"/>
            <a:ext cx="7154333" cy="4267200"/>
          </a:xfrm>
          <a:prstGeom prst="rect">
            <a:avLst/>
          </a:prstGeom>
        </p:spPr>
      </p:pic>
      <p:pic>
        <p:nvPicPr>
          <p:cNvPr id="4" name="Picture 3">
            <a:extLst>
              <a:ext uri="{FF2B5EF4-FFF2-40B4-BE49-F238E27FC236}">
                <a16:creationId xmlns:a16="http://schemas.microsoft.com/office/drawing/2014/main" id="{A16FA6E7-5E83-4F2F-8EE4-C4EA416B7A67}"/>
              </a:ext>
            </a:extLst>
          </p:cNvPr>
          <p:cNvPicPr>
            <a:picLocks noChangeAspect="1"/>
          </p:cNvPicPr>
          <p:nvPr/>
        </p:nvPicPr>
        <p:blipFill>
          <a:blip r:embed="rId4"/>
          <a:stretch>
            <a:fillRect/>
          </a:stretch>
        </p:blipFill>
        <p:spPr>
          <a:xfrm>
            <a:off x="8193617" y="2430992"/>
            <a:ext cx="3593429" cy="2125133"/>
          </a:xfrm>
          <a:prstGeom prst="rect">
            <a:avLst/>
          </a:prstGeom>
        </p:spPr>
      </p:pic>
      <p:sp>
        <p:nvSpPr>
          <p:cNvPr id="9" name="Arrow: Notched Right 8">
            <a:extLst>
              <a:ext uri="{FF2B5EF4-FFF2-40B4-BE49-F238E27FC236}">
                <a16:creationId xmlns:a16="http://schemas.microsoft.com/office/drawing/2014/main" id="{E20D3DED-4B8E-4134-8651-FBD1162F9C30}"/>
              </a:ext>
            </a:extLst>
          </p:cNvPr>
          <p:cNvSpPr/>
          <p:nvPr/>
        </p:nvSpPr>
        <p:spPr>
          <a:xfrm>
            <a:off x="7609417" y="3590925"/>
            <a:ext cx="491067" cy="333022"/>
          </a:xfrm>
          <a:prstGeom prst="notched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6" name="Picture 5">
            <a:extLst>
              <a:ext uri="{FF2B5EF4-FFF2-40B4-BE49-F238E27FC236}">
                <a16:creationId xmlns:a16="http://schemas.microsoft.com/office/drawing/2014/main" id="{AEDC3361-DD82-49D0-80C1-D5E6DB8065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63401" y="6635735"/>
            <a:ext cx="223681" cy="222265"/>
          </a:xfrm>
          <a:prstGeom prst="rect">
            <a:avLst/>
          </a:prstGeom>
        </p:spPr>
      </p:pic>
    </p:spTree>
    <p:extLst>
      <p:ext uri="{BB962C8B-B14F-4D97-AF65-F5344CB8AC3E}">
        <p14:creationId xmlns:p14="http://schemas.microsoft.com/office/powerpoint/2010/main" val="4047311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5C03E2C-6C80-4467-8693-3E06EFC07910}"/>
              </a:ext>
            </a:extLst>
          </p:cNvPr>
          <p:cNvSpPr/>
          <p:nvPr/>
        </p:nvSpPr>
        <p:spPr>
          <a:xfrm>
            <a:off x="0" y="866775"/>
            <a:ext cx="12192000" cy="830997"/>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algn="ctr"/>
            <a:r>
              <a:rPr lang="tr-TR" sz="2400" b="1" dirty="0">
                <a:solidFill>
                  <a:srgbClr val="0070C0"/>
                </a:solidFill>
                <a:latin typeface="Calibri" panose="020F0502020204030204" pitchFamily="34" charset="0"/>
                <a:cs typeface="Calibri" panose="020F0502020204030204" pitchFamily="34" charset="0"/>
              </a:rPr>
              <a:t>«Alımı Yapılacak Ürün/Hizmet Ödeme Bilgileri» </a:t>
            </a:r>
            <a:r>
              <a:rPr lang="tr-TR" sz="2400" dirty="0">
                <a:solidFill>
                  <a:srgbClr val="0070C0"/>
                </a:solidFill>
                <a:latin typeface="Calibri" panose="020F0502020204030204" pitchFamily="34" charset="0"/>
                <a:cs typeface="Calibri" panose="020F0502020204030204" pitchFamily="34" charset="0"/>
              </a:rPr>
              <a:t>tabında «Ekle» butonu ile Satıcıya </a:t>
            </a:r>
            <a:r>
              <a:rPr lang="tr-TR" sz="2400" b="1" u="sng" dirty="0">
                <a:solidFill>
                  <a:srgbClr val="0070C0"/>
                </a:solidFill>
                <a:latin typeface="Calibri" panose="020F0502020204030204" pitchFamily="34" charset="0"/>
                <a:cs typeface="Calibri" panose="020F0502020204030204" pitchFamily="34" charset="0"/>
              </a:rPr>
              <a:t>ödenecek tutar / döviz cinsi </a:t>
            </a:r>
            <a:r>
              <a:rPr lang="tr-TR" sz="2400" dirty="0">
                <a:solidFill>
                  <a:srgbClr val="0070C0"/>
                </a:solidFill>
                <a:latin typeface="Calibri" panose="020F0502020204030204" pitchFamily="34" charset="0"/>
                <a:cs typeface="Calibri" panose="020F0502020204030204" pitchFamily="34" charset="0"/>
              </a:rPr>
              <a:t>ve </a:t>
            </a:r>
            <a:r>
              <a:rPr lang="tr-TR" sz="2400" b="1" u="sng" dirty="0">
                <a:solidFill>
                  <a:srgbClr val="0070C0"/>
                </a:solidFill>
                <a:latin typeface="Calibri" panose="020F0502020204030204" pitchFamily="34" charset="0"/>
                <a:cs typeface="Calibri" panose="020F0502020204030204" pitchFamily="34" charset="0"/>
              </a:rPr>
              <a:t>borçlandırma döviz cinsi </a:t>
            </a:r>
            <a:r>
              <a:rPr lang="tr-TR" sz="2400" dirty="0">
                <a:solidFill>
                  <a:srgbClr val="0070C0"/>
                </a:solidFill>
                <a:latin typeface="Calibri" panose="020F0502020204030204" pitchFamily="34" charset="0"/>
                <a:cs typeface="Calibri" panose="020F0502020204030204" pitchFamily="34" charset="0"/>
              </a:rPr>
              <a:t>girilir.</a:t>
            </a:r>
            <a:endParaRPr lang="en-US" sz="24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57C7100F-469C-403C-ADF6-BEDC16D9149D}"/>
              </a:ext>
            </a:extLst>
          </p:cNvPr>
          <p:cNvPicPr>
            <a:picLocks noChangeAspect="1"/>
          </p:cNvPicPr>
          <p:nvPr/>
        </p:nvPicPr>
        <p:blipFill>
          <a:blip r:embed="rId3"/>
          <a:stretch>
            <a:fillRect/>
          </a:stretch>
        </p:blipFill>
        <p:spPr>
          <a:xfrm>
            <a:off x="494915" y="1878242"/>
            <a:ext cx="6239933" cy="4578689"/>
          </a:xfrm>
          <a:prstGeom prst="rect">
            <a:avLst/>
          </a:prstGeom>
          <a:solidFill>
            <a:schemeClr val="accent5">
              <a:lumMod val="75000"/>
            </a:schemeClr>
          </a:solidFill>
        </p:spPr>
      </p:pic>
      <p:pic>
        <p:nvPicPr>
          <p:cNvPr id="4" name="Picture 3">
            <a:extLst>
              <a:ext uri="{FF2B5EF4-FFF2-40B4-BE49-F238E27FC236}">
                <a16:creationId xmlns:a16="http://schemas.microsoft.com/office/drawing/2014/main" id="{8F795B26-4D30-4D57-AAEB-20393E78438B}"/>
              </a:ext>
            </a:extLst>
          </p:cNvPr>
          <p:cNvPicPr>
            <a:picLocks noChangeAspect="1"/>
          </p:cNvPicPr>
          <p:nvPr/>
        </p:nvPicPr>
        <p:blipFill>
          <a:blip r:embed="rId4"/>
          <a:stretch>
            <a:fillRect/>
          </a:stretch>
        </p:blipFill>
        <p:spPr>
          <a:xfrm>
            <a:off x="7769897" y="1878242"/>
            <a:ext cx="3789892" cy="4498105"/>
          </a:xfrm>
          <a:prstGeom prst="rect">
            <a:avLst/>
          </a:prstGeom>
          <a:solidFill>
            <a:schemeClr val="accent5">
              <a:lumMod val="75000"/>
            </a:schemeClr>
          </a:solidFill>
        </p:spPr>
      </p:pic>
      <p:sp>
        <p:nvSpPr>
          <p:cNvPr id="5" name="Arrow: Notched Right 4">
            <a:extLst>
              <a:ext uri="{FF2B5EF4-FFF2-40B4-BE49-F238E27FC236}">
                <a16:creationId xmlns:a16="http://schemas.microsoft.com/office/drawing/2014/main" id="{1705617D-09E3-4827-940C-722B6C716EE6}"/>
              </a:ext>
            </a:extLst>
          </p:cNvPr>
          <p:cNvSpPr/>
          <p:nvPr/>
        </p:nvSpPr>
        <p:spPr>
          <a:xfrm>
            <a:off x="6960272" y="3672916"/>
            <a:ext cx="584200" cy="454378"/>
          </a:xfrm>
          <a:prstGeom prst="notched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6" name="Picture 5">
            <a:extLst>
              <a:ext uri="{FF2B5EF4-FFF2-40B4-BE49-F238E27FC236}">
                <a16:creationId xmlns:a16="http://schemas.microsoft.com/office/drawing/2014/main" id="{1849649C-2A55-4A87-AF74-037F4A1815F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63401" y="6635735"/>
            <a:ext cx="223681" cy="222265"/>
          </a:xfrm>
          <a:prstGeom prst="rect">
            <a:avLst/>
          </a:prstGeom>
        </p:spPr>
      </p:pic>
    </p:spTree>
    <p:extLst>
      <p:ext uri="{BB962C8B-B14F-4D97-AF65-F5344CB8AC3E}">
        <p14:creationId xmlns:p14="http://schemas.microsoft.com/office/powerpoint/2010/main" val="2460750571"/>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6326862-5E74-4282-8687-3051FBD01141}"/>
              </a:ext>
            </a:extLst>
          </p:cNvPr>
          <p:cNvSpPr/>
          <p:nvPr/>
        </p:nvSpPr>
        <p:spPr>
          <a:xfrm>
            <a:off x="0" y="866775"/>
            <a:ext cx="12192000" cy="830997"/>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algn="ctr"/>
            <a:r>
              <a:rPr lang="tr-TR" sz="2400" b="1" dirty="0">
                <a:solidFill>
                  <a:srgbClr val="0070C0"/>
                </a:solidFill>
              </a:rPr>
              <a:t>Borçlandırma döviz cinsi seçimi yabancı para olarak gerçekleştiğinde «Asıl </a:t>
            </a:r>
            <a:r>
              <a:rPr lang="tr-TR" sz="2400" b="1" dirty="0" err="1">
                <a:solidFill>
                  <a:srgbClr val="0070C0"/>
                </a:solidFill>
              </a:rPr>
              <a:t>kullandırım</a:t>
            </a:r>
            <a:r>
              <a:rPr lang="tr-TR" sz="2400" b="1" dirty="0">
                <a:solidFill>
                  <a:srgbClr val="0070C0"/>
                </a:solidFill>
              </a:rPr>
              <a:t> sebebi» alanından uygun olan kriter seçilerek devam edilmelidir.</a:t>
            </a:r>
            <a:endParaRPr lang="en-US" sz="24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70D2EACD-6832-4E6B-9CDE-D0EE1086BD26}"/>
              </a:ext>
            </a:extLst>
          </p:cNvPr>
          <p:cNvPicPr>
            <a:picLocks noChangeAspect="1"/>
          </p:cNvPicPr>
          <p:nvPr/>
        </p:nvPicPr>
        <p:blipFill>
          <a:blip r:embed="rId3"/>
          <a:stretch>
            <a:fillRect/>
          </a:stretch>
        </p:blipFill>
        <p:spPr>
          <a:xfrm>
            <a:off x="6527801" y="1925253"/>
            <a:ext cx="4232275" cy="4552950"/>
          </a:xfrm>
          <a:prstGeom prst="rect">
            <a:avLst/>
          </a:prstGeom>
          <a:solidFill>
            <a:schemeClr val="accent5">
              <a:lumMod val="75000"/>
            </a:schemeClr>
          </a:solidFill>
        </p:spPr>
      </p:pic>
      <p:pic>
        <p:nvPicPr>
          <p:cNvPr id="4" name="Picture 3">
            <a:extLst>
              <a:ext uri="{FF2B5EF4-FFF2-40B4-BE49-F238E27FC236}">
                <a16:creationId xmlns:a16="http://schemas.microsoft.com/office/drawing/2014/main" id="{5F3473F2-FC1A-4A02-A846-A9736C4549EB}"/>
              </a:ext>
            </a:extLst>
          </p:cNvPr>
          <p:cNvPicPr>
            <a:picLocks noChangeAspect="1"/>
          </p:cNvPicPr>
          <p:nvPr/>
        </p:nvPicPr>
        <p:blipFill>
          <a:blip r:embed="rId4"/>
          <a:stretch>
            <a:fillRect/>
          </a:stretch>
        </p:blipFill>
        <p:spPr>
          <a:xfrm>
            <a:off x="1301750" y="1953828"/>
            <a:ext cx="4133850" cy="4495800"/>
          </a:xfrm>
          <a:prstGeom prst="rect">
            <a:avLst/>
          </a:prstGeom>
          <a:solidFill>
            <a:schemeClr val="accent5">
              <a:lumMod val="75000"/>
            </a:schemeClr>
          </a:solidFill>
        </p:spPr>
      </p:pic>
      <p:sp>
        <p:nvSpPr>
          <p:cNvPr id="5" name="Arrow: Notched Right 4">
            <a:extLst>
              <a:ext uri="{FF2B5EF4-FFF2-40B4-BE49-F238E27FC236}">
                <a16:creationId xmlns:a16="http://schemas.microsoft.com/office/drawing/2014/main" id="{84C636E3-6DF0-4A5D-AA72-AD3EF50D12F8}"/>
              </a:ext>
            </a:extLst>
          </p:cNvPr>
          <p:cNvSpPr/>
          <p:nvPr/>
        </p:nvSpPr>
        <p:spPr>
          <a:xfrm>
            <a:off x="5698067" y="4160982"/>
            <a:ext cx="558800" cy="333022"/>
          </a:xfrm>
          <a:prstGeom prst="notched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6" name="Picture 5">
            <a:extLst>
              <a:ext uri="{FF2B5EF4-FFF2-40B4-BE49-F238E27FC236}">
                <a16:creationId xmlns:a16="http://schemas.microsoft.com/office/drawing/2014/main" id="{758A727F-A45C-43AD-BC4B-22BC3A70C4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63401" y="6635735"/>
            <a:ext cx="223681" cy="222265"/>
          </a:xfrm>
          <a:prstGeom prst="rect">
            <a:avLst/>
          </a:prstGeom>
        </p:spPr>
      </p:pic>
    </p:spTree>
    <p:extLst>
      <p:ext uri="{BB962C8B-B14F-4D97-AF65-F5344CB8AC3E}">
        <p14:creationId xmlns:p14="http://schemas.microsoft.com/office/powerpoint/2010/main" val="3625131821"/>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5979CB-CBAD-459D-B9F9-57E86986EB15}"/>
              </a:ext>
            </a:extLst>
          </p:cNvPr>
          <p:cNvSpPr/>
          <p:nvPr/>
        </p:nvSpPr>
        <p:spPr>
          <a:xfrm>
            <a:off x="0" y="866775"/>
            <a:ext cx="12192000" cy="830997"/>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algn="ctr"/>
            <a:r>
              <a:rPr lang="tr-TR" sz="2400" dirty="0">
                <a:solidFill>
                  <a:srgbClr val="0070C0"/>
                </a:solidFill>
                <a:latin typeface="Calibri" panose="020F0502020204030204" pitchFamily="34" charset="0"/>
                <a:cs typeface="Calibri" panose="020F0502020204030204" pitchFamily="34" charset="0"/>
              </a:rPr>
              <a:t>Geri ödeme bilgileri tabında ; Taksit sayısı, taksit aralığı gibi bilgilerin giriş yapıldığı alandır. İlgili alanlar doldurularak </a:t>
            </a:r>
            <a:r>
              <a:rPr lang="tr-TR" sz="2400" b="1" dirty="0">
                <a:solidFill>
                  <a:srgbClr val="0070C0"/>
                </a:solidFill>
                <a:latin typeface="Calibri" panose="020F0502020204030204" pitchFamily="34" charset="0"/>
                <a:cs typeface="Calibri" panose="020F0502020204030204" pitchFamily="34" charset="0"/>
              </a:rPr>
              <a:t>«Geri Ödeme Planı Hesapla» </a:t>
            </a:r>
            <a:r>
              <a:rPr lang="tr-TR" sz="2400" dirty="0">
                <a:solidFill>
                  <a:srgbClr val="0070C0"/>
                </a:solidFill>
                <a:latin typeface="Calibri" panose="020F0502020204030204" pitchFamily="34" charset="0"/>
                <a:cs typeface="Calibri" panose="020F0502020204030204" pitchFamily="34" charset="0"/>
              </a:rPr>
              <a:t>butonuna basılmalıdır.</a:t>
            </a:r>
            <a:endParaRPr lang="en-US" sz="24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2C58306E-0F8B-4A12-B1B7-976DB42B7847}"/>
              </a:ext>
            </a:extLst>
          </p:cNvPr>
          <p:cNvPicPr>
            <a:picLocks noChangeAspect="1"/>
          </p:cNvPicPr>
          <p:nvPr/>
        </p:nvPicPr>
        <p:blipFill>
          <a:blip r:embed="rId3"/>
          <a:stretch>
            <a:fillRect/>
          </a:stretch>
        </p:blipFill>
        <p:spPr>
          <a:xfrm>
            <a:off x="1841500" y="2032888"/>
            <a:ext cx="8509000" cy="4263514"/>
          </a:xfrm>
          <a:prstGeom prst="rect">
            <a:avLst/>
          </a:prstGeom>
        </p:spPr>
      </p:pic>
      <p:pic>
        <p:nvPicPr>
          <p:cNvPr id="4" name="Picture 3">
            <a:extLst>
              <a:ext uri="{FF2B5EF4-FFF2-40B4-BE49-F238E27FC236}">
                <a16:creationId xmlns:a16="http://schemas.microsoft.com/office/drawing/2014/main" id="{1B051A0E-166F-4277-B374-714415484E1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3401" y="6635735"/>
            <a:ext cx="223681" cy="222265"/>
          </a:xfrm>
          <a:prstGeom prst="rect">
            <a:avLst/>
          </a:prstGeom>
        </p:spPr>
      </p:pic>
    </p:spTree>
    <p:extLst>
      <p:ext uri="{BB962C8B-B14F-4D97-AF65-F5344CB8AC3E}">
        <p14:creationId xmlns:p14="http://schemas.microsoft.com/office/powerpoint/2010/main" val="3221926405"/>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90C7555-9CD5-4381-A209-FDC4BD1E54A8}"/>
              </a:ext>
            </a:extLst>
          </p:cNvPr>
          <p:cNvSpPr/>
          <p:nvPr/>
        </p:nvSpPr>
        <p:spPr>
          <a:xfrm>
            <a:off x="0" y="504825"/>
            <a:ext cx="12192000" cy="830997"/>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algn="ctr"/>
            <a:r>
              <a:rPr lang="tr-TR" sz="2400" dirty="0">
                <a:solidFill>
                  <a:srgbClr val="0070C0"/>
                </a:solidFill>
                <a:latin typeface="Calibri" panose="020F0502020204030204" pitchFamily="34" charset="0"/>
                <a:cs typeface="Calibri" panose="020F0502020204030204" pitchFamily="34" charset="0"/>
              </a:rPr>
              <a:t>Geri Ödeme Planı hesapla Butonuna bastıktan sonra «Komisyon Tahakkuk Bilgileri» tabı gelmektedir. Burada komisyonun tahsil edilmesi istenen hesap ek </a:t>
            </a:r>
            <a:r>
              <a:rPr lang="tr-TR" sz="2400" dirty="0" err="1">
                <a:solidFill>
                  <a:srgbClr val="0070C0"/>
                </a:solidFill>
                <a:latin typeface="Calibri" panose="020F0502020204030204" pitchFamily="34" charset="0"/>
                <a:cs typeface="Calibri" panose="020F0502020204030204" pitchFamily="34" charset="0"/>
              </a:rPr>
              <a:t>no</a:t>
            </a:r>
            <a:r>
              <a:rPr lang="tr-TR" sz="2400" dirty="0">
                <a:solidFill>
                  <a:srgbClr val="0070C0"/>
                </a:solidFill>
                <a:latin typeface="Calibri" panose="020F0502020204030204" pitchFamily="34" charset="0"/>
                <a:cs typeface="Calibri" panose="020F0502020204030204" pitchFamily="34" charset="0"/>
              </a:rPr>
              <a:t> su seçilir.</a:t>
            </a:r>
            <a:endParaRPr lang="en-US" sz="2400" dirty="0">
              <a:solidFill>
                <a:srgbClr val="0070C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91F9219D-4039-4208-953A-91F6B60BD4D5}"/>
              </a:ext>
            </a:extLst>
          </p:cNvPr>
          <p:cNvPicPr>
            <a:picLocks noChangeAspect="1"/>
          </p:cNvPicPr>
          <p:nvPr/>
        </p:nvPicPr>
        <p:blipFill>
          <a:blip r:embed="rId3"/>
          <a:stretch>
            <a:fillRect/>
          </a:stretch>
        </p:blipFill>
        <p:spPr>
          <a:xfrm>
            <a:off x="2445809" y="1841985"/>
            <a:ext cx="7300382" cy="4364995"/>
          </a:xfrm>
          <a:prstGeom prst="rect">
            <a:avLst/>
          </a:prstGeom>
        </p:spPr>
      </p:pic>
      <p:pic>
        <p:nvPicPr>
          <p:cNvPr id="4" name="Picture 3">
            <a:extLst>
              <a:ext uri="{FF2B5EF4-FFF2-40B4-BE49-F238E27FC236}">
                <a16:creationId xmlns:a16="http://schemas.microsoft.com/office/drawing/2014/main" id="{9E9C47D6-757A-4621-A7A1-1F9653541B9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3401" y="6635735"/>
            <a:ext cx="223681" cy="222265"/>
          </a:xfrm>
          <a:prstGeom prst="rect">
            <a:avLst/>
          </a:prstGeom>
        </p:spPr>
      </p:pic>
    </p:spTree>
    <p:extLst>
      <p:ext uri="{BB962C8B-B14F-4D97-AF65-F5344CB8AC3E}">
        <p14:creationId xmlns:p14="http://schemas.microsoft.com/office/powerpoint/2010/main" val="3155982076"/>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2999E6E-D584-43AA-AEE4-38107666D7FF}"/>
              </a:ext>
            </a:extLst>
          </p:cNvPr>
          <p:cNvSpPr/>
          <p:nvPr/>
        </p:nvSpPr>
        <p:spPr>
          <a:xfrm>
            <a:off x="0" y="598920"/>
            <a:ext cx="12192000" cy="1200329"/>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algn="ctr"/>
            <a:r>
              <a:rPr lang="tr-TR" sz="2400" dirty="0">
                <a:solidFill>
                  <a:srgbClr val="0070C0"/>
                </a:solidFill>
                <a:latin typeface="Calibri" panose="020F0502020204030204" pitchFamily="34" charset="0"/>
                <a:cs typeface="Calibri" panose="020F0502020204030204" pitchFamily="34" charset="0"/>
              </a:rPr>
              <a:t>Alım Satım Bilgileri tabı, alınacak ürünün hazır mı?, üretilecek mi? veya sevkiyatın başlayıp başlamadığı ile ilgili akit sorularının yanıtlandığı alandır. İlgili sorular cevaplandıktan sonra İleri butonu ile bir sonraki aşamaya geçilir.</a:t>
            </a:r>
            <a:endParaRPr lang="en-US" sz="24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DEA4415E-23D6-4A86-B50F-11DFC9BE57C0}"/>
              </a:ext>
            </a:extLst>
          </p:cNvPr>
          <p:cNvPicPr>
            <a:picLocks noChangeAspect="1"/>
          </p:cNvPicPr>
          <p:nvPr/>
        </p:nvPicPr>
        <p:blipFill>
          <a:blip r:embed="rId3"/>
          <a:stretch>
            <a:fillRect/>
          </a:stretch>
        </p:blipFill>
        <p:spPr>
          <a:xfrm>
            <a:off x="1442508" y="1976589"/>
            <a:ext cx="9306984" cy="4641266"/>
          </a:xfrm>
          <a:prstGeom prst="rect">
            <a:avLst/>
          </a:prstGeom>
        </p:spPr>
      </p:pic>
      <p:pic>
        <p:nvPicPr>
          <p:cNvPr id="4" name="Picture 3">
            <a:extLst>
              <a:ext uri="{FF2B5EF4-FFF2-40B4-BE49-F238E27FC236}">
                <a16:creationId xmlns:a16="http://schemas.microsoft.com/office/drawing/2014/main" id="{577A9B93-51FA-48D1-A509-5EB42B0D34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3401" y="6635735"/>
            <a:ext cx="223681" cy="222265"/>
          </a:xfrm>
          <a:prstGeom prst="rect">
            <a:avLst/>
          </a:prstGeom>
        </p:spPr>
      </p:pic>
    </p:spTree>
    <p:extLst>
      <p:ext uri="{BB962C8B-B14F-4D97-AF65-F5344CB8AC3E}">
        <p14:creationId xmlns:p14="http://schemas.microsoft.com/office/powerpoint/2010/main" val="3814040104"/>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D458F9B-8411-4EEF-8603-B5A62E000001}"/>
              </a:ext>
            </a:extLst>
          </p:cNvPr>
          <p:cNvSpPr/>
          <p:nvPr/>
        </p:nvSpPr>
        <p:spPr>
          <a:xfrm>
            <a:off x="0" y="866775"/>
            <a:ext cx="12192000" cy="830997"/>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algn="ctr"/>
            <a:r>
              <a:rPr lang="tr-TR" sz="2400">
                <a:solidFill>
                  <a:srgbClr val="0070C0"/>
                </a:solidFill>
                <a:latin typeface="Calibri" panose="020F0502020204030204" pitchFamily="34" charset="0"/>
                <a:cs typeface="Calibri" panose="020F0502020204030204" pitchFamily="34" charset="0"/>
              </a:rPr>
              <a:t>Ödeme Bilgileri tabı, projeye ürün/hizmetin son mal teslim tarihinin ve ödeme yapılacak satıcı hesap bilgilerinin giriş yapıldığı alandır.</a:t>
            </a:r>
            <a:endParaRPr lang="en-US" sz="24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DFB8C9A9-D19F-48FF-AC09-33C24611702E}"/>
              </a:ext>
            </a:extLst>
          </p:cNvPr>
          <p:cNvPicPr>
            <a:picLocks noChangeAspect="1"/>
          </p:cNvPicPr>
          <p:nvPr/>
        </p:nvPicPr>
        <p:blipFill>
          <a:blip r:embed="rId3"/>
          <a:stretch>
            <a:fillRect/>
          </a:stretch>
        </p:blipFill>
        <p:spPr>
          <a:xfrm>
            <a:off x="1972734" y="2069581"/>
            <a:ext cx="8246532" cy="4068984"/>
          </a:xfrm>
          <a:prstGeom prst="rect">
            <a:avLst/>
          </a:prstGeom>
        </p:spPr>
      </p:pic>
      <p:pic>
        <p:nvPicPr>
          <p:cNvPr id="4" name="Picture 3">
            <a:extLst>
              <a:ext uri="{FF2B5EF4-FFF2-40B4-BE49-F238E27FC236}">
                <a16:creationId xmlns:a16="http://schemas.microsoft.com/office/drawing/2014/main" id="{AC21E164-0AEF-462B-B056-5CA8FDA8C4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3401" y="6635735"/>
            <a:ext cx="223681" cy="222265"/>
          </a:xfrm>
          <a:prstGeom prst="rect">
            <a:avLst/>
          </a:prstGeom>
        </p:spPr>
      </p:pic>
    </p:spTree>
    <p:extLst>
      <p:ext uri="{BB962C8B-B14F-4D97-AF65-F5344CB8AC3E}">
        <p14:creationId xmlns:p14="http://schemas.microsoft.com/office/powerpoint/2010/main" val="1468684644"/>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6FCDFDD-D030-4F3F-B252-1B3C6F880149}"/>
              </a:ext>
            </a:extLst>
          </p:cNvPr>
          <p:cNvSpPr/>
          <p:nvPr/>
        </p:nvSpPr>
        <p:spPr>
          <a:xfrm>
            <a:off x="-1" y="645103"/>
            <a:ext cx="12192000" cy="1200329"/>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algn="ctr"/>
            <a:r>
              <a:rPr lang="tr-TR" sz="2400" dirty="0">
                <a:solidFill>
                  <a:srgbClr val="0070C0"/>
                </a:solidFill>
                <a:latin typeface="Calibri" panose="020F0502020204030204" pitchFamily="34" charset="0"/>
                <a:cs typeface="Calibri" panose="020F0502020204030204" pitchFamily="34" charset="0"/>
              </a:rPr>
              <a:t>«Güncelle» butonuna tıkladığımızda «Ödeme Bilgileri» sayfası açılır. Ödeme bilgilerinde isteğe bağlı değişiklik yapılabilir. Satıcı Bilgileri ve Ürün Bilgileri girişleri yapılarak bir sonraki aşamaya geçilir.</a:t>
            </a:r>
          </a:p>
        </p:txBody>
      </p:sp>
      <p:pic>
        <p:nvPicPr>
          <p:cNvPr id="3" name="Picture 2">
            <a:extLst>
              <a:ext uri="{FF2B5EF4-FFF2-40B4-BE49-F238E27FC236}">
                <a16:creationId xmlns:a16="http://schemas.microsoft.com/office/drawing/2014/main" id="{E1FC2255-A5F8-4692-B81B-C75F9BE18772}"/>
              </a:ext>
            </a:extLst>
          </p:cNvPr>
          <p:cNvPicPr>
            <a:picLocks noChangeAspect="1"/>
          </p:cNvPicPr>
          <p:nvPr/>
        </p:nvPicPr>
        <p:blipFill>
          <a:blip r:embed="rId3"/>
          <a:stretch>
            <a:fillRect/>
          </a:stretch>
        </p:blipFill>
        <p:spPr>
          <a:xfrm>
            <a:off x="1779587" y="2222542"/>
            <a:ext cx="8632825" cy="4273316"/>
          </a:xfrm>
          <a:prstGeom prst="rect">
            <a:avLst/>
          </a:prstGeom>
        </p:spPr>
      </p:pic>
      <p:pic>
        <p:nvPicPr>
          <p:cNvPr id="4" name="Picture 3">
            <a:extLst>
              <a:ext uri="{FF2B5EF4-FFF2-40B4-BE49-F238E27FC236}">
                <a16:creationId xmlns:a16="http://schemas.microsoft.com/office/drawing/2014/main" id="{4271A780-38E2-47C0-BE52-7280900D1A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3401" y="6635735"/>
            <a:ext cx="223681" cy="222265"/>
          </a:xfrm>
          <a:prstGeom prst="rect">
            <a:avLst/>
          </a:prstGeom>
        </p:spPr>
      </p:pic>
    </p:spTree>
    <p:extLst>
      <p:ext uri="{BB962C8B-B14F-4D97-AF65-F5344CB8AC3E}">
        <p14:creationId xmlns:p14="http://schemas.microsoft.com/office/powerpoint/2010/main" val="397702048"/>
      </p:ext>
    </p:extLst>
  </p:cSld>
  <p:clrMapOvr>
    <a:overrideClrMapping bg1="lt1" tx1="dk1" bg2="lt2" tx2="dk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BD46E1F-F2DA-4B2B-BE0F-38A169B47A87}"/>
              </a:ext>
            </a:extLst>
          </p:cNvPr>
          <p:cNvSpPr/>
          <p:nvPr/>
        </p:nvSpPr>
        <p:spPr>
          <a:xfrm>
            <a:off x="0" y="866775"/>
            <a:ext cx="12192000" cy="830997"/>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algn="ctr"/>
            <a:r>
              <a:rPr lang="tr-TR" sz="2400" b="1">
                <a:solidFill>
                  <a:srgbClr val="0070C0"/>
                </a:solidFill>
                <a:latin typeface="Calibri" panose="020F0502020204030204" pitchFamily="34" charset="0"/>
                <a:cs typeface="Calibri" panose="020F0502020204030204" pitchFamily="34" charset="0"/>
              </a:rPr>
              <a:t>Satıcı Tanımlama;</a:t>
            </a:r>
            <a:r>
              <a:rPr lang="tr-TR" sz="2400">
                <a:solidFill>
                  <a:srgbClr val="0070C0"/>
                </a:solidFill>
                <a:latin typeface="Calibri" panose="020F0502020204030204" pitchFamily="34" charset="0"/>
                <a:cs typeface="Calibri" panose="020F0502020204030204" pitchFamily="34" charset="0"/>
              </a:rPr>
              <a:t> ödeme yapılacak satıcının VKN/TCKN, ödeme yapılacak hesap bilgisi ve iletişim bilgilerinin giriş yapıldığı ekrandır.</a:t>
            </a:r>
            <a:endParaRPr lang="en-US" sz="2400" dirty="0">
              <a:solidFill>
                <a:srgbClr val="0070C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B42D15A0-DE7B-45C6-A4CD-834FB0FD65DD}"/>
              </a:ext>
            </a:extLst>
          </p:cNvPr>
          <p:cNvPicPr>
            <a:picLocks noChangeAspect="1"/>
          </p:cNvPicPr>
          <p:nvPr/>
        </p:nvPicPr>
        <p:blipFill>
          <a:blip r:embed="rId3"/>
          <a:stretch>
            <a:fillRect/>
          </a:stretch>
        </p:blipFill>
        <p:spPr>
          <a:xfrm>
            <a:off x="1667404" y="1984506"/>
            <a:ext cx="8857192" cy="4430931"/>
          </a:xfrm>
          <a:prstGeom prst="rect">
            <a:avLst/>
          </a:prstGeom>
        </p:spPr>
      </p:pic>
      <p:pic>
        <p:nvPicPr>
          <p:cNvPr id="4" name="Picture 3">
            <a:extLst>
              <a:ext uri="{FF2B5EF4-FFF2-40B4-BE49-F238E27FC236}">
                <a16:creationId xmlns:a16="http://schemas.microsoft.com/office/drawing/2014/main" id="{043D5955-BB7A-4367-A1B5-52097BE275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3401" y="6635735"/>
            <a:ext cx="223681" cy="222265"/>
          </a:xfrm>
          <a:prstGeom prst="rect">
            <a:avLst/>
          </a:prstGeom>
        </p:spPr>
      </p:pic>
    </p:spTree>
    <p:extLst>
      <p:ext uri="{BB962C8B-B14F-4D97-AF65-F5344CB8AC3E}">
        <p14:creationId xmlns:p14="http://schemas.microsoft.com/office/powerpoint/2010/main" val="2718459898"/>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E0B8514-6784-4FEC-8B3C-57AFB897137B}"/>
              </a:ext>
            </a:extLst>
          </p:cNvPr>
          <p:cNvSpPr/>
          <p:nvPr/>
        </p:nvSpPr>
        <p:spPr>
          <a:xfrm>
            <a:off x="0" y="866775"/>
            <a:ext cx="12192000" cy="830997"/>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algn="ctr"/>
            <a:r>
              <a:rPr lang="tr-TR" sz="2400" dirty="0">
                <a:solidFill>
                  <a:srgbClr val="0070C0"/>
                </a:solidFill>
              </a:rPr>
              <a:t>Müşterilerin daha önce online finans ve şube tarafından yapılan projelerde sürekli ödeme yaptığı satıcı bilgileri «Çalıştığım Satıcılar» kısmında görüntülenmektedir.</a:t>
            </a:r>
            <a:endParaRPr lang="tr-TR" sz="2400" dirty="0"/>
          </a:p>
        </p:txBody>
      </p:sp>
      <p:pic>
        <p:nvPicPr>
          <p:cNvPr id="3" name="Picture 2">
            <a:extLst>
              <a:ext uri="{FF2B5EF4-FFF2-40B4-BE49-F238E27FC236}">
                <a16:creationId xmlns:a16="http://schemas.microsoft.com/office/drawing/2014/main" id="{0E5DCA6E-303F-4DB9-8ECC-C8C49421E76A}"/>
              </a:ext>
            </a:extLst>
          </p:cNvPr>
          <p:cNvPicPr>
            <a:picLocks noChangeAspect="1"/>
          </p:cNvPicPr>
          <p:nvPr/>
        </p:nvPicPr>
        <p:blipFill>
          <a:blip r:embed="rId3"/>
          <a:stretch>
            <a:fillRect/>
          </a:stretch>
        </p:blipFill>
        <p:spPr>
          <a:xfrm>
            <a:off x="416405" y="2205614"/>
            <a:ext cx="6502400" cy="4311650"/>
          </a:xfrm>
          <a:prstGeom prst="rect">
            <a:avLst/>
          </a:prstGeom>
          <a:solidFill>
            <a:schemeClr val="accent5">
              <a:lumMod val="75000"/>
            </a:schemeClr>
          </a:solidFill>
        </p:spPr>
      </p:pic>
      <p:sp>
        <p:nvSpPr>
          <p:cNvPr id="4" name="Arrow: Notched Right 3">
            <a:extLst>
              <a:ext uri="{FF2B5EF4-FFF2-40B4-BE49-F238E27FC236}">
                <a16:creationId xmlns:a16="http://schemas.microsoft.com/office/drawing/2014/main" id="{4F84CD5C-91AA-43AF-832E-6C981FFB85CF}"/>
              </a:ext>
            </a:extLst>
          </p:cNvPr>
          <p:cNvSpPr/>
          <p:nvPr/>
        </p:nvSpPr>
        <p:spPr>
          <a:xfrm>
            <a:off x="7110363" y="3542950"/>
            <a:ext cx="567267" cy="375577"/>
          </a:xfrm>
          <a:prstGeom prst="notched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5" name="Picture 4">
            <a:extLst>
              <a:ext uri="{FF2B5EF4-FFF2-40B4-BE49-F238E27FC236}">
                <a16:creationId xmlns:a16="http://schemas.microsoft.com/office/drawing/2014/main" id="{35F3B167-EFA1-4114-B50C-60A154A52F34}"/>
              </a:ext>
            </a:extLst>
          </p:cNvPr>
          <p:cNvPicPr>
            <a:picLocks noChangeAspect="1"/>
          </p:cNvPicPr>
          <p:nvPr/>
        </p:nvPicPr>
        <p:blipFill>
          <a:blip r:embed="rId4"/>
          <a:stretch>
            <a:fillRect/>
          </a:stretch>
        </p:blipFill>
        <p:spPr>
          <a:xfrm>
            <a:off x="7869189" y="2765186"/>
            <a:ext cx="3943350" cy="2733675"/>
          </a:xfrm>
          <a:prstGeom prst="rect">
            <a:avLst/>
          </a:prstGeom>
          <a:solidFill>
            <a:schemeClr val="accent5">
              <a:lumMod val="75000"/>
            </a:schemeClr>
          </a:solidFill>
        </p:spPr>
      </p:pic>
      <p:pic>
        <p:nvPicPr>
          <p:cNvPr id="6" name="Picture 5">
            <a:extLst>
              <a:ext uri="{FF2B5EF4-FFF2-40B4-BE49-F238E27FC236}">
                <a16:creationId xmlns:a16="http://schemas.microsoft.com/office/drawing/2014/main" id="{59A6E720-AC36-4CB4-B0CC-7F70368FDCB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63401" y="6635735"/>
            <a:ext cx="223681" cy="222265"/>
          </a:xfrm>
          <a:prstGeom prst="rect">
            <a:avLst/>
          </a:prstGeom>
        </p:spPr>
      </p:pic>
    </p:spTree>
    <p:extLst>
      <p:ext uri="{BB962C8B-B14F-4D97-AF65-F5344CB8AC3E}">
        <p14:creationId xmlns:p14="http://schemas.microsoft.com/office/powerpoint/2010/main" val="2522083583"/>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AA529E-32D6-4BE1-826B-CF6F45EBC954}"/>
              </a:ext>
            </a:extLst>
          </p:cNvPr>
          <p:cNvSpPr/>
          <p:nvPr/>
        </p:nvSpPr>
        <p:spPr>
          <a:xfrm>
            <a:off x="1482437" y="1471354"/>
            <a:ext cx="9343504" cy="4211090"/>
          </a:xfrm>
          <a:prstGeom prst="rect">
            <a:avLst/>
          </a:prstGeom>
          <a:gradFill flip="none" rotWithShape="1">
            <a:gsLst>
              <a:gs pos="0">
                <a:schemeClr val="accent5">
                  <a:lumMod val="67000"/>
                </a:schemeClr>
              </a:gs>
              <a:gs pos="48000">
                <a:schemeClr val="accent5">
                  <a:lumMod val="97000"/>
                  <a:lumOff val="3000"/>
                </a:schemeClr>
              </a:gs>
              <a:gs pos="100000">
                <a:schemeClr val="accent5">
                  <a:lumMod val="60000"/>
                  <a:lumOff val="40000"/>
                </a:schemeClr>
              </a:gs>
            </a:gsLst>
            <a:lin ang="2700000" scaled="1"/>
            <a:tileRect/>
          </a:gradFill>
        </p:spPr>
        <p:style>
          <a:lnRef idx="1">
            <a:schemeClr val="accent3"/>
          </a:lnRef>
          <a:fillRef idx="2">
            <a:schemeClr val="accent3"/>
          </a:fillRef>
          <a:effectRef idx="1">
            <a:schemeClr val="accent3"/>
          </a:effectRef>
          <a:fontRef idx="minor">
            <a:schemeClr val="dk1"/>
          </a:fontRef>
        </p:style>
        <p:txBody>
          <a:bodyPr rtlCol="0" anchor="ctr"/>
          <a:lstStyle/>
          <a:p>
            <a:pPr marL="285750" lvl="0" indent="-285750">
              <a:buFont typeface="Arial" panose="020B0604020202020204" pitchFamily="34" charset="0"/>
              <a:buChar char="•"/>
            </a:pPr>
            <a:r>
              <a:rPr lang="tr-TR" sz="1200" dirty="0">
                <a:solidFill>
                  <a:schemeClr val="bg1"/>
                </a:solidFill>
              </a:rPr>
              <a:t>T</a:t>
            </a:r>
            <a:r>
              <a:rPr lang="en-US" sz="1200" dirty="0" err="1">
                <a:solidFill>
                  <a:schemeClr val="bg1"/>
                </a:solidFill>
              </a:rPr>
              <a:t>üzel</a:t>
            </a:r>
            <a:r>
              <a:rPr lang="en-US" sz="1200" dirty="0">
                <a:solidFill>
                  <a:schemeClr val="bg1"/>
                </a:solidFill>
              </a:rPr>
              <a:t> </a:t>
            </a:r>
            <a:r>
              <a:rPr lang="en-US" sz="1200" dirty="0" err="1">
                <a:solidFill>
                  <a:schemeClr val="bg1"/>
                </a:solidFill>
              </a:rPr>
              <a:t>müşterilerimizin</a:t>
            </a:r>
            <a:r>
              <a:rPr lang="en-US" sz="1200" dirty="0">
                <a:solidFill>
                  <a:schemeClr val="bg1"/>
                </a:solidFill>
              </a:rPr>
              <a:t> </a:t>
            </a:r>
            <a:r>
              <a:rPr lang="en-US" sz="1200" dirty="0" err="1">
                <a:solidFill>
                  <a:schemeClr val="bg1"/>
                </a:solidFill>
              </a:rPr>
              <a:t>ürün</a:t>
            </a:r>
            <a:r>
              <a:rPr lang="en-US" sz="1200" dirty="0">
                <a:solidFill>
                  <a:schemeClr val="bg1"/>
                </a:solidFill>
              </a:rPr>
              <a:t> </a:t>
            </a:r>
            <a:r>
              <a:rPr lang="en-US" sz="1200" dirty="0" err="1">
                <a:solidFill>
                  <a:schemeClr val="bg1"/>
                </a:solidFill>
              </a:rPr>
              <a:t>ağacından</a:t>
            </a:r>
            <a:r>
              <a:rPr lang="en-US" sz="1200" dirty="0">
                <a:solidFill>
                  <a:schemeClr val="bg1"/>
                </a:solidFill>
              </a:rPr>
              <a:t> </a:t>
            </a:r>
            <a:r>
              <a:rPr lang="en-US" sz="1200" dirty="0" err="1">
                <a:solidFill>
                  <a:schemeClr val="bg1"/>
                </a:solidFill>
              </a:rPr>
              <a:t>talep</a:t>
            </a:r>
            <a:r>
              <a:rPr lang="en-US" sz="1200" dirty="0">
                <a:solidFill>
                  <a:schemeClr val="bg1"/>
                </a:solidFill>
              </a:rPr>
              <a:t> </a:t>
            </a:r>
            <a:r>
              <a:rPr lang="en-US" sz="1200" dirty="0" err="1">
                <a:solidFill>
                  <a:schemeClr val="bg1"/>
                </a:solidFill>
              </a:rPr>
              <a:t>edilen</a:t>
            </a:r>
            <a:r>
              <a:rPr lang="en-US" sz="1200" dirty="0">
                <a:solidFill>
                  <a:schemeClr val="bg1"/>
                </a:solidFill>
              </a:rPr>
              <a:t> mal-</a:t>
            </a:r>
            <a:r>
              <a:rPr lang="en-US" sz="1200" dirty="0" err="1">
                <a:solidFill>
                  <a:schemeClr val="bg1"/>
                </a:solidFill>
              </a:rPr>
              <a:t>hizmet</a:t>
            </a:r>
            <a:r>
              <a:rPr lang="en-US" sz="1200" dirty="0">
                <a:solidFill>
                  <a:schemeClr val="bg1"/>
                </a:solidFill>
              </a:rPr>
              <a:t> </a:t>
            </a:r>
            <a:r>
              <a:rPr lang="en-US" sz="1200" dirty="0" err="1">
                <a:solidFill>
                  <a:schemeClr val="bg1"/>
                </a:solidFill>
              </a:rPr>
              <a:t>kalemlerinin</a:t>
            </a:r>
            <a:r>
              <a:rPr lang="en-US" sz="1200" dirty="0">
                <a:solidFill>
                  <a:schemeClr val="bg1"/>
                </a:solidFill>
              </a:rPr>
              <a:t> </a:t>
            </a:r>
            <a:r>
              <a:rPr lang="en-US" sz="1200" dirty="0" err="1">
                <a:solidFill>
                  <a:schemeClr val="bg1"/>
                </a:solidFill>
              </a:rPr>
              <a:t>tamamı</a:t>
            </a:r>
            <a:r>
              <a:rPr lang="en-US" sz="1200" dirty="0">
                <a:solidFill>
                  <a:schemeClr val="bg1"/>
                </a:solidFill>
              </a:rPr>
              <a:t> </a:t>
            </a:r>
            <a:r>
              <a:rPr lang="en-US" sz="1200" dirty="0" err="1">
                <a:solidFill>
                  <a:schemeClr val="bg1"/>
                </a:solidFill>
              </a:rPr>
              <a:t>için</a:t>
            </a:r>
            <a:r>
              <a:rPr lang="en-US" sz="1200" dirty="0">
                <a:solidFill>
                  <a:schemeClr val="bg1"/>
                </a:solidFill>
              </a:rPr>
              <a:t> </a:t>
            </a:r>
            <a:r>
              <a:rPr lang="tr-TR" sz="1200" dirty="0">
                <a:solidFill>
                  <a:schemeClr val="bg1"/>
                </a:solidFill>
              </a:rPr>
              <a:t>finansman </a:t>
            </a:r>
            <a:r>
              <a:rPr lang="en-US" sz="1200" dirty="0" err="1">
                <a:solidFill>
                  <a:schemeClr val="bg1"/>
                </a:solidFill>
              </a:rPr>
              <a:t>ihtiyacı</a:t>
            </a:r>
            <a:r>
              <a:rPr lang="en-US" sz="1200" dirty="0">
                <a:solidFill>
                  <a:schemeClr val="bg1"/>
                </a:solidFill>
              </a:rPr>
              <a:t> </a:t>
            </a:r>
            <a:r>
              <a:rPr lang="en-US" sz="1200" dirty="0" err="1">
                <a:solidFill>
                  <a:schemeClr val="bg1"/>
                </a:solidFill>
              </a:rPr>
              <a:t>karşıla</a:t>
            </a:r>
            <a:r>
              <a:rPr lang="tr-TR" sz="1200" dirty="0">
                <a:solidFill>
                  <a:schemeClr val="bg1"/>
                </a:solidFill>
              </a:rPr>
              <a:t>n</a:t>
            </a:r>
            <a:r>
              <a:rPr lang="en-US" sz="1200" dirty="0" err="1">
                <a:solidFill>
                  <a:schemeClr val="bg1"/>
                </a:solidFill>
              </a:rPr>
              <a:t>maktadır</a:t>
            </a:r>
            <a:r>
              <a:rPr lang="en-US" sz="1200" dirty="0">
                <a:solidFill>
                  <a:schemeClr val="bg1"/>
                </a:solidFill>
              </a:rPr>
              <a:t>.</a:t>
            </a:r>
            <a:endParaRPr lang="tr-TR" sz="1200" dirty="0">
              <a:solidFill>
                <a:schemeClr val="bg1"/>
              </a:solidFill>
            </a:endParaRPr>
          </a:p>
          <a:p>
            <a:pPr marL="285750" lvl="0" indent="-285750">
              <a:buFont typeface="Arial" panose="020B0604020202020204" pitchFamily="34" charset="0"/>
              <a:buChar char="•"/>
            </a:pPr>
            <a:endParaRPr lang="en-US" sz="1200" dirty="0">
              <a:solidFill>
                <a:schemeClr val="bg1"/>
              </a:solidFill>
            </a:endParaRPr>
          </a:p>
          <a:p>
            <a:pPr marL="285750" lvl="0" indent="-285750">
              <a:buFont typeface="Arial" panose="020B0604020202020204" pitchFamily="34" charset="0"/>
              <a:buChar char="•"/>
            </a:pPr>
            <a:r>
              <a:rPr lang="tr-TR" sz="1200" dirty="0">
                <a:solidFill>
                  <a:schemeClr val="bg1"/>
                </a:solidFill>
              </a:rPr>
              <a:t>B</a:t>
            </a:r>
            <a:r>
              <a:rPr lang="en-US" sz="1200" dirty="0" err="1">
                <a:solidFill>
                  <a:schemeClr val="bg1"/>
                </a:solidFill>
              </a:rPr>
              <a:t>elirli</a:t>
            </a:r>
            <a:r>
              <a:rPr lang="en-US" sz="1200" dirty="0">
                <a:solidFill>
                  <a:schemeClr val="bg1"/>
                </a:solidFill>
              </a:rPr>
              <a:t> </a:t>
            </a:r>
            <a:r>
              <a:rPr lang="tr-TR" sz="1200" dirty="0">
                <a:solidFill>
                  <a:schemeClr val="bg1"/>
                </a:solidFill>
              </a:rPr>
              <a:t>bir </a:t>
            </a:r>
            <a:r>
              <a:rPr lang="en-US" sz="1200" dirty="0" err="1">
                <a:solidFill>
                  <a:schemeClr val="bg1"/>
                </a:solidFill>
              </a:rPr>
              <a:t>tutar</a:t>
            </a:r>
            <a:r>
              <a:rPr lang="en-US" sz="1200" dirty="0">
                <a:solidFill>
                  <a:schemeClr val="bg1"/>
                </a:solidFill>
              </a:rPr>
              <a:t> </a:t>
            </a:r>
            <a:r>
              <a:rPr lang="en-US" sz="1200" dirty="0" err="1">
                <a:solidFill>
                  <a:schemeClr val="bg1"/>
                </a:solidFill>
              </a:rPr>
              <a:t>gözetilmeksizin</a:t>
            </a:r>
            <a:r>
              <a:rPr lang="en-US" sz="1200" dirty="0">
                <a:solidFill>
                  <a:schemeClr val="bg1"/>
                </a:solidFill>
              </a:rPr>
              <a:t> </a:t>
            </a:r>
            <a:r>
              <a:rPr lang="en-US" sz="1200" dirty="0" err="1">
                <a:solidFill>
                  <a:schemeClr val="bg1"/>
                </a:solidFill>
              </a:rPr>
              <a:t>şubeye</a:t>
            </a:r>
            <a:r>
              <a:rPr lang="en-US" sz="1200" dirty="0">
                <a:solidFill>
                  <a:schemeClr val="bg1"/>
                </a:solidFill>
              </a:rPr>
              <a:t> </a:t>
            </a:r>
            <a:r>
              <a:rPr lang="en-US" sz="1200" dirty="0" err="1">
                <a:solidFill>
                  <a:schemeClr val="bg1"/>
                </a:solidFill>
              </a:rPr>
              <a:t>gitmeden</a:t>
            </a:r>
            <a:r>
              <a:rPr lang="en-US" sz="1200" dirty="0">
                <a:solidFill>
                  <a:schemeClr val="bg1"/>
                </a:solidFill>
              </a:rPr>
              <a:t> </a:t>
            </a:r>
            <a:r>
              <a:rPr lang="en-US" sz="1200" dirty="0" err="1">
                <a:solidFill>
                  <a:schemeClr val="bg1"/>
                </a:solidFill>
              </a:rPr>
              <a:t>yalnızca</a:t>
            </a:r>
            <a:r>
              <a:rPr lang="en-US" sz="1200" dirty="0">
                <a:solidFill>
                  <a:schemeClr val="bg1"/>
                </a:solidFill>
              </a:rPr>
              <a:t> internet </a:t>
            </a:r>
            <a:r>
              <a:rPr lang="en-US" sz="1200" dirty="0" err="1">
                <a:solidFill>
                  <a:schemeClr val="bg1"/>
                </a:solidFill>
              </a:rPr>
              <a:t>bankacılık</a:t>
            </a:r>
            <a:r>
              <a:rPr lang="en-US" sz="1200" dirty="0">
                <a:solidFill>
                  <a:schemeClr val="bg1"/>
                </a:solidFill>
              </a:rPr>
              <a:t> </a:t>
            </a:r>
            <a:r>
              <a:rPr lang="en-US" sz="1200" dirty="0" err="1">
                <a:solidFill>
                  <a:schemeClr val="bg1"/>
                </a:solidFill>
              </a:rPr>
              <a:t>üzerinden</a:t>
            </a:r>
            <a:r>
              <a:rPr lang="en-US" sz="1200" dirty="0">
                <a:solidFill>
                  <a:schemeClr val="bg1"/>
                </a:solidFill>
              </a:rPr>
              <a:t> </a:t>
            </a:r>
            <a:r>
              <a:rPr lang="en-US" sz="1200" dirty="0" err="1">
                <a:solidFill>
                  <a:schemeClr val="bg1"/>
                </a:solidFill>
              </a:rPr>
              <a:t>finansman</a:t>
            </a:r>
            <a:r>
              <a:rPr lang="tr-TR" sz="1200" dirty="0">
                <a:solidFill>
                  <a:schemeClr val="bg1"/>
                </a:solidFill>
              </a:rPr>
              <a:t> girişleri yapılmaktadır.</a:t>
            </a:r>
          </a:p>
          <a:p>
            <a:pPr marL="285750" lvl="0" indent="-285750">
              <a:buFont typeface="Arial" panose="020B0604020202020204" pitchFamily="34" charset="0"/>
              <a:buChar char="•"/>
            </a:pPr>
            <a:endParaRPr lang="en-US" sz="1200" dirty="0">
              <a:solidFill>
                <a:schemeClr val="bg1"/>
              </a:solidFill>
            </a:endParaRPr>
          </a:p>
          <a:p>
            <a:pPr marL="285750" lvl="0" indent="-285750">
              <a:buFont typeface="Arial" panose="020B0604020202020204" pitchFamily="34" charset="0"/>
              <a:buChar char="•"/>
            </a:pPr>
            <a:r>
              <a:rPr lang="en-US" sz="1200" dirty="0">
                <a:solidFill>
                  <a:schemeClr val="bg1"/>
                </a:solidFill>
              </a:rPr>
              <a:t>Dijital </a:t>
            </a:r>
            <a:r>
              <a:rPr lang="en-US" sz="1200" dirty="0" err="1">
                <a:solidFill>
                  <a:schemeClr val="bg1"/>
                </a:solidFill>
              </a:rPr>
              <a:t>kanallarda</a:t>
            </a:r>
            <a:r>
              <a:rPr lang="tr-TR" sz="1200" dirty="0">
                <a:solidFill>
                  <a:schemeClr val="bg1"/>
                </a:solidFill>
              </a:rPr>
              <a:t> tanımlı olan tüm rollerdeki kullanıcılar (tam yetkili, </a:t>
            </a:r>
            <a:r>
              <a:rPr lang="tr-TR" sz="1200" dirty="0" err="1">
                <a:solidFill>
                  <a:schemeClr val="bg1"/>
                </a:solidFill>
              </a:rPr>
              <a:t>girişci</a:t>
            </a:r>
            <a:r>
              <a:rPr lang="tr-TR" sz="1200" dirty="0">
                <a:solidFill>
                  <a:schemeClr val="bg1"/>
                </a:solidFill>
              </a:rPr>
              <a:t> gibi) internet bankacılığı üzerinden rollerindeki tanımlamalar dahilinde işlem yapma yetkisine sahiptirler. </a:t>
            </a:r>
            <a:r>
              <a:rPr lang="en-US" sz="1200" dirty="0" err="1">
                <a:solidFill>
                  <a:schemeClr val="bg1"/>
                </a:solidFill>
              </a:rPr>
              <a:t>Örneğin</a:t>
            </a:r>
            <a:r>
              <a:rPr lang="en-US" sz="1200" dirty="0">
                <a:solidFill>
                  <a:schemeClr val="bg1"/>
                </a:solidFill>
              </a:rPr>
              <a:t> </a:t>
            </a:r>
            <a:r>
              <a:rPr lang="en-US" sz="1200" dirty="0" err="1">
                <a:solidFill>
                  <a:schemeClr val="bg1"/>
                </a:solidFill>
              </a:rPr>
              <a:t>girişçi</a:t>
            </a:r>
            <a:r>
              <a:rPr lang="en-US" sz="1200" dirty="0">
                <a:solidFill>
                  <a:schemeClr val="bg1"/>
                </a:solidFill>
              </a:rPr>
              <a:t> </a:t>
            </a:r>
            <a:r>
              <a:rPr lang="tr-TR" sz="1200" dirty="0">
                <a:solidFill>
                  <a:schemeClr val="bg1"/>
                </a:solidFill>
              </a:rPr>
              <a:t>rolündeki kullanıcı finansman girişi yapıp onay/sevk aşamasında proje belgeleri (</a:t>
            </a:r>
            <a:r>
              <a:rPr lang="tr-TR" sz="1200" dirty="0" err="1">
                <a:solidFill>
                  <a:schemeClr val="bg1"/>
                </a:solidFill>
              </a:rPr>
              <a:t>göp</a:t>
            </a:r>
            <a:r>
              <a:rPr lang="tr-TR" sz="1200" dirty="0">
                <a:solidFill>
                  <a:schemeClr val="bg1"/>
                </a:solidFill>
              </a:rPr>
              <a:t>, müracaat vs.) için </a:t>
            </a:r>
            <a:r>
              <a:rPr lang="en-US" sz="1200" dirty="0">
                <a:solidFill>
                  <a:schemeClr val="bg1"/>
                </a:solidFill>
              </a:rPr>
              <a:t>tam </a:t>
            </a:r>
            <a:r>
              <a:rPr lang="en-US" sz="1200" dirty="0" err="1">
                <a:solidFill>
                  <a:schemeClr val="bg1"/>
                </a:solidFill>
              </a:rPr>
              <a:t>yetkili</a:t>
            </a:r>
            <a:r>
              <a:rPr lang="tr-TR" sz="1200" dirty="0">
                <a:solidFill>
                  <a:schemeClr val="bg1"/>
                </a:solidFill>
              </a:rPr>
              <a:t>ye mobil onaya gönderebilmektedir.</a:t>
            </a:r>
          </a:p>
          <a:p>
            <a:pPr marL="285750" lvl="0" indent="-285750">
              <a:buFont typeface="Arial" panose="020B0604020202020204" pitchFamily="34" charset="0"/>
              <a:buChar char="•"/>
            </a:pPr>
            <a:endParaRPr lang="en-US" sz="1200" dirty="0">
              <a:solidFill>
                <a:schemeClr val="bg1"/>
              </a:solidFill>
            </a:endParaRPr>
          </a:p>
          <a:p>
            <a:pPr marL="285750" lvl="0" indent="-285750">
              <a:buFont typeface="Arial" panose="020B0604020202020204" pitchFamily="34" charset="0"/>
              <a:buChar char="•"/>
            </a:pPr>
            <a:r>
              <a:rPr lang="tr-TR" sz="1200" dirty="0">
                <a:solidFill>
                  <a:schemeClr val="bg1"/>
                </a:solidFill>
              </a:rPr>
              <a:t>TL ve YP işlemleri yapılabilmektedir. (USD ödeme TL borçlandırma, USD ödeme USD borçlandırma gibi.)</a:t>
            </a:r>
          </a:p>
          <a:p>
            <a:pPr marL="285750" lvl="0" indent="-285750">
              <a:buFont typeface="Arial" panose="020B0604020202020204" pitchFamily="34" charset="0"/>
              <a:buChar char="•"/>
            </a:pPr>
            <a:endParaRPr lang="en-US" sz="1200" dirty="0">
              <a:solidFill>
                <a:schemeClr val="bg1"/>
              </a:solidFill>
            </a:endParaRPr>
          </a:p>
          <a:p>
            <a:pPr marL="285750" lvl="0" indent="-285750">
              <a:buFont typeface="Arial" panose="020B0604020202020204" pitchFamily="34" charset="0"/>
              <a:buChar char="•"/>
            </a:pPr>
            <a:r>
              <a:rPr lang="en-US" sz="1200" dirty="0" err="1">
                <a:solidFill>
                  <a:schemeClr val="bg1"/>
                </a:solidFill>
              </a:rPr>
              <a:t>Aynı</a:t>
            </a:r>
            <a:r>
              <a:rPr lang="en-US" sz="1200" dirty="0">
                <a:solidFill>
                  <a:schemeClr val="bg1"/>
                </a:solidFill>
              </a:rPr>
              <a:t> </a:t>
            </a:r>
            <a:r>
              <a:rPr lang="en-US" sz="1200" dirty="0" err="1">
                <a:solidFill>
                  <a:schemeClr val="bg1"/>
                </a:solidFill>
              </a:rPr>
              <a:t>proje</a:t>
            </a:r>
            <a:r>
              <a:rPr lang="en-US" sz="1200" dirty="0">
                <a:solidFill>
                  <a:schemeClr val="bg1"/>
                </a:solidFill>
              </a:rPr>
              <a:t> </a:t>
            </a:r>
            <a:r>
              <a:rPr lang="en-US" sz="1200" dirty="0" err="1">
                <a:solidFill>
                  <a:schemeClr val="bg1"/>
                </a:solidFill>
              </a:rPr>
              <a:t>içerisinde</a:t>
            </a:r>
            <a:r>
              <a:rPr lang="tr-TR" sz="1200" dirty="0">
                <a:solidFill>
                  <a:schemeClr val="bg1"/>
                </a:solidFill>
              </a:rPr>
              <a:t> aynı satıcıya birden fazla ödeme ya da </a:t>
            </a:r>
            <a:r>
              <a:rPr lang="en-US" sz="1200" dirty="0">
                <a:solidFill>
                  <a:schemeClr val="bg1"/>
                </a:solidFill>
              </a:rPr>
              <a:t> </a:t>
            </a:r>
            <a:r>
              <a:rPr lang="en-US" sz="1200" dirty="0" err="1">
                <a:solidFill>
                  <a:schemeClr val="bg1"/>
                </a:solidFill>
              </a:rPr>
              <a:t>birden</a:t>
            </a:r>
            <a:r>
              <a:rPr lang="en-US" sz="1200" dirty="0">
                <a:solidFill>
                  <a:schemeClr val="bg1"/>
                </a:solidFill>
              </a:rPr>
              <a:t> </a:t>
            </a:r>
            <a:r>
              <a:rPr lang="en-US" sz="1200" dirty="0" err="1">
                <a:solidFill>
                  <a:schemeClr val="bg1"/>
                </a:solidFill>
              </a:rPr>
              <a:t>fazla</a:t>
            </a:r>
            <a:r>
              <a:rPr lang="en-US" sz="1200" dirty="0">
                <a:solidFill>
                  <a:schemeClr val="bg1"/>
                </a:solidFill>
              </a:rPr>
              <a:t> </a:t>
            </a:r>
            <a:r>
              <a:rPr lang="en-US" sz="1200" dirty="0" err="1">
                <a:solidFill>
                  <a:schemeClr val="bg1"/>
                </a:solidFill>
              </a:rPr>
              <a:t>satıcıya</a:t>
            </a:r>
            <a:r>
              <a:rPr lang="tr-TR" sz="1200" dirty="0">
                <a:solidFill>
                  <a:schemeClr val="bg1"/>
                </a:solidFill>
              </a:rPr>
              <a:t> ödeme </a:t>
            </a:r>
            <a:r>
              <a:rPr lang="en-US" sz="1200" dirty="0">
                <a:solidFill>
                  <a:schemeClr val="bg1"/>
                </a:solidFill>
              </a:rPr>
              <a:t> </a:t>
            </a:r>
            <a:r>
              <a:rPr lang="en-US" sz="1200" dirty="0" err="1">
                <a:solidFill>
                  <a:schemeClr val="bg1"/>
                </a:solidFill>
              </a:rPr>
              <a:t>işlem</a:t>
            </a:r>
            <a:r>
              <a:rPr lang="tr-TR" sz="1200" dirty="0">
                <a:solidFill>
                  <a:schemeClr val="bg1"/>
                </a:solidFill>
              </a:rPr>
              <a:t>i</a:t>
            </a:r>
            <a:r>
              <a:rPr lang="en-US" sz="1200" dirty="0">
                <a:solidFill>
                  <a:schemeClr val="bg1"/>
                </a:solidFill>
              </a:rPr>
              <a:t> </a:t>
            </a:r>
            <a:r>
              <a:rPr lang="en-US" sz="1200" dirty="0" err="1">
                <a:solidFill>
                  <a:schemeClr val="bg1"/>
                </a:solidFill>
              </a:rPr>
              <a:t>yapılabilmektedir</a:t>
            </a:r>
            <a:r>
              <a:rPr lang="en-US" sz="1200" dirty="0">
                <a:solidFill>
                  <a:schemeClr val="bg1"/>
                </a:solidFill>
              </a:rPr>
              <a:t>. </a:t>
            </a:r>
            <a:endParaRPr lang="tr-TR" sz="1200" dirty="0">
              <a:solidFill>
                <a:schemeClr val="bg1"/>
              </a:solidFill>
            </a:endParaRPr>
          </a:p>
          <a:p>
            <a:pPr marL="285750" lvl="0" indent="-285750">
              <a:buFont typeface="Arial" panose="020B0604020202020204" pitchFamily="34" charset="0"/>
              <a:buChar char="•"/>
            </a:pPr>
            <a:endParaRPr lang="en-US" sz="1200" dirty="0">
              <a:solidFill>
                <a:schemeClr val="bg1"/>
              </a:solidFill>
            </a:endParaRPr>
          </a:p>
          <a:p>
            <a:pPr marL="285750" lvl="0" indent="-285750">
              <a:buFont typeface="Arial" panose="020B0604020202020204" pitchFamily="34" charset="0"/>
              <a:buChar char="•"/>
            </a:pPr>
            <a:r>
              <a:rPr lang="en-US" sz="1200" dirty="0">
                <a:solidFill>
                  <a:schemeClr val="bg1"/>
                </a:solidFill>
              </a:rPr>
              <a:t>Hem </a:t>
            </a:r>
            <a:r>
              <a:rPr lang="en-US" sz="1200" dirty="0" err="1">
                <a:solidFill>
                  <a:schemeClr val="bg1"/>
                </a:solidFill>
              </a:rPr>
              <a:t>kesin</a:t>
            </a:r>
            <a:r>
              <a:rPr lang="en-US" sz="1200" dirty="0">
                <a:solidFill>
                  <a:schemeClr val="bg1"/>
                </a:solidFill>
              </a:rPr>
              <a:t> hem de </a:t>
            </a:r>
            <a:r>
              <a:rPr lang="en-US" sz="1200" dirty="0" err="1">
                <a:solidFill>
                  <a:schemeClr val="bg1"/>
                </a:solidFill>
              </a:rPr>
              <a:t>avans</a:t>
            </a:r>
            <a:r>
              <a:rPr lang="en-US" sz="1200" dirty="0">
                <a:solidFill>
                  <a:schemeClr val="bg1"/>
                </a:solidFill>
              </a:rPr>
              <a:t> </a:t>
            </a:r>
            <a:r>
              <a:rPr lang="en-US" sz="1200" dirty="0" err="1">
                <a:solidFill>
                  <a:schemeClr val="bg1"/>
                </a:solidFill>
              </a:rPr>
              <a:t>işlem</a:t>
            </a:r>
            <a:r>
              <a:rPr lang="en-US" sz="1200" dirty="0">
                <a:solidFill>
                  <a:schemeClr val="bg1"/>
                </a:solidFill>
              </a:rPr>
              <a:t> </a:t>
            </a:r>
            <a:r>
              <a:rPr lang="tr-TR" sz="1200" dirty="0">
                <a:solidFill>
                  <a:schemeClr val="bg1"/>
                </a:solidFill>
              </a:rPr>
              <a:t>fonlanabilmektedir. (Kesin: Ödeme öncesi fatura beklenir. Avans: Ödeme sonrası fatura beklenir. katılım bankacılığı terimleridir)</a:t>
            </a:r>
          </a:p>
          <a:p>
            <a:pPr marL="285750" lvl="0" indent="-285750">
              <a:buFont typeface="Arial" panose="020B0604020202020204" pitchFamily="34" charset="0"/>
              <a:buChar char="•"/>
            </a:pPr>
            <a:endParaRPr lang="en-US" sz="1200" dirty="0">
              <a:solidFill>
                <a:schemeClr val="bg1"/>
              </a:solidFill>
            </a:endParaRPr>
          </a:p>
          <a:p>
            <a:pPr marL="285750" indent="-285750">
              <a:buFont typeface="Arial" panose="020B0604020202020204" pitchFamily="34" charset="0"/>
              <a:buChar char="•"/>
            </a:pPr>
            <a:r>
              <a:rPr lang="en-US" sz="1200" dirty="0" err="1">
                <a:solidFill>
                  <a:schemeClr val="bg1"/>
                </a:solidFill>
              </a:rPr>
              <a:t>Müşteri</a:t>
            </a:r>
            <a:r>
              <a:rPr lang="tr-TR" sz="1200" dirty="0" err="1">
                <a:solidFill>
                  <a:schemeClr val="bg1"/>
                </a:solidFill>
              </a:rPr>
              <a:t>leri</a:t>
            </a:r>
            <a:r>
              <a:rPr lang="en-US" sz="1200" dirty="0" err="1">
                <a:solidFill>
                  <a:schemeClr val="bg1"/>
                </a:solidFill>
              </a:rPr>
              <a:t>mizin</a:t>
            </a:r>
            <a:r>
              <a:rPr lang="en-US" sz="1200" dirty="0">
                <a:solidFill>
                  <a:schemeClr val="bg1"/>
                </a:solidFill>
              </a:rPr>
              <a:t> </a:t>
            </a:r>
            <a:r>
              <a:rPr lang="tr-TR" sz="1200" dirty="0">
                <a:solidFill>
                  <a:schemeClr val="bg1"/>
                </a:solidFill>
              </a:rPr>
              <a:t>başlatmış olduğu projeleri, </a:t>
            </a:r>
            <a:r>
              <a:rPr lang="en-US" sz="1200" dirty="0" err="1">
                <a:solidFill>
                  <a:schemeClr val="bg1"/>
                </a:solidFill>
              </a:rPr>
              <a:t>şube</a:t>
            </a:r>
            <a:r>
              <a:rPr lang="tr-TR" sz="1200" dirty="0">
                <a:solidFill>
                  <a:schemeClr val="bg1"/>
                </a:solidFill>
              </a:rPr>
              <a:t> portföyleri havuzundan alarak </a:t>
            </a:r>
            <a:r>
              <a:rPr lang="en-US" sz="1200" dirty="0" err="1">
                <a:solidFill>
                  <a:schemeClr val="bg1"/>
                </a:solidFill>
              </a:rPr>
              <a:t>devam</a:t>
            </a:r>
            <a:r>
              <a:rPr lang="tr-TR" sz="1200" dirty="0">
                <a:solidFill>
                  <a:schemeClr val="bg1"/>
                </a:solidFill>
              </a:rPr>
              <a:t> ettirebilmektedir.</a:t>
            </a:r>
          </a:p>
          <a:p>
            <a:pPr marL="285750" indent="-285750">
              <a:buFont typeface="Arial" panose="020B0604020202020204" pitchFamily="34" charset="0"/>
              <a:buChar char="•"/>
            </a:pPr>
            <a:endParaRPr lang="tr-TR" sz="1200" dirty="0">
              <a:solidFill>
                <a:schemeClr val="bg1"/>
              </a:solidFill>
            </a:endParaRPr>
          </a:p>
          <a:p>
            <a:pPr marL="285750" indent="-285750">
              <a:buFont typeface="Arial" panose="020B0604020202020204" pitchFamily="34" charset="0"/>
              <a:buChar char="•"/>
            </a:pPr>
            <a:r>
              <a:rPr lang="tr-TR" sz="1200" dirty="0">
                <a:solidFill>
                  <a:schemeClr val="bg1"/>
                </a:solidFill>
              </a:rPr>
              <a:t>Müşterilerimiz projelerini Finansman portal ekranından takip edebilir, belge ekleyebilir , iptal veya onay/sevk aksiyonları alabilir.</a:t>
            </a:r>
          </a:p>
          <a:p>
            <a:pPr marL="285750" indent="-285750">
              <a:buFont typeface="Arial" panose="020B0604020202020204" pitchFamily="34" charset="0"/>
              <a:buChar char="•"/>
            </a:pPr>
            <a:endParaRPr lang="tr-TR" sz="1200" dirty="0">
              <a:solidFill>
                <a:schemeClr val="bg1"/>
              </a:solidFill>
            </a:endParaRPr>
          </a:p>
          <a:p>
            <a:pPr marL="285750" indent="-285750">
              <a:buFont typeface="Arial" panose="020B0604020202020204" pitchFamily="34" charset="0"/>
              <a:buChar char="•"/>
            </a:pPr>
            <a:r>
              <a:rPr lang="tr-TR" sz="1200" dirty="0">
                <a:solidFill>
                  <a:schemeClr val="bg1"/>
                </a:solidFill>
              </a:rPr>
              <a:t>Müşterilerimiz Geri Ödeme Planı ve proje belgeleri için mobil onay verebilir.</a:t>
            </a:r>
          </a:p>
          <a:p>
            <a:pPr marL="285750" indent="-285750">
              <a:buFont typeface="Arial" panose="020B0604020202020204" pitchFamily="34" charset="0"/>
              <a:buChar char="•"/>
            </a:pPr>
            <a:endParaRPr lang="tr-TR" sz="1200" dirty="0">
              <a:solidFill>
                <a:schemeClr val="bg1"/>
              </a:solidFill>
            </a:endParaRPr>
          </a:p>
          <a:p>
            <a:pPr marL="285750" indent="-285750">
              <a:buFont typeface="Arial" panose="020B0604020202020204" pitchFamily="34" charset="0"/>
              <a:buChar char="•"/>
            </a:pPr>
            <a:r>
              <a:rPr lang="tr-TR" sz="1200" dirty="0">
                <a:solidFill>
                  <a:schemeClr val="bg1"/>
                </a:solidFill>
              </a:rPr>
              <a:t>XML faturalar, operasyon birimleri kontrolüne gitmeden otomatik onaylanır.</a:t>
            </a:r>
            <a:endParaRPr lang="en-US" sz="1200" dirty="0">
              <a:solidFill>
                <a:schemeClr val="bg1"/>
              </a:solidFill>
            </a:endParaRPr>
          </a:p>
        </p:txBody>
      </p:sp>
      <p:sp>
        <p:nvSpPr>
          <p:cNvPr id="6" name="Rectangle: Rounded Corners 5">
            <a:extLst>
              <a:ext uri="{FF2B5EF4-FFF2-40B4-BE49-F238E27FC236}">
                <a16:creationId xmlns:a16="http://schemas.microsoft.com/office/drawing/2014/main" id="{CB4A345A-6812-4175-BDC4-D7136A0CA745}"/>
              </a:ext>
            </a:extLst>
          </p:cNvPr>
          <p:cNvSpPr/>
          <p:nvPr/>
        </p:nvSpPr>
        <p:spPr>
          <a:xfrm>
            <a:off x="3810562" y="184592"/>
            <a:ext cx="3633961" cy="1086556"/>
          </a:xfrm>
          <a:prstGeom prst="round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1">
            <a:schemeClr val="accent3"/>
          </a:lnRef>
          <a:fillRef idx="3">
            <a:schemeClr val="accent3"/>
          </a:fillRef>
          <a:effectRef idx="2">
            <a:schemeClr val="accent3"/>
          </a:effectRef>
          <a:fontRef idx="minor">
            <a:schemeClr val="lt1"/>
          </a:fontRef>
        </p:style>
        <p:txBody>
          <a:bodyPr rtlCol="0" anchor="ctr"/>
          <a:lstStyle/>
          <a:p>
            <a:pPr algn="ctr"/>
            <a:r>
              <a:rPr lang="tr-TR" dirty="0"/>
              <a:t>ONLİNE FİNANS</a:t>
            </a:r>
            <a:endParaRPr lang="en-US" dirty="0"/>
          </a:p>
        </p:txBody>
      </p:sp>
      <p:pic>
        <p:nvPicPr>
          <p:cNvPr id="7" name="Picture 6">
            <a:extLst>
              <a:ext uri="{FF2B5EF4-FFF2-40B4-BE49-F238E27FC236}">
                <a16:creationId xmlns:a16="http://schemas.microsoft.com/office/drawing/2014/main" id="{17919200-6459-49D9-BF44-C6F15E0714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3401" y="6635735"/>
            <a:ext cx="223681" cy="222265"/>
          </a:xfrm>
          <a:prstGeom prst="rect">
            <a:avLst/>
          </a:prstGeom>
        </p:spPr>
      </p:pic>
    </p:spTree>
    <p:extLst>
      <p:ext uri="{BB962C8B-B14F-4D97-AF65-F5344CB8AC3E}">
        <p14:creationId xmlns:p14="http://schemas.microsoft.com/office/powerpoint/2010/main" val="652695379"/>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4E57B8-D43D-410B-BA65-23A070627873}"/>
              </a:ext>
            </a:extLst>
          </p:cNvPr>
          <p:cNvSpPr/>
          <p:nvPr/>
        </p:nvSpPr>
        <p:spPr>
          <a:xfrm>
            <a:off x="0" y="866775"/>
            <a:ext cx="12192000" cy="830997"/>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algn="ctr"/>
            <a:r>
              <a:rPr lang="tr-TR" sz="2400">
                <a:solidFill>
                  <a:srgbClr val="0070C0"/>
                </a:solidFill>
                <a:latin typeface="Calibri" panose="020F0502020204030204" pitchFamily="34" charset="0"/>
                <a:cs typeface="Calibri" panose="020F0502020204030204" pitchFamily="34" charset="0"/>
              </a:rPr>
              <a:t>Ürün bilgileri alanında «Ekle» butonuna tıklanarak ilgili ekran açılır ve seçilen mal/hizmete ait bilgilerin girişi yapılır.</a:t>
            </a:r>
            <a:endParaRPr lang="en-US" sz="24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82AD009-6D44-403D-9BB3-0A1F651F7EC0}"/>
              </a:ext>
            </a:extLst>
          </p:cNvPr>
          <p:cNvPicPr>
            <a:picLocks noChangeAspect="1"/>
          </p:cNvPicPr>
          <p:nvPr/>
        </p:nvPicPr>
        <p:blipFill>
          <a:blip r:embed="rId3"/>
          <a:stretch>
            <a:fillRect/>
          </a:stretch>
        </p:blipFill>
        <p:spPr>
          <a:xfrm>
            <a:off x="304800" y="2074451"/>
            <a:ext cx="6824133" cy="4503518"/>
          </a:xfrm>
          <a:prstGeom prst="rect">
            <a:avLst/>
          </a:prstGeom>
        </p:spPr>
      </p:pic>
      <p:pic>
        <p:nvPicPr>
          <p:cNvPr id="4" name="Picture 3">
            <a:extLst>
              <a:ext uri="{FF2B5EF4-FFF2-40B4-BE49-F238E27FC236}">
                <a16:creationId xmlns:a16="http://schemas.microsoft.com/office/drawing/2014/main" id="{3BCFB2C3-C3FF-4E5B-990D-D87420B84440}"/>
              </a:ext>
            </a:extLst>
          </p:cNvPr>
          <p:cNvPicPr>
            <a:picLocks noChangeAspect="1"/>
          </p:cNvPicPr>
          <p:nvPr/>
        </p:nvPicPr>
        <p:blipFill>
          <a:blip r:embed="rId4"/>
          <a:stretch>
            <a:fillRect/>
          </a:stretch>
        </p:blipFill>
        <p:spPr>
          <a:xfrm>
            <a:off x="7882467" y="2238140"/>
            <a:ext cx="4175125" cy="2470150"/>
          </a:xfrm>
          <a:prstGeom prst="rect">
            <a:avLst/>
          </a:prstGeom>
        </p:spPr>
      </p:pic>
      <p:sp>
        <p:nvSpPr>
          <p:cNvPr id="5" name="Arrow: Notched Right 4">
            <a:extLst>
              <a:ext uri="{FF2B5EF4-FFF2-40B4-BE49-F238E27FC236}">
                <a16:creationId xmlns:a16="http://schemas.microsoft.com/office/drawing/2014/main" id="{63C48188-05F7-4971-B289-07A5A1B45EE8}"/>
              </a:ext>
            </a:extLst>
          </p:cNvPr>
          <p:cNvSpPr/>
          <p:nvPr/>
        </p:nvSpPr>
        <p:spPr>
          <a:xfrm>
            <a:off x="7323667" y="3654521"/>
            <a:ext cx="423333" cy="289609"/>
          </a:xfrm>
          <a:prstGeom prst="notchedRightArrow">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pic>
        <p:nvPicPr>
          <p:cNvPr id="6" name="Picture 5">
            <a:extLst>
              <a:ext uri="{FF2B5EF4-FFF2-40B4-BE49-F238E27FC236}">
                <a16:creationId xmlns:a16="http://schemas.microsoft.com/office/drawing/2014/main" id="{8E30E022-F280-4223-AB83-13B7C382465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63401" y="6635735"/>
            <a:ext cx="223681" cy="222265"/>
          </a:xfrm>
          <a:prstGeom prst="rect">
            <a:avLst/>
          </a:prstGeom>
        </p:spPr>
      </p:pic>
    </p:spTree>
    <p:extLst>
      <p:ext uri="{BB962C8B-B14F-4D97-AF65-F5344CB8AC3E}">
        <p14:creationId xmlns:p14="http://schemas.microsoft.com/office/powerpoint/2010/main" val="4123736186"/>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A17E508-E4C4-49B0-9DF4-87C965E8E7C7}"/>
              </a:ext>
            </a:extLst>
          </p:cNvPr>
          <p:cNvSpPr/>
          <p:nvPr/>
        </p:nvSpPr>
        <p:spPr>
          <a:xfrm>
            <a:off x="0" y="866775"/>
            <a:ext cx="12192000" cy="830997"/>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algn="ctr"/>
            <a:r>
              <a:rPr lang="tr-TR" sz="2400">
                <a:solidFill>
                  <a:srgbClr val="0070C0"/>
                </a:solidFill>
                <a:latin typeface="Calibri" panose="020F0502020204030204" pitchFamily="34" charset="0"/>
                <a:cs typeface="Calibri" panose="020F0502020204030204" pitchFamily="34" charset="0"/>
              </a:rPr>
              <a:t>Ürün Bilgilerinde «Mal Hizmet Bilgi Tipi» alanı proforma seçildiğinde Proforma Fatura alanına «Ekle» butonu ile proforma eklenmelidir.</a:t>
            </a:r>
            <a:endParaRPr lang="en-US" sz="24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71EB7768-73E2-4C67-B000-44F665068971}"/>
              </a:ext>
            </a:extLst>
          </p:cNvPr>
          <p:cNvPicPr>
            <a:picLocks noChangeAspect="1"/>
          </p:cNvPicPr>
          <p:nvPr/>
        </p:nvPicPr>
        <p:blipFill>
          <a:blip r:embed="rId3"/>
          <a:stretch>
            <a:fillRect/>
          </a:stretch>
        </p:blipFill>
        <p:spPr>
          <a:xfrm>
            <a:off x="1447797" y="2048853"/>
            <a:ext cx="9148625" cy="4538295"/>
          </a:xfrm>
          <a:prstGeom prst="rect">
            <a:avLst/>
          </a:prstGeom>
        </p:spPr>
      </p:pic>
      <p:pic>
        <p:nvPicPr>
          <p:cNvPr id="5" name="Picture 4">
            <a:extLst>
              <a:ext uri="{FF2B5EF4-FFF2-40B4-BE49-F238E27FC236}">
                <a16:creationId xmlns:a16="http://schemas.microsoft.com/office/drawing/2014/main" id="{E9358E59-7B29-4A7A-ABBF-6DF9E586E8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3401" y="6635735"/>
            <a:ext cx="223681" cy="222265"/>
          </a:xfrm>
          <a:prstGeom prst="rect">
            <a:avLst/>
          </a:prstGeom>
        </p:spPr>
      </p:pic>
    </p:spTree>
    <p:extLst>
      <p:ext uri="{BB962C8B-B14F-4D97-AF65-F5344CB8AC3E}">
        <p14:creationId xmlns:p14="http://schemas.microsoft.com/office/powerpoint/2010/main" val="2089088617"/>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11151B3-4547-4070-8223-D2380E11A58C}"/>
              </a:ext>
            </a:extLst>
          </p:cNvPr>
          <p:cNvSpPr/>
          <p:nvPr/>
        </p:nvSpPr>
        <p:spPr>
          <a:xfrm>
            <a:off x="0" y="653533"/>
            <a:ext cx="12192000" cy="830997"/>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algn="ctr"/>
            <a:r>
              <a:rPr lang="tr-TR" sz="2400">
                <a:solidFill>
                  <a:srgbClr val="0070C0"/>
                </a:solidFill>
                <a:latin typeface="Calibri" panose="020F0502020204030204" pitchFamily="34" charset="0"/>
                <a:cs typeface="Calibri" panose="020F0502020204030204" pitchFamily="34" charset="0"/>
              </a:rPr>
              <a:t>«Yeni Ödeme Ekle» butonu ile farklı satıcılara veya aynı satıcıya birden fazla ödeme girişi yapılabilir.</a:t>
            </a:r>
            <a:endParaRPr lang="en-US" sz="24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3E5BCA23-E103-439F-9F31-E7D8FA67F7CB}"/>
              </a:ext>
            </a:extLst>
          </p:cNvPr>
          <p:cNvPicPr>
            <a:picLocks noChangeAspect="1"/>
          </p:cNvPicPr>
          <p:nvPr/>
        </p:nvPicPr>
        <p:blipFill>
          <a:blip r:embed="rId3"/>
          <a:stretch>
            <a:fillRect/>
          </a:stretch>
        </p:blipFill>
        <p:spPr>
          <a:xfrm>
            <a:off x="1456796" y="1631432"/>
            <a:ext cx="9278408" cy="4573035"/>
          </a:xfrm>
          <a:prstGeom prst="rect">
            <a:avLst/>
          </a:prstGeom>
        </p:spPr>
      </p:pic>
      <p:pic>
        <p:nvPicPr>
          <p:cNvPr id="4" name="Picture 3">
            <a:extLst>
              <a:ext uri="{FF2B5EF4-FFF2-40B4-BE49-F238E27FC236}">
                <a16:creationId xmlns:a16="http://schemas.microsoft.com/office/drawing/2014/main" id="{0CDB46E5-83FE-4280-B9EB-B92C67D8FBF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3401" y="6635735"/>
            <a:ext cx="223681" cy="222265"/>
          </a:xfrm>
          <a:prstGeom prst="rect">
            <a:avLst/>
          </a:prstGeom>
        </p:spPr>
      </p:pic>
    </p:spTree>
    <p:extLst>
      <p:ext uri="{BB962C8B-B14F-4D97-AF65-F5344CB8AC3E}">
        <p14:creationId xmlns:p14="http://schemas.microsoft.com/office/powerpoint/2010/main" val="889474815"/>
      </p:ext>
    </p:extLst>
  </p:cSld>
  <p:clrMapOvr>
    <a:overrideClrMapping bg1="lt1" tx1="dk1" bg2="lt2" tx2="dk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49E7322-A31F-4A50-9F75-4FA2FABBD24B}"/>
              </a:ext>
            </a:extLst>
          </p:cNvPr>
          <p:cNvSpPr/>
          <p:nvPr/>
        </p:nvSpPr>
        <p:spPr>
          <a:xfrm>
            <a:off x="-1" y="866775"/>
            <a:ext cx="9170327" cy="830997"/>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algn="ctr"/>
            <a:r>
              <a:rPr lang="tr-TR" sz="2400">
                <a:solidFill>
                  <a:srgbClr val="0070C0"/>
                </a:solidFill>
                <a:latin typeface="Calibri" panose="020F0502020204030204" pitchFamily="34" charset="0"/>
                <a:cs typeface="Calibri" panose="020F0502020204030204" pitchFamily="34" charset="0"/>
              </a:rPr>
              <a:t>Müşteri Projeyi ilerlettikçe ekranın sağ tarafında «proje Özeti» alanında proje ile ilgili tüm bilgiler gösterilmektedir.</a:t>
            </a:r>
            <a:endParaRPr lang="en-US" sz="2400" dirty="0">
              <a:solidFill>
                <a:srgbClr val="0070C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8031FF9F-1532-47DA-A3CE-ED4CFE6A9B9F}"/>
              </a:ext>
            </a:extLst>
          </p:cNvPr>
          <p:cNvPicPr>
            <a:picLocks noChangeAspect="1"/>
          </p:cNvPicPr>
          <p:nvPr/>
        </p:nvPicPr>
        <p:blipFill>
          <a:blip r:embed="rId3"/>
          <a:stretch>
            <a:fillRect/>
          </a:stretch>
        </p:blipFill>
        <p:spPr>
          <a:xfrm>
            <a:off x="651102" y="2248188"/>
            <a:ext cx="7798149" cy="4145554"/>
          </a:xfrm>
          <a:prstGeom prst="rect">
            <a:avLst/>
          </a:prstGeom>
        </p:spPr>
      </p:pic>
      <p:pic>
        <p:nvPicPr>
          <p:cNvPr id="4" name="Picture 3">
            <a:extLst>
              <a:ext uri="{FF2B5EF4-FFF2-40B4-BE49-F238E27FC236}">
                <a16:creationId xmlns:a16="http://schemas.microsoft.com/office/drawing/2014/main" id="{E12B0287-562F-458F-8F6F-E6E4F77FFC2C}"/>
              </a:ext>
            </a:extLst>
          </p:cNvPr>
          <p:cNvPicPr>
            <a:picLocks noChangeAspect="1"/>
          </p:cNvPicPr>
          <p:nvPr/>
        </p:nvPicPr>
        <p:blipFill>
          <a:blip r:embed="rId4"/>
          <a:stretch>
            <a:fillRect/>
          </a:stretch>
        </p:blipFill>
        <p:spPr>
          <a:xfrm>
            <a:off x="9170327" y="467014"/>
            <a:ext cx="2943225" cy="6073124"/>
          </a:xfrm>
          <a:prstGeom prst="rect">
            <a:avLst/>
          </a:prstGeom>
        </p:spPr>
      </p:pic>
      <p:pic>
        <p:nvPicPr>
          <p:cNvPr id="5" name="Picture 4">
            <a:extLst>
              <a:ext uri="{FF2B5EF4-FFF2-40B4-BE49-F238E27FC236}">
                <a16:creationId xmlns:a16="http://schemas.microsoft.com/office/drawing/2014/main" id="{7C9EE8BA-25FE-4251-B191-0DA3A84A082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63401" y="6635735"/>
            <a:ext cx="223681" cy="222265"/>
          </a:xfrm>
          <a:prstGeom prst="rect">
            <a:avLst/>
          </a:prstGeom>
        </p:spPr>
      </p:pic>
    </p:spTree>
    <p:extLst>
      <p:ext uri="{BB962C8B-B14F-4D97-AF65-F5344CB8AC3E}">
        <p14:creationId xmlns:p14="http://schemas.microsoft.com/office/powerpoint/2010/main" val="3711935263"/>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6C548A87-2451-4DFD-BB72-301F0C3D638B}"/>
              </a:ext>
            </a:extLst>
          </p:cNvPr>
          <p:cNvGraphicFramePr/>
          <p:nvPr>
            <p:extLst>
              <p:ext uri="{D42A27DB-BD31-4B8C-83A1-F6EECF244321}">
                <p14:modId xmlns:p14="http://schemas.microsoft.com/office/powerpoint/2010/main" val="958127220"/>
              </p:ext>
            </p:extLst>
          </p:nvPr>
        </p:nvGraphicFramePr>
        <p:xfrm>
          <a:off x="238125" y="1016000"/>
          <a:ext cx="11725275" cy="51223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角丸四角形吹き出し 48">
            <a:extLst>
              <a:ext uri="{FF2B5EF4-FFF2-40B4-BE49-F238E27FC236}">
                <a16:creationId xmlns:a16="http://schemas.microsoft.com/office/drawing/2014/main" id="{84975390-0C82-444E-A79D-0F4CF6E2AAE7}"/>
              </a:ext>
            </a:extLst>
          </p:cNvPr>
          <p:cNvSpPr/>
          <p:nvPr/>
        </p:nvSpPr>
        <p:spPr>
          <a:xfrm>
            <a:off x="627177" y="1531485"/>
            <a:ext cx="2167747" cy="744071"/>
          </a:xfrm>
          <a:prstGeom prst="wedgeRoundRectCallout">
            <a:avLst>
              <a:gd name="adj1" fmla="val -21315"/>
              <a:gd name="adj2" fmla="val 72139"/>
              <a:gd name="adj3" fmla="val 16667"/>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067">
                <a:solidFill>
                  <a:srgbClr val="002060"/>
                </a:solidFill>
                <a:latin typeface="Open Sans" panose="020B0606030504020204" pitchFamily="34" charset="0"/>
                <a:ea typeface="Open Sans" panose="020B0606030504020204" pitchFamily="34" charset="0"/>
                <a:cs typeface="Open Sans" panose="020B0606030504020204" pitchFamily="34" charset="0"/>
              </a:rPr>
              <a:t>Proje Teklifinin </a:t>
            </a:r>
            <a:r>
              <a:rPr lang="tr-TR" sz="1067" dirty="0">
                <a:solidFill>
                  <a:srgbClr val="002060"/>
                </a:solidFill>
                <a:latin typeface="Open Sans" panose="020B0606030504020204" pitchFamily="34" charset="0"/>
                <a:ea typeface="Open Sans" panose="020B0606030504020204" pitchFamily="34" charset="0"/>
                <a:cs typeface="Open Sans" panose="020B0606030504020204" pitchFamily="34" charset="0"/>
              </a:rPr>
              <a:t>Başlatıldığı  Alan</a:t>
            </a:r>
            <a:endParaRPr lang="en-US" sz="1067"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Rectangle: Rounded Corners 4">
            <a:extLst>
              <a:ext uri="{FF2B5EF4-FFF2-40B4-BE49-F238E27FC236}">
                <a16:creationId xmlns:a16="http://schemas.microsoft.com/office/drawing/2014/main" id="{F9DE21A5-9FD5-4719-AC7B-01D4F11BC70C}"/>
              </a:ext>
            </a:extLst>
          </p:cNvPr>
          <p:cNvSpPr/>
          <p:nvPr/>
        </p:nvSpPr>
        <p:spPr>
          <a:xfrm>
            <a:off x="3363425" y="370424"/>
            <a:ext cx="5206532" cy="650242"/>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b="1">
                <a:solidFill>
                  <a:srgbClr val="0070C0"/>
                </a:solidFill>
              </a:rPr>
              <a:t>Finansman Portal Şema Görüntüsü</a:t>
            </a:r>
            <a:endParaRPr lang="en-US" b="1" dirty="0">
              <a:solidFill>
                <a:srgbClr val="0070C0"/>
              </a:solidFill>
            </a:endParaRPr>
          </a:p>
        </p:txBody>
      </p:sp>
      <p:sp>
        <p:nvSpPr>
          <p:cNvPr id="6" name="角丸四角形吹き出し 48">
            <a:extLst>
              <a:ext uri="{FF2B5EF4-FFF2-40B4-BE49-F238E27FC236}">
                <a16:creationId xmlns:a16="http://schemas.microsoft.com/office/drawing/2014/main" id="{BF33B475-D376-4E75-971B-2BB4D7FDA1E6}"/>
              </a:ext>
            </a:extLst>
          </p:cNvPr>
          <p:cNvSpPr/>
          <p:nvPr/>
        </p:nvSpPr>
        <p:spPr>
          <a:xfrm>
            <a:off x="4182231" y="1531486"/>
            <a:ext cx="2167747" cy="744071"/>
          </a:xfrm>
          <a:prstGeom prst="wedgeRoundRectCallout">
            <a:avLst>
              <a:gd name="adj1" fmla="val -21315"/>
              <a:gd name="adj2" fmla="val 72139"/>
              <a:gd name="adj3" fmla="val 16667"/>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067" dirty="0">
                <a:solidFill>
                  <a:srgbClr val="002060"/>
                </a:solidFill>
              </a:rPr>
              <a:t>Proje Satıcı Bilgilerinin Girildiği Alan</a:t>
            </a:r>
            <a:endParaRPr lang="en-US" sz="1067" dirty="0">
              <a:solidFill>
                <a:srgbClr val="002060"/>
              </a:solidFill>
            </a:endParaRPr>
          </a:p>
        </p:txBody>
      </p:sp>
      <p:sp>
        <p:nvSpPr>
          <p:cNvPr id="7" name="角丸四角形吹き出し 49">
            <a:extLst>
              <a:ext uri="{FF2B5EF4-FFF2-40B4-BE49-F238E27FC236}">
                <a16:creationId xmlns:a16="http://schemas.microsoft.com/office/drawing/2014/main" id="{418DF98D-B88B-4C8D-95B6-F481F52D9216}"/>
              </a:ext>
            </a:extLst>
          </p:cNvPr>
          <p:cNvSpPr/>
          <p:nvPr/>
        </p:nvSpPr>
        <p:spPr>
          <a:xfrm>
            <a:off x="1210457" y="5097929"/>
            <a:ext cx="2167747" cy="744071"/>
          </a:xfrm>
          <a:prstGeom prst="wedgeRoundRectCallout">
            <a:avLst>
              <a:gd name="adj1" fmla="val 21694"/>
              <a:gd name="adj2" fmla="val -76054"/>
              <a:gd name="adj3" fmla="val 16667"/>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tr-TR" sz="1067" dirty="0">
                <a:solidFill>
                  <a:srgbClr val="002060"/>
                </a:solidFill>
              </a:rPr>
              <a:t>Akit Eşleştirmenin Gerçekleştiği Alan</a:t>
            </a:r>
            <a:endParaRPr lang="en-US" sz="1067" dirty="0">
              <a:solidFill>
                <a:srgbClr val="002060"/>
              </a:solidFill>
              <a:latin typeface="Open Sans" panose="020B0606030504020204" pitchFamily="34" charset="0"/>
            </a:endParaRPr>
          </a:p>
        </p:txBody>
      </p:sp>
      <p:pic>
        <p:nvPicPr>
          <p:cNvPr id="8" name="Picture 7">
            <a:extLst>
              <a:ext uri="{FF2B5EF4-FFF2-40B4-BE49-F238E27FC236}">
                <a16:creationId xmlns:a16="http://schemas.microsoft.com/office/drawing/2014/main" id="{37E28E60-7B7B-458F-A7B5-FC621978A9A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63401" y="6635735"/>
            <a:ext cx="223681" cy="222265"/>
          </a:xfrm>
          <a:prstGeom prst="rect">
            <a:avLst/>
          </a:prstGeom>
        </p:spPr>
      </p:pic>
    </p:spTree>
    <p:extLst>
      <p:ext uri="{BB962C8B-B14F-4D97-AF65-F5344CB8AC3E}">
        <p14:creationId xmlns:p14="http://schemas.microsoft.com/office/powerpoint/2010/main" val="2748580563"/>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A8F098-C273-43DF-9CE2-E6C056A5137D}"/>
              </a:ext>
            </a:extLst>
          </p:cNvPr>
          <p:cNvSpPr/>
          <p:nvPr/>
        </p:nvSpPr>
        <p:spPr>
          <a:xfrm>
            <a:off x="-1" y="506557"/>
            <a:ext cx="12192000" cy="1200329"/>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algn="ctr"/>
            <a:r>
              <a:rPr lang="tr-TR" altLang="en-US" sz="2400" dirty="0">
                <a:solidFill>
                  <a:srgbClr val="0070C0"/>
                </a:solidFill>
                <a:latin typeface="Calibri" panose="020F0502020204030204" pitchFamily="34" charset="0"/>
                <a:cs typeface="Calibri" panose="020F0502020204030204" pitchFamily="34" charset="0"/>
              </a:rPr>
              <a:t>Finansman portal, girilen projelerin durumlarının takip edilebildiği </a:t>
            </a:r>
            <a:br>
              <a:rPr lang="tr-TR" altLang="en-US" sz="2400" dirty="0">
                <a:solidFill>
                  <a:srgbClr val="0070C0"/>
                </a:solidFill>
                <a:latin typeface="Calibri" panose="020F0502020204030204" pitchFamily="34" charset="0"/>
                <a:cs typeface="Calibri" panose="020F0502020204030204" pitchFamily="34" charset="0"/>
              </a:rPr>
            </a:br>
            <a:r>
              <a:rPr lang="tr-TR" altLang="en-US" sz="2400" dirty="0">
                <a:solidFill>
                  <a:srgbClr val="0070C0"/>
                </a:solidFill>
                <a:latin typeface="Calibri" panose="020F0502020204030204" pitchFamily="34" charset="0"/>
                <a:cs typeface="Calibri" panose="020F0502020204030204" pitchFamily="34" charset="0"/>
              </a:rPr>
              <a:t>ve yarım kalan projelerin ilerletildiği ekrandır.         şekline tıklandığında projenin detayına giriş yapılabilir.</a:t>
            </a:r>
            <a:endParaRPr lang="en-US" sz="2400" dirty="0">
              <a:latin typeface="Calibri" panose="020F0502020204030204" pitchFamily="34" charset="0"/>
              <a:cs typeface="Calibri" panose="020F0502020204030204" pitchFamily="34" charset="0"/>
            </a:endParaRPr>
          </a:p>
        </p:txBody>
      </p:sp>
      <p:sp>
        <p:nvSpPr>
          <p:cNvPr id="3" name="Arrow: Chevron 2">
            <a:extLst>
              <a:ext uri="{FF2B5EF4-FFF2-40B4-BE49-F238E27FC236}">
                <a16:creationId xmlns:a16="http://schemas.microsoft.com/office/drawing/2014/main" id="{D062EC95-02F6-4D98-AFA3-2CB9A1835DA6}"/>
              </a:ext>
            </a:extLst>
          </p:cNvPr>
          <p:cNvSpPr/>
          <p:nvPr/>
        </p:nvSpPr>
        <p:spPr>
          <a:xfrm>
            <a:off x="6095999" y="1012337"/>
            <a:ext cx="287867" cy="188767"/>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endParaRPr>
          </a:p>
        </p:txBody>
      </p:sp>
      <p:pic>
        <p:nvPicPr>
          <p:cNvPr id="4" name="Picture 3">
            <a:extLst>
              <a:ext uri="{FF2B5EF4-FFF2-40B4-BE49-F238E27FC236}">
                <a16:creationId xmlns:a16="http://schemas.microsoft.com/office/drawing/2014/main" id="{865A165B-4A6B-473C-A1D2-4172F70145DD}"/>
              </a:ext>
            </a:extLst>
          </p:cNvPr>
          <p:cNvPicPr>
            <a:picLocks noChangeAspect="1"/>
          </p:cNvPicPr>
          <p:nvPr/>
        </p:nvPicPr>
        <p:blipFill>
          <a:blip r:embed="rId3"/>
          <a:stretch>
            <a:fillRect/>
          </a:stretch>
        </p:blipFill>
        <p:spPr>
          <a:xfrm>
            <a:off x="1380579" y="2091458"/>
            <a:ext cx="9430839" cy="4376305"/>
          </a:xfrm>
          <a:prstGeom prst="rect">
            <a:avLst/>
          </a:prstGeom>
        </p:spPr>
      </p:pic>
      <p:pic>
        <p:nvPicPr>
          <p:cNvPr id="5" name="Picture 4">
            <a:extLst>
              <a:ext uri="{FF2B5EF4-FFF2-40B4-BE49-F238E27FC236}">
                <a16:creationId xmlns:a16="http://schemas.microsoft.com/office/drawing/2014/main" id="{078BEA0E-5499-4B85-93BB-DF15B8BEB1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3401" y="6635735"/>
            <a:ext cx="223681" cy="222265"/>
          </a:xfrm>
          <a:prstGeom prst="rect">
            <a:avLst/>
          </a:prstGeom>
        </p:spPr>
      </p:pic>
    </p:spTree>
    <p:extLst>
      <p:ext uri="{BB962C8B-B14F-4D97-AF65-F5344CB8AC3E}">
        <p14:creationId xmlns:p14="http://schemas.microsoft.com/office/powerpoint/2010/main" val="2756547513"/>
      </p:ext>
    </p:extLst>
  </p:cSld>
  <p:clrMapOvr>
    <a:overrideClrMapping bg1="lt1" tx1="dk1" bg2="lt2" tx2="dk2" accent1="accent1" accent2="accent2" accent3="accent3" accent4="accent4" accent5="accent5" accent6="accent6" hlink="hlink" folHlink="folHlink"/>
  </p:clrMapOvr>
</p:sld>
</file>

<file path=ppt/slides/slide2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7C011B0-BCF3-4FFC-8219-2F8CCFFA0CEE}"/>
              </a:ext>
            </a:extLst>
          </p:cNvPr>
          <p:cNvSpPr/>
          <p:nvPr/>
        </p:nvSpPr>
        <p:spPr>
          <a:xfrm>
            <a:off x="0" y="866775"/>
            <a:ext cx="12192000" cy="461665"/>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algn="ctr"/>
            <a:r>
              <a:rPr lang="tr-TR" sz="2400">
                <a:solidFill>
                  <a:srgbClr val="0070C0"/>
                </a:solidFill>
                <a:latin typeface="Calibri" panose="020F0502020204030204" pitchFamily="34" charset="0"/>
                <a:cs typeface="Calibri" panose="020F0502020204030204" pitchFamily="34" charset="0"/>
              </a:rPr>
              <a:t>Finansman portal detay kısmıdır. Projenin hangi aşamada olduğu gösterilir.</a:t>
            </a:r>
            <a:endParaRPr lang="tr-TR" sz="2400" dirty="0">
              <a:solidFill>
                <a:srgbClr val="0070C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C1BBE95B-5750-467B-AE9A-6F424976E1D0}"/>
              </a:ext>
            </a:extLst>
          </p:cNvPr>
          <p:cNvPicPr>
            <a:picLocks noChangeAspect="1"/>
          </p:cNvPicPr>
          <p:nvPr/>
        </p:nvPicPr>
        <p:blipFill>
          <a:blip r:embed="rId3"/>
          <a:stretch>
            <a:fillRect/>
          </a:stretch>
        </p:blipFill>
        <p:spPr>
          <a:xfrm>
            <a:off x="1358642" y="1637217"/>
            <a:ext cx="9474715" cy="4732690"/>
          </a:xfrm>
          <a:prstGeom prst="rect">
            <a:avLst/>
          </a:prstGeom>
        </p:spPr>
      </p:pic>
      <p:pic>
        <p:nvPicPr>
          <p:cNvPr id="4" name="Picture 3">
            <a:extLst>
              <a:ext uri="{FF2B5EF4-FFF2-40B4-BE49-F238E27FC236}">
                <a16:creationId xmlns:a16="http://schemas.microsoft.com/office/drawing/2014/main" id="{1B5B2E26-856C-4296-8735-27BD7C295C5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3401" y="6635735"/>
            <a:ext cx="223681" cy="222265"/>
          </a:xfrm>
          <a:prstGeom prst="rect">
            <a:avLst/>
          </a:prstGeom>
        </p:spPr>
      </p:pic>
    </p:spTree>
    <p:extLst>
      <p:ext uri="{BB962C8B-B14F-4D97-AF65-F5344CB8AC3E}">
        <p14:creationId xmlns:p14="http://schemas.microsoft.com/office/powerpoint/2010/main" val="3260350356"/>
      </p:ext>
    </p:extLst>
  </p:cSld>
  <p:clrMapOvr>
    <a:overrideClrMapping bg1="lt1" tx1="dk1" bg2="lt2" tx2="dk2" accent1="accent1" accent2="accent2" accent3="accent3" accent4="accent4" accent5="accent5" accent6="accent6" hlink="hlink" folHlink="folHlink"/>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19FEC4F-7B50-4EF8-937B-9EFF9125A562}"/>
              </a:ext>
            </a:extLst>
          </p:cNvPr>
          <p:cNvSpPr/>
          <p:nvPr/>
        </p:nvSpPr>
        <p:spPr>
          <a:xfrm>
            <a:off x="0" y="649061"/>
            <a:ext cx="12192000" cy="830997"/>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algn="ctr"/>
            <a:r>
              <a:rPr lang="tr-TR" sz="2400" b="1" dirty="0">
                <a:solidFill>
                  <a:srgbClr val="0070C0"/>
                </a:solidFill>
                <a:latin typeface="Calibri" panose="020F0502020204030204" pitchFamily="34" charset="0"/>
                <a:cs typeface="Calibri" panose="020F0502020204030204" pitchFamily="34" charset="0"/>
              </a:rPr>
              <a:t>Kesin işlemlerde </a:t>
            </a:r>
            <a:r>
              <a:rPr lang="tr-TR" sz="2400" dirty="0">
                <a:solidFill>
                  <a:srgbClr val="0070C0"/>
                </a:solidFill>
                <a:latin typeface="Calibri" panose="020F0502020204030204" pitchFamily="34" charset="0"/>
                <a:cs typeface="Calibri" panose="020F0502020204030204" pitchFamily="34" charset="0"/>
              </a:rPr>
              <a:t>sipariş/vekalet onaylandıktan sonra ödeme belge akışı içerisinde </a:t>
            </a:r>
            <a:r>
              <a:rPr lang="tr-TR" sz="2400" b="1" dirty="0">
                <a:solidFill>
                  <a:srgbClr val="0070C0"/>
                </a:solidFill>
                <a:latin typeface="Calibri" panose="020F0502020204030204" pitchFamily="34" charset="0"/>
                <a:cs typeface="Calibri" panose="020F0502020204030204" pitchFamily="34" charset="0"/>
              </a:rPr>
              <a:t>«Bilgi Gir» </a:t>
            </a:r>
            <a:r>
              <a:rPr lang="tr-TR" sz="2400" dirty="0">
                <a:solidFill>
                  <a:srgbClr val="0070C0"/>
                </a:solidFill>
                <a:latin typeface="Calibri" panose="020F0502020204030204" pitchFamily="34" charset="0"/>
                <a:cs typeface="Calibri" panose="020F0502020204030204" pitchFamily="34" charset="0"/>
              </a:rPr>
              <a:t>butonuna tıklayarak ödeme belgelerinin ekleneceği sayfaya yönlendirilir.</a:t>
            </a:r>
            <a:endParaRPr lang="tr-TR" sz="2400" b="1" dirty="0">
              <a:solidFill>
                <a:srgbClr val="0070C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E5935DE0-0736-4C1B-BA76-F24B9097F003}"/>
              </a:ext>
            </a:extLst>
          </p:cNvPr>
          <p:cNvPicPr>
            <a:picLocks noChangeAspect="1"/>
          </p:cNvPicPr>
          <p:nvPr/>
        </p:nvPicPr>
        <p:blipFill>
          <a:blip r:embed="rId3"/>
          <a:stretch>
            <a:fillRect/>
          </a:stretch>
        </p:blipFill>
        <p:spPr>
          <a:xfrm>
            <a:off x="1529860" y="1979990"/>
            <a:ext cx="9132280" cy="3973820"/>
          </a:xfrm>
          <a:prstGeom prst="rect">
            <a:avLst/>
          </a:prstGeom>
        </p:spPr>
      </p:pic>
      <p:pic>
        <p:nvPicPr>
          <p:cNvPr id="4" name="Picture 3">
            <a:extLst>
              <a:ext uri="{FF2B5EF4-FFF2-40B4-BE49-F238E27FC236}">
                <a16:creationId xmlns:a16="http://schemas.microsoft.com/office/drawing/2014/main" id="{0EF7E9FC-41D1-44ED-91FF-E01D538C0D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3401" y="6635735"/>
            <a:ext cx="223681" cy="222265"/>
          </a:xfrm>
          <a:prstGeom prst="rect">
            <a:avLst/>
          </a:prstGeom>
        </p:spPr>
      </p:pic>
    </p:spTree>
    <p:extLst>
      <p:ext uri="{BB962C8B-B14F-4D97-AF65-F5344CB8AC3E}">
        <p14:creationId xmlns:p14="http://schemas.microsoft.com/office/powerpoint/2010/main" val="3500894524"/>
      </p:ext>
    </p:extLst>
  </p:cSld>
  <p:clrMapOvr>
    <a:overrideClrMapping bg1="lt1" tx1="dk1" bg2="lt2" tx2="dk2" accent1="accent1" accent2="accent2" accent3="accent3" accent4="accent4" accent5="accent5" accent6="accent6" hlink="hlink" folHlink="folHlink"/>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AEFCB69-941E-4EB0-8E6F-2FC7C9C30FD6}"/>
              </a:ext>
            </a:extLst>
          </p:cNvPr>
          <p:cNvSpPr/>
          <p:nvPr/>
        </p:nvSpPr>
        <p:spPr>
          <a:xfrm>
            <a:off x="0" y="640352"/>
            <a:ext cx="12192000" cy="830997"/>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algn="ctr"/>
            <a:r>
              <a:rPr lang="tr-TR" sz="2400" dirty="0"/>
              <a:t> </a:t>
            </a:r>
            <a:r>
              <a:rPr lang="tr-TR" sz="2400" dirty="0">
                <a:solidFill>
                  <a:srgbClr val="0070C0"/>
                </a:solidFill>
                <a:latin typeface="Calibri" panose="020F0502020204030204" pitchFamily="34" charset="0"/>
                <a:cs typeface="Calibri" panose="020F0502020204030204" pitchFamily="34" charset="0"/>
              </a:rPr>
              <a:t>Fatura yükleme ekran içeriği aşağıdaki gibidir.  İlgili fatura «Ekle» butonu ile eklenir ve «Faturaları Onaya Gönder» butonu ile onaya gönderilir. </a:t>
            </a:r>
            <a:endParaRPr lang="en-US" sz="24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B82F576F-107D-4825-970F-EEFC56C4CFA3}"/>
              </a:ext>
            </a:extLst>
          </p:cNvPr>
          <p:cNvPicPr>
            <a:picLocks noChangeAspect="1"/>
          </p:cNvPicPr>
          <p:nvPr/>
        </p:nvPicPr>
        <p:blipFill>
          <a:blip r:embed="rId3"/>
          <a:stretch>
            <a:fillRect/>
          </a:stretch>
        </p:blipFill>
        <p:spPr>
          <a:xfrm>
            <a:off x="2221706" y="2028537"/>
            <a:ext cx="7748587" cy="4583339"/>
          </a:xfrm>
          <a:prstGeom prst="rect">
            <a:avLst/>
          </a:prstGeom>
        </p:spPr>
      </p:pic>
      <p:pic>
        <p:nvPicPr>
          <p:cNvPr id="5" name="Picture 4">
            <a:extLst>
              <a:ext uri="{FF2B5EF4-FFF2-40B4-BE49-F238E27FC236}">
                <a16:creationId xmlns:a16="http://schemas.microsoft.com/office/drawing/2014/main" id="{48D58BD7-D1FF-48A3-8391-FD3C405646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3401" y="6635735"/>
            <a:ext cx="223681" cy="222265"/>
          </a:xfrm>
          <a:prstGeom prst="rect">
            <a:avLst/>
          </a:prstGeom>
        </p:spPr>
      </p:pic>
    </p:spTree>
    <p:extLst>
      <p:ext uri="{BB962C8B-B14F-4D97-AF65-F5344CB8AC3E}">
        <p14:creationId xmlns:p14="http://schemas.microsoft.com/office/powerpoint/2010/main" val="357672850"/>
      </p:ext>
    </p:extLst>
  </p:cSld>
  <p:clrMapOvr>
    <a:overrideClrMapping bg1="lt1" tx1="dk1" bg2="lt2" tx2="dk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87D7D4A-B683-46C7-8036-866455724ABA}"/>
              </a:ext>
            </a:extLst>
          </p:cNvPr>
          <p:cNvSpPr/>
          <p:nvPr/>
        </p:nvSpPr>
        <p:spPr>
          <a:xfrm>
            <a:off x="0" y="588101"/>
            <a:ext cx="12192000" cy="461665"/>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algn="ctr"/>
            <a:r>
              <a:rPr lang="tr-TR" sz="2400" dirty="0">
                <a:solidFill>
                  <a:srgbClr val="0070C0"/>
                </a:solidFill>
                <a:latin typeface="Calibri" panose="020F0502020204030204" pitchFamily="34" charset="0"/>
                <a:cs typeface="Calibri" panose="020F0502020204030204" pitchFamily="34" charset="0"/>
              </a:rPr>
              <a:t>Fatura eklendikten sonra projenin durumu finansman portal ekranından kontrol edilebilir.</a:t>
            </a:r>
            <a:endParaRPr lang="en-US" sz="24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DA241113-BF37-4258-9C75-C6F4C6331511}"/>
              </a:ext>
            </a:extLst>
          </p:cNvPr>
          <p:cNvPicPr>
            <a:picLocks noChangeAspect="1"/>
          </p:cNvPicPr>
          <p:nvPr/>
        </p:nvPicPr>
        <p:blipFill>
          <a:blip r:embed="rId3"/>
          <a:stretch>
            <a:fillRect/>
          </a:stretch>
        </p:blipFill>
        <p:spPr>
          <a:xfrm>
            <a:off x="5998302" y="1827843"/>
            <a:ext cx="6017623" cy="4121150"/>
          </a:xfrm>
          <a:prstGeom prst="rect">
            <a:avLst/>
          </a:prstGeom>
          <a:solidFill>
            <a:schemeClr val="accent5">
              <a:lumMod val="75000"/>
            </a:schemeClr>
          </a:solidFill>
        </p:spPr>
      </p:pic>
      <p:pic>
        <p:nvPicPr>
          <p:cNvPr id="5" name="Picture 4">
            <a:extLst>
              <a:ext uri="{FF2B5EF4-FFF2-40B4-BE49-F238E27FC236}">
                <a16:creationId xmlns:a16="http://schemas.microsoft.com/office/drawing/2014/main" id="{70BDFE2B-E7D2-482F-83E0-AA3702024D2A}"/>
              </a:ext>
            </a:extLst>
          </p:cNvPr>
          <p:cNvPicPr>
            <a:picLocks noChangeAspect="1"/>
          </p:cNvPicPr>
          <p:nvPr/>
        </p:nvPicPr>
        <p:blipFill>
          <a:blip r:embed="rId4"/>
          <a:stretch>
            <a:fillRect/>
          </a:stretch>
        </p:blipFill>
        <p:spPr>
          <a:xfrm>
            <a:off x="280580" y="2674214"/>
            <a:ext cx="5024846" cy="2141627"/>
          </a:xfrm>
          <a:prstGeom prst="rect">
            <a:avLst/>
          </a:prstGeom>
          <a:solidFill>
            <a:schemeClr val="accent5">
              <a:lumMod val="75000"/>
            </a:schemeClr>
          </a:solidFill>
        </p:spPr>
      </p:pic>
      <p:sp>
        <p:nvSpPr>
          <p:cNvPr id="6" name="Arrow: Notched Right 5">
            <a:extLst>
              <a:ext uri="{FF2B5EF4-FFF2-40B4-BE49-F238E27FC236}">
                <a16:creationId xmlns:a16="http://schemas.microsoft.com/office/drawing/2014/main" id="{5BD7F587-B50B-4C99-ABE3-196302345574}"/>
              </a:ext>
            </a:extLst>
          </p:cNvPr>
          <p:cNvSpPr/>
          <p:nvPr/>
        </p:nvSpPr>
        <p:spPr>
          <a:xfrm>
            <a:off x="5429250" y="3629025"/>
            <a:ext cx="466725" cy="355600"/>
          </a:xfrm>
          <a:prstGeom prst="notchedRightArrow">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8A251150-CFAE-4149-8B08-448D75ED2C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63401" y="6635735"/>
            <a:ext cx="223681" cy="222265"/>
          </a:xfrm>
          <a:prstGeom prst="rect">
            <a:avLst/>
          </a:prstGeom>
        </p:spPr>
      </p:pic>
    </p:spTree>
    <p:extLst>
      <p:ext uri="{BB962C8B-B14F-4D97-AF65-F5344CB8AC3E}">
        <p14:creationId xmlns:p14="http://schemas.microsoft.com/office/powerpoint/2010/main" val="1764635764"/>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A421259D-620D-4F4C-8C9E-1C677DA52139}"/>
              </a:ext>
            </a:extLst>
          </p:cNvPr>
          <p:cNvSpPr/>
          <p:nvPr/>
        </p:nvSpPr>
        <p:spPr>
          <a:xfrm>
            <a:off x="0" y="866775"/>
            <a:ext cx="12192000" cy="461665"/>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algn="ctr"/>
            <a:r>
              <a:rPr lang="tr-TR" sz="2400" dirty="0">
                <a:solidFill>
                  <a:srgbClr val="0070C0"/>
                </a:solidFill>
                <a:latin typeface="Open Sans Light" panose="020B0306030504020204" pitchFamily="34" charset="0"/>
                <a:ea typeface="Open Sans Light" panose="020B0306030504020204" pitchFamily="34" charset="0"/>
                <a:cs typeface="Open Sans Light" panose="020B0306030504020204" pitchFamily="34" charset="0"/>
              </a:rPr>
              <a:t>ADK KULLANICI ROLLERİNİN İŞLEVLERİ</a:t>
            </a:r>
            <a:endParaRPr lang="en-US" sz="2400" dirty="0">
              <a:solidFill>
                <a:srgbClr val="0070C0"/>
              </a:solidFill>
              <a:latin typeface="Open Sans Light" panose="020B0306030504020204" pitchFamily="34" charset="0"/>
              <a:ea typeface="Open Sans Light" panose="020B0306030504020204" pitchFamily="34" charset="0"/>
              <a:cs typeface="Open Sans Light" panose="020B0306030504020204" pitchFamily="34" charset="0"/>
            </a:endParaRPr>
          </a:p>
        </p:txBody>
      </p:sp>
      <p:graphicFrame>
        <p:nvGraphicFramePr>
          <p:cNvPr id="4" name="Diagram 3">
            <a:extLst>
              <a:ext uri="{FF2B5EF4-FFF2-40B4-BE49-F238E27FC236}">
                <a16:creationId xmlns:a16="http://schemas.microsoft.com/office/drawing/2014/main" id="{060510F3-1DA8-4A01-A641-8AFCD9974165}"/>
              </a:ext>
            </a:extLst>
          </p:cNvPr>
          <p:cNvGraphicFramePr/>
          <p:nvPr>
            <p:extLst>
              <p:ext uri="{D42A27DB-BD31-4B8C-83A1-F6EECF244321}">
                <p14:modId xmlns:p14="http://schemas.microsoft.com/office/powerpoint/2010/main" val="3991440934"/>
              </p:ext>
            </p:extLst>
          </p:nvPr>
        </p:nvGraphicFramePr>
        <p:xfrm>
          <a:off x="1166812" y="1428750"/>
          <a:ext cx="10253663" cy="49142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a:extLst>
              <a:ext uri="{FF2B5EF4-FFF2-40B4-BE49-F238E27FC236}">
                <a16:creationId xmlns:a16="http://schemas.microsoft.com/office/drawing/2014/main" id="{7E383DE8-DF64-464C-BBB5-5F67943A9AF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963401" y="6635735"/>
            <a:ext cx="223681" cy="222265"/>
          </a:xfrm>
          <a:prstGeom prst="rect">
            <a:avLst/>
          </a:prstGeom>
        </p:spPr>
      </p:pic>
    </p:spTree>
    <p:extLst>
      <p:ext uri="{BB962C8B-B14F-4D97-AF65-F5344CB8AC3E}">
        <p14:creationId xmlns:p14="http://schemas.microsoft.com/office/powerpoint/2010/main" val="2556026758"/>
      </p:ext>
    </p:extLst>
  </p:cSld>
  <p:clrMapOvr>
    <a:overrideClrMapping bg1="lt1" tx1="dk1" bg2="lt2" tx2="dk2" accent1="accent1" accent2="accent2" accent3="accent3" accent4="accent4" accent5="accent5" accent6="accent6" hlink="hlink" folHlink="folHlink"/>
  </p:clrMapOvr>
</p:sld>
</file>

<file path=ppt/slides/slide3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92A9B0F-83AC-44C0-AD48-3753061F3302}"/>
              </a:ext>
            </a:extLst>
          </p:cNvPr>
          <p:cNvSpPr/>
          <p:nvPr/>
        </p:nvSpPr>
        <p:spPr>
          <a:xfrm>
            <a:off x="0" y="501015"/>
            <a:ext cx="12192000" cy="830997"/>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algn="ctr"/>
            <a:r>
              <a:rPr lang="tr-TR" sz="2400" b="1">
                <a:solidFill>
                  <a:srgbClr val="0070C0"/>
                </a:solidFill>
                <a:latin typeface="Calibri" panose="020F0502020204030204" pitchFamily="34" charset="0"/>
                <a:cs typeface="Calibri" panose="020F0502020204030204" pitchFamily="34" charset="0"/>
              </a:rPr>
              <a:t>Avans işlemlerde </a:t>
            </a:r>
            <a:r>
              <a:rPr lang="tr-TR" sz="2400">
                <a:solidFill>
                  <a:srgbClr val="0070C0"/>
                </a:solidFill>
                <a:latin typeface="Calibri" panose="020F0502020204030204" pitchFamily="34" charset="0"/>
                <a:cs typeface="Calibri" panose="020F0502020204030204" pitchFamily="34" charset="0"/>
              </a:rPr>
              <a:t>Sipariş/vekalet onaylandıktan sonra Ödeme akışı başlamaktadır. Ödeme durumu bu akışın içerisinden takip edilebilir.</a:t>
            </a:r>
            <a:endParaRPr lang="tr-TR" sz="2400" b="1" dirty="0">
              <a:solidFill>
                <a:srgbClr val="0070C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974D758B-34E2-4E78-A40B-687F8C82A735}"/>
              </a:ext>
            </a:extLst>
          </p:cNvPr>
          <p:cNvPicPr>
            <a:picLocks noChangeAspect="1"/>
          </p:cNvPicPr>
          <p:nvPr/>
        </p:nvPicPr>
        <p:blipFill>
          <a:blip r:embed="rId3"/>
          <a:stretch>
            <a:fillRect/>
          </a:stretch>
        </p:blipFill>
        <p:spPr>
          <a:xfrm>
            <a:off x="1737360" y="1790604"/>
            <a:ext cx="8717280" cy="4566381"/>
          </a:xfrm>
          <a:prstGeom prst="rect">
            <a:avLst/>
          </a:prstGeom>
        </p:spPr>
      </p:pic>
      <p:pic>
        <p:nvPicPr>
          <p:cNvPr id="4" name="Picture 3">
            <a:extLst>
              <a:ext uri="{FF2B5EF4-FFF2-40B4-BE49-F238E27FC236}">
                <a16:creationId xmlns:a16="http://schemas.microsoft.com/office/drawing/2014/main" id="{247D4398-0E82-43B8-B89F-3A5E69A90A5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3401" y="6635735"/>
            <a:ext cx="223681" cy="222265"/>
          </a:xfrm>
          <a:prstGeom prst="rect">
            <a:avLst/>
          </a:prstGeom>
        </p:spPr>
      </p:pic>
    </p:spTree>
    <p:extLst>
      <p:ext uri="{BB962C8B-B14F-4D97-AF65-F5344CB8AC3E}">
        <p14:creationId xmlns:p14="http://schemas.microsoft.com/office/powerpoint/2010/main" val="666358922"/>
      </p:ext>
    </p:extLst>
  </p:cSld>
  <p:clrMapOvr>
    <a:overrideClrMapping bg1="lt1" tx1="dk1" bg2="lt2" tx2="dk2" accent1="accent1" accent2="accent2" accent3="accent3" accent4="accent4" accent5="accent5" accent6="accent6" hlink="hlink" folHlink="folHlink"/>
  </p:clrMapOvr>
</p:sld>
</file>

<file path=ppt/slides/slide3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B9CA707-DC74-4A1A-85B9-500556D06413}"/>
              </a:ext>
            </a:extLst>
          </p:cNvPr>
          <p:cNvSpPr/>
          <p:nvPr/>
        </p:nvSpPr>
        <p:spPr>
          <a:xfrm>
            <a:off x="0" y="527141"/>
            <a:ext cx="12192000" cy="1200329"/>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algn="ctr"/>
            <a:r>
              <a:rPr lang="tr-TR" sz="2400">
                <a:solidFill>
                  <a:srgbClr val="0070C0"/>
                </a:solidFill>
                <a:latin typeface="Calibri" panose="020F0502020204030204" pitchFamily="34" charset="0"/>
                <a:cs typeface="Calibri" panose="020F0502020204030204" pitchFamily="34" charset="0"/>
              </a:rPr>
              <a:t>Son Mal teslim Tarihi yaklaştığında Finansman portal ekranından proje detayına girerek ödeme belge akışı içerisinde </a:t>
            </a:r>
            <a:r>
              <a:rPr lang="tr-TR" sz="2400" b="1">
                <a:solidFill>
                  <a:srgbClr val="0070C0"/>
                </a:solidFill>
                <a:latin typeface="Calibri" panose="020F0502020204030204" pitchFamily="34" charset="0"/>
                <a:cs typeface="Calibri" panose="020F0502020204030204" pitchFamily="34" charset="0"/>
              </a:rPr>
              <a:t>«Bilgi Gir» </a:t>
            </a:r>
            <a:r>
              <a:rPr lang="tr-TR" sz="2400">
                <a:solidFill>
                  <a:srgbClr val="0070C0"/>
                </a:solidFill>
                <a:latin typeface="Calibri" panose="020F0502020204030204" pitchFamily="34" charset="0"/>
                <a:cs typeface="Calibri" panose="020F0502020204030204" pitchFamily="34" charset="0"/>
              </a:rPr>
              <a:t>butonuna tıklayarak kapama belgelerinin ekleneceği sayfaya yönlendirilir.</a:t>
            </a:r>
            <a:endParaRPr lang="en-US" sz="24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0B02EF8A-9BBF-4087-B0D4-762387F027EA}"/>
              </a:ext>
            </a:extLst>
          </p:cNvPr>
          <p:cNvPicPr>
            <a:picLocks noChangeAspect="1"/>
          </p:cNvPicPr>
          <p:nvPr/>
        </p:nvPicPr>
        <p:blipFill>
          <a:blip r:embed="rId3"/>
          <a:stretch>
            <a:fillRect/>
          </a:stretch>
        </p:blipFill>
        <p:spPr>
          <a:xfrm>
            <a:off x="1749606" y="1973284"/>
            <a:ext cx="8502287" cy="4357575"/>
          </a:xfrm>
          <a:prstGeom prst="rect">
            <a:avLst/>
          </a:prstGeom>
        </p:spPr>
      </p:pic>
      <p:pic>
        <p:nvPicPr>
          <p:cNvPr id="4" name="Picture 3">
            <a:extLst>
              <a:ext uri="{FF2B5EF4-FFF2-40B4-BE49-F238E27FC236}">
                <a16:creationId xmlns:a16="http://schemas.microsoft.com/office/drawing/2014/main" id="{AC6958B4-4640-4134-8205-E0B21FF56C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3401" y="6635735"/>
            <a:ext cx="223681" cy="222265"/>
          </a:xfrm>
          <a:prstGeom prst="rect">
            <a:avLst/>
          </a:prstGeom>
        </p:spPr>
      </p:pic>
    </p:spTree>
    <p:extLst>
      <p:ext uri="{BB962C8B-B14F-4D97-AF65-F5344CB8AC3E}">
        <p14:creationId xmlns:p14="http://schemas.microsoft.com/office/powerpoint/2010/main" val="525567148"/>
      </p:ext>
    </p:extLst>
  </p:cSld>
  <p:clrMapOvr>
    <a:overrideClrMapping bg1="lt1" tx1="dk1" bg2="lt2" tx2="dk2" accent1="accent1" accent2="accent2" accent3="accent3" accent4="accent4" accent5="accent5" accent6="accent6" hlink="hlink" folHlink="folHlink"/>
  </p:clrMapOvr>
</p:sld>
</file>

<file path=ppt/slides/slide3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C2174D4-2492-461A-B943-300679E8C3BF}"/>
              </a:ext>
            </a:extLst>
          </p:cNvPr>
          <p:cNvSpPr/>
          <p:nvPr/>
        </p:nvSpPr>
        <p:spPr>
          <a:xfrm>
            <a:off x="0" y="475448"/>
            <a:ext cx="12192000" cy="830997"/>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algn="ctr"/>
            <a:r>
              <a:rPr lang="tr-TR" sz="2400" dirty="0">
                <a:solidFill>
                  <a:srgbClr val="0070C0"/>
                </a:solidFill>
                <a:latin typeface="Calibri" panose="020F0502020204030204" pitchFamily="34" charset="0"/>
                <a:cs typeface="Calibri" panose="020F0502020204030204" pitchFamily="34" charset="0"/>
              </a:rPr>
              <a:t>Proje kapaması için belgeler eklendikten sonra kontrole gider ve belgelerin uygun olması halinde projenin durumu «Finansman Tamamlandı» olarak güncellenir.</a:t>
            </a:r>
            <a:endParaRPr lang="en-US" sz="2400" dirty="0">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ACA52995-5D95-426E-A6AE-36A7F949068D}"/>
              </a:ext>
            </a:extLst>
          </p:cNvPr>
          <p:cNvPicPr>
            <a:picLocks noChangeAspect="1"/>
          </p:cNvPicPr>
          <p:nvPr/>
        </p:nvPicPr>
        <p:blipFill>
          <a:blip r:embed="rId3"/>
          <a:stretch>
            <a:fillRect/>
          </a:stretch>
        </p:blipFill>
        <p:spPr>
          <a:xfrm>
            <a:off x="1833154" y="1821982"/>
            <a:ext cx="8525691" cy="4389120"/>
          </a:xfrm>
          <a:prstGeom prst="rect">
            <a:avLst/>
          </a:prstGeom>
        </p:spPr>
      </p:pic>
      <p:pic>
        <p:nvPicPr>
          <p:cNvPr id="4" name="Picture 3">
            <a:extLst>
              <a:ext uri="{FF2B5EF4-FFF2-40B4-BE49-F238E27FC236}">
                <a16:creationId xmlns:a16="http://schemas.microsoft.com/office/drawing/2014/main" id="{B1EFF23F-57D5-4AAA-9BA5-0AC8D3CFB59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3401" y="6635735"/>
            <a:ext cx="223681" cy="222265"/>
          </a:xfrm>
          <a:prstGeom prst="rect">
            <a:avLst/>
          </a:prstGeom>
        </p:spPr>
      </p:pic>
    </p:spTree>
    <p:extLst>
      <p:ext uri="{BB962C8B-B14F-4D97-AF65-F5344CB8AC3E}">
        <p14:creationId xmlns:p14="http://schemas.microsoft.com/office/powerpoint/2010/main" val="1343842192"/>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79231E-B94E-475A-B5AD-D0A7A74B8FA2}"/>
              </a:ext>
            </a:extLst>
          </p:cNvPr>
          <p:cNvSpPr txBox="1"/>
          <p:nvPr/>
        </p:nvSpPr>
        <p:spPr>
          <a:xfrm>
            <a:off x="0" y="3059668"/>
            <a:ext cx="12192000" cy="707886"/>
          </a:xfrm>
          <a:prstGeom prst="rect">
            <a:avLst/>
          </a:prstGeom>
          <a:noFill/>
        </p:spPr>
        <p:txBody>
          <a:bodyPr wrap="square" rtlCol="0">
            <a:spAutoFit/>
          </a:bodyPr>
          <a:lstStyle/>
          <a:p>
            <a:pPr algn="ctr"/>
            <a:r>
              <a:rPr lang="tr-TR" sz="4000" dirty="0">
                <a:solidFill>
                  <a:srgbClr val="0070C0"/>
                </a:solidFill>
              </a:rPr>
              <a:t>Teşekkür Ederiz.</a:t>
            </a:r>
            <a:endParaRPr lang="en-US" sz="4000" dirty="0">
              <a:solidFill>
                <a:srgbClr val="0070C0"/>
              </a:solidFill>
            </a:endParaRPr>
          </a:p>
        </p:txBody>
      </p:sp>
      <p:pic>
        <p:nvPicPr>
          <p:cNvPr id="3" name="Picture 2">
            <a:extLst>
              <a:ext uri="{FF2B5EF4-FFF2-40B4-BE49-F238E27FC236}">
                <a16:creationId xmlns:a16="http://schemas.microsoft.com/office/drawing/2014/main" id="{5214F66D-54FA-451B-BFFB-141E50F9B5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63401" y="6635735"/>
            <a:ext cx="223681" cy="222265"/>
          </a:xfrm>
          <a:prstGeom prst="rect">
            <a:avLst/>
          </a:prstGeom>
        </p:spPr>
      </p:pic>
    </p:spTree>
    <p:extLst>
      <p:ext uri="{BB962C8B-B14F-4D97-AF65-F5344CB8AC3E}">
        <p14:creationId xmlns:p14="http://schemas.microsoft.com/office/powerpoint/2010/main" val="330343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6F232EC4-D671-4188-96D4-8AB569EE5D57}"/>
              </a:ext>
            </a:extLst>
          </p:cNvPr>
          <p:cNvSpPr/>
          <p:nvPr/>
        </p:nvSpPr>
        <p:spPr>
          <a:xfrm>
            <a:off x="0" y="866775"/>
            <a:ext cx="12192000" cy="461665"/>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algn="ctr"/>
            <a:r>
              <a:rPr lang="tr-TR" sz="2400" b="1" dirty="0">
                <a:solidFill>
                  <a:srgbClr val="0070C0"/>
                </a:solidFill>
                <a:effectLst>
                  <a:outerShdw blurRad="38100" dist="38100" dir="2700000" algn="tl">
                    <a:srgbClr val="000000">
                      <a:alpha val="43137"/>
                    </a:srgbClr>
                  </a:outerShdw>
                </a:effectLst>
              </a:rPr>
              <a:t>ŞUBE EKRANLARINDAN ÖNCELİKLE YAPILMASI GEREKENLER</a:t>
            </a:r>
            <a:endParaRPr lang="en-US" sz="2400" dirty="0"/>
          </a:p>
        </p:txBody>
      </p:sp>
      <p:pic>
        <p:nvPicPr>
          <p:cNvPr id="4" name="Resim 14">
            <a:extLst>
              <a:ext uri="{FF2B5EF4-FFF2-40B4-BE49-F238E27FC236}">
                <a16:creationId xmlns:a16="http://schemas.microsoft.com/office/drawing/2014/main" id="{540DAEB1-0A6A-4C23-8D41-CFEC00EC5CB6}"/>
              </a:ext>
            </a:extLst>
          </p:cNvPr>
          <p:cNvPicPr>
            <a:picLocks noChangeAspect="1"/>
          </p:cNvPicPr>
          <p:nvPr/>
        </p:nvPicPr>
        <p:blipFill>
          <a:blip r:embed="rId3"/>
          <a:stretch>
            <a:fillRect/>
          </a:stretch>
        </p:blipFill>
        <p:spPr>
          <a:xfrm>
            <a:off x="8620125" y="2203269"/>
            <a:ext cx="3140134" cy="2632384"/>
          </a:xfrm>
          <a:prstGeom prst="rect">
            <a:avLst/>
          </a:prstGeom>
        </p:spPr>
      </p:pic>
      <p:sp>
        <p:nvSpPr>
          <p:cNvPr id="5" name="Rectangle 4">
            <a:extLst>
              <a:ext uri="{FF2B5EF4-FFF2-40B4-BE49-F238E27FC236}">
                <a16:creationId xmlns:a16="http://schemas.microsoft.com/office/drawing/2014/main" id="{33C1ECCF-A82C-45D0-80E2-BA38495C2B07}"/>
              </a:ext>
            </a:extLst>
          </p:cNvPr>
          <p:cNvSpPr/>
          <p:nvPr/>
        </p:nvSpPr>
        <p:spPr>
          <a:xfrm>
            <a:off x="431741" y="2203269"/>
            <a:ext cx="6987962" cy="1569660"/>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algn="ctr"/>
            <a:r>
              <a:rPr lang="tr-TR" sz="2400" b="1" dirty="0">
                <a:solidFill>
                  <a:srgbClr val="0070C0"/>
                </a:solidFill>
              </a:rPr>
              <a:t>Müşterimizin İnternet Bankacılığı kanalı aktif olması gerekmektedir.  Bunun için ADK menüsünden «Kanal tanımlamaları» ekranından müşterimizin kanalının aktif olup olmadığı kontrol edilebilir.</a:t>
            </a:r>
          </a:p>
        </p:txBody>
      </p:sp>
      <p:sp>
        <p:nvSpPr>
          <p:cNvPr id="6" name="Ok: Sağ 6">
            <a:extLst>
              <a:ext uri="{FF2B5EF4-FFF2-40B4-BE49-F238E27FC236}">
                <a16:creationId xmlns:a16="http://schemas.microsoft.com/office/drawing/2014/main" id="{F735D3FD-BABF-4A3B-AD36-8EEEC987DBE4}"/>
              </a:ext>
            </a:extLst>
          </p:cNvPr>
          <p:cNvSpPr/>
          <p:nvPr/>
        </p:nvSpPr>
        <p:spPr>
          <a:xfrm>
            <a:off x="7752893" y="3271348"/>
            <a:ext cx="534040" cy="336905"/>
          </a:xfrm>
          <a:prstGeom prst="rightArrow">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sz="2700"/>
          </a:p>
        </p:txBody>
      </p:sp>
      <p:sp>
        <p:nvSpPr>
          <p:cNvPr id="8" name="Rectangle 7">
            <a:extLst>
              <a:ext uri="{FF2B5EF4-FFF2-40B4-BE49-F238E27FC236}">
                <a16:creationId xmlns:a16="http://schemas.microsoft.com/office/drawing/2014/main" id="{8043DAAF-51EE-4092-9400-A14A02992B2B}"/>
              </a:ext>
            </a:extLst>
          </p:cNvPr>
          <p:cNvSpPr/>
          <p:nvPr/>
        </p:nvSpPr>
        <p:spPr>
          <a:xfrm>
            <a:off x="431741" y="4469893"/>
            <a:ext cx="6987961" cy="1200329"/>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algn="ctr"/>
            <a:r>
              <a:rPr lang="tr-TR" sz="2400" b="1" dirty="0">
                <a:solidFill>
                  <a:srgbClr val="0070C0"/>
                </a:solidFill>
              </a:rPr>
              <a:t>Müşterilerimizin yeni online finans da proje girişlerini yapıp onay/sevk yapabilmeleri için son 3 ay içerisinde mobil şubeye giriş yapmış olmaları gerekmektedir.</a:t>
            </a:r>
          </a:p>
        </p:txBody>
      </p:sp>
      <p:pic>
        <p:nvPicPr>
          <p:cNvPr id="7" name="Picture 6">
            <a:extLst>
              <a:ext uri="{FF2B5EF4-FFF2-40B4-BE49-F238E27FC236}">
                <a16:creationId xmlns:a16="http://schemas.microsoft.com/office/drawing/2014/main" id="{A86EF7B3-9D9A-4B93-A84A-202BCBC37F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3401" y="6635735"/>
            <a:ext cx="223681" cy="222265"/>
          </a:xfrm>
          <a:prstGeom prst="rect">
            <a:avLst/>
          </a:prstGeom>
        </p:spPr>
      </p:pic>
    </p:spTree>
    <p:extLst>
      <p:ext uri="{BB962C8B-B14F-4D97-AF65-F5344CB8AC3E}">
        <p14:creationId xmlns:p14="http://schemas.microsoft.com/office/powerpoint/2010/main" val="793337879"/>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49F0D15-E043-4BDB-B4C0-8FAB599B9E0E}"/>
              </a:ext>
            </a:extLst>
          </p:cNvPr>
          <p:cNvSpPr/>
          <p:nvPr/>
        </p:nvSpPr>
        <p:spPr>
          <a:xfrm>
            <a:off x="0" y="547068"/>
            <a:ext cx="12192000" cy="461665"/>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algn="ctr"/>
            <a:r>
              <a:rPr lang="tr-TR" sz="2400" b="1" dirty="0">
                <a:solidFill>
                  <a:srgbClr val="0070C0"/>
                </a:solidFill>
              </a:rPr>
              <a:t>Kurumsal Müşteri Limit Tanımlama Ekranı</a:t>
            </a:r>
            <a:endParaRPr lang="en-US" sz="2400" dirty="0"/>
          </a:p>
        </p:txBody>
      </p:sp>
      <p:sp>
        <p:nvSpPr>
          <p:cNvPr id="3" name="Rectangle 2">
            <a:extLst>
              <a:ext uri="{FF2B5EF4-FFF2-40B4-BE49-F238E27FC236}">
                <a16:creationId xmlns:a16="http://schemas.microsoft.com/office/drawing/2014/main" id="{AAA5E086-A7BC-4B1E-9EB7-5B39F80CAD39}"/>
              </a:ext>
            </a:extLst>
          </p:cNvPr>
          <p:cNvSpPr/>
          <p:nvPr/>
        </p:nvSpPr>
        <p:spPr>
          <a:xfrm>
            <a:off x="0" y="1523999"/>
            <a:ext cx="12192000" cy="1200329"/>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algn="ctr"/>
            <a:r>
              <a:rPr lang="tr-TR" b="1" dirty="0">
                <a:solidFill>
                  <a:srgbClr val="0070C0"/>
                </a:solidFill>
              </a:rPr>
              <a:t>Kurumsal Müşteri İşlem Limitleri ekrandan müşterimize limit tanımlaması yapılmalıdır. Limit tanımlaması</a:t>
            </a:r>
          </a:p>
          <a:p>
            <a:pPr algn="ctr"/>
            <a:r>
              <a:rPr lang="tr-TR" b="1" dirty="0">
                <a:solidFill>
                  <a:srgbClr val="0070C0"/>
                </a:solidFill>
              </a:rPr>
              <a:t>yapılmaması durumunda müşterimiz ekranda </a:t>
            </a:r>
            <a:r>
              <a:rPr lang="tr-TR" b="1" dirty="0">
                <a:solidFill>
                  <a:schemeClr val="accent2">
                    <a:lumMod val="75000"/>
                  </a:schemeClr>
                </a:solidFill>
              </a:rPr>
              <a:t>«kullanıcı limit bilgileri bulunamadı» </a:t>
            </a:r>
            <a:r>
              <a:rPr lang="tr-TR" b="1" dirty="0">
                <a:solidFill>
                  <a:srgbClr val="0070C0"/>
                </a:solidFill>
              </a:rPr>
              <a:t>uyarısı verecektir.</a:t>
            </a:r>
          </a:p>
          <a:p>
            <a:pPr algn="ctr"/>
            <a:endParaRPr lang="tr-TR" b="1" dirty="0">
              <a:solidFill>
                <a:srgbClr val="0070C0"/>
              </a:solidFill>
            </a:endParaRPr>
          </a:p>
          <a:p>
            <a:pPr algn="ctr"/>
            <a:r>
              <a:rPr lang="tr-TR" b="1" dirty="0">
                <a:solidFill>
                  <a:srgbClr val="0070C0"/>
                </a:solidFill>
              </a:rPr>
              <a:t>Limit tanımlaması tek seferlik yapılmaktadır. Her proje girişinde tekrar limit tanımlaması zorunluluğu bulunmamaktadır.</a:t>
            </a:r>
          </a:p>
        </p:txBody>
      </p:sp>
      <p:pic>
        <p:nvPicPr>
          <p:cNvPr id="4" name="Picture 3">
            <a:extLst>
              <a:ext uri="{FF2B5EF4-FFF2-40B4-BE49-F238E27FC236}">
                <a16:creationId xmlns:a16="http://schemas.microsoft.com/office/drawing/2014/main" id="{82C0051B-9B63-4803-93C5-127843AFFDC2}"/>
              </a:ext>
            </a:extLst>
          </p:cNvPr>
          <p:cNvPicPr>
            <a:picLocks noChangeAspect="1"/>
          </p:cNvPicPr>
          <p:nvPr/>
        </p:nvPicPr>
        <p:blipFill>
          <a:blip r:embed="rId3"/>
          <a:stretch>
            <a:fillRect/>
          </a:stretch>
        </p:blipFill>
        <p:spPr>
          <a:xfrm>
            <a:off x="1312272" y="3161217"/>
            <a:ext cx="9410700" cy="2998842"/>
          </a:xfrm>
          <a:prstGeom prst="rect">
            <a:avLst/>
          </a:prstGeom>
        </p:spPr>
      </p:pic>
      <p:pic>
        <p:nvPicPr>
          <p:cNvPr id="5" name="Picture 4">
            <a:extLst>
              <a:ext uri="{FF2B5EF4-FFF2-40B4-BE49-F238E27FC236}">
                <a16:creationId xmlns:a16="http://schemas.microsoft.com/office/drawing/2014/main" id="{9337249F-07F1-4166-B1ED-2542842E584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3401" y="6635735"/>
            <a:ext cx="223681" cy="222265"/>
          </a:xfrm>
          <a:prstGeom prst="rect">
            <a:avLst/>
          </a:prstGeom>
        </p:spPr>
      </p:pic>
    </p:spTree>
    <p:extLst>
      <p:ext uri="{BB962C8B-B14F-4D97-AF65-F5344CB8AC3E}">
        <p14:creationId xmlns:p14="http://schemas.microsoft.com/office/powerpoint/2010/main" val="2542416970"/>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0"/>
                <a:lumOff val="100000"/>
              </a:schemeClr>
            </a:gs>
            <a:gs pos="35000">
              <a:schemeClr val="accent5">
                <a:lumMod val="0"/>
                <a:lumOff val="100000"/>
              </a:schemeClr>
            </a:gs>
            <a:gs pos="100000">
              <a:schemeClr val="accent5">
                <a:lumMod val="100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A9B04-793A-454B-95C9-BB919DD07829}"/>
              </a:ext>
            </a:extLst>
          </p:cNvPr>
          <p:cNvSpPr>
            <a:spLocks noGrp="1"/>
          </p:cNvSpPr>
          <p:nvPr>
            <p:ph type="ctrTitle"/>
          </p:nvPr>
        </p:nvSpPr>
        <p:spPr>
          <a:xfrm>
            <a:off x="1524000" y="2368731"/>
            <a:ext cx="9144000" cy="1141232"/>
          </a:xfrm>
        </p:spPr>
        <p:txBody>
          <a:bodyPr/>
          <a:lstStyle/>
          <a:p>
            <a:r>
              <a:rPr lang="tr-TR" b="1" dirty="0">
                <a:solidFill>
                  <a:srgbClr val="0070C0"/>
                </a:solidFill>
              </a:rPr>
              <a:t>Finansman Girişi</a:t>
            </a:r>
            <a:endParaRPr lang="en-US" b="1" dirty="0">
              <a:solidFill>
                <a:srgbClr val="0070C0"/>
              </a:solidFill>
            </a:endParaRPr>
          </a:p>
        </p:txBody>
      </p:sp>
      <p:pic>
        <p:nvPicPr>
          <p:cNvPr id="3" name="Picture 2">
            <a:extLst>
              <a:ext uri="{FF2B5EF4-FFF2-40B4-BE49-F238E27FC236}">
                <a16:creationId xmlns:a16="http://schemas.microsoft.com/office/drawing/2014/main" id="{2D98B717-438D-44EC-9C2B-B6C32A2988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63401" y="6635735"/>
            <a:ext cx="223681" cy="222265"/>
          </a:xfrm>
          <a:prstGeom prst="rect">
            <a:avLst/>
          </a:prstGeom>
        </p:spPr>
      </p:pic>
    </p:spTree>
    <p:extLst>
      <p:ext uri="{BB962C8B-B14F-4D97-AF65-F5344CB8AC3E}">
        <p14:creationId xmlns:p14="http://schemas.microsoft.com/office/powerpoint/2010/main" val="1302640836"/>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926ED7B-EF2B-46E7-B6F0-AB5BCCA18605}"/>
              </a:ext>
            </a:extLst>
          </p:cNvPr>
          <p:cNvSpPr/>
          <p:nvPr/>
        </p:nvSpPr>
        <p:spPr>
          <a:xfrm>
            <a:off x="0" y="866775"/>
            <a:ext cx="12192000" cy="830997"/>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algn="ctr"/>
            <a:r>
              <a:rPr lang="tr-TR" sz="2400" dirty="0">
                <a:solidFill>
                  <a:srgbClr val="0070C0"/>
                </a:solidFill>
                <a:latin typeface="Calibri" panose="020F0502020204030204" pitchFamily="34" charset="0"/>
                <a:cs typeface="Calibri" panose="020F0502020204030204" pitchFamily="34" charset="0"/>
              </a:rPr>
              <a:t>İnternet bankacılığından müşteri numarası, kullanıcı adı  ve şifresi ile giriş yapıldıktan sonra </a:t>
            </a:r>
            <a:r>
              <a:rPr lang="tr-TR" sz="2400" b="1" dirty="0">
                <a:solidFill>
                  <a:srgbClr val="0070C0"/>
                </a:solidFill>
                <a:latin typeface="Calibri" panose="020F0502020204030204" pitchFamily="34" charset="0"/>
                <a:cs typeface="Calibri" panose="020F0502020204030204" pitchFamily="34" charset="0"/>
              </a:rPr>
              <a:t>«Finansman» </a:t>
            </a:r>
            <a:r>
              <a:rPr lang="tr-TR" sz="2400" dirty="0">
                <a:solidFill>
                  <a:srgbClr val="0070C0"/>
                </a:solidFill>
                <a:latin typeface="Calibri" panose="020F0502020204030204" pitchFamily="34" charset="0"/>
                <a:cs typeface="Calibri" panose="020F0502020204030204" pitchFamily="34" charset="0"/>
              </a:rPr>
              <a:t>menüsünden </a:t>
            </a:r>
            <a:r>
              <a:rPr lang="tr-TR" sz="2400" b="1" dirty="0">
                <a:solidFill>
                  <a:srgbClr val="0070C0"/>
                </a:solidFill>
                <a:latin typeface="Calibri" panose="020F0502020204030204" pitchFamily="34" charset="0"/>
                <a:cs typeface="Calibri" panose="020F0502020204030204" pitchFamily="34" charset="0"/>
              </a:rPr>
              <a:t>«Finansman Teklifi» </a:t>
            </a:r>
            <a:r>
              <a:rPr lang="tr-TR" sz="2400" dirty="0">
                <a:solidFill>
                  <a:srgbClr val="0070C0"/>
                </a:solidFill>
                <a:latin typeface="Calibri" panose="020F0502020204030204" pitchFamily="34" charset="0"/>
                <a:cs typeface="Calibri" panose="020F0502020204030204" pitchFamily="34" charset="0"/>
              </a:rPr>
              <a:t>alanına tıklanır. </a:t>
            </a:r>
            <a:endParaRPr lang="en-US" sz="2400" dirty="0"/>
          </a:p>
        </p:txBody>
      </p:sp>
      <p:pic>
        <p:nvPicPr>
          <p:cNvPr id="5" name="Picture 4">
            <a:extLst>
              <a:ext uri="{FF2B5EF4-FFF2-40B4-BE49-F238E27FC236}">
                <a16:creationId xmlns:a16="http://schemas.microsoft.com/office/drawing/2014/main" id="{2CA93D5D-0EAF-40E5-9658-E77048875295}"/>
              </a:ext>
            </a:extLst>
          </p:cNvPr>
          <p:cNvPicPr>
            <a:picLocks noChangeAspect="1"/>
          </p:cNvPicPr>
          <p:nvPr/>
        </p:nvPicPr>
        <p:blipFill>
          <a:blip r:embed="rId3"/>
          <a:stretch>
            <a:fillRect/>
          </a:stretch>
        </p:blipFill>
        <p:spPr>
          <a:xfrm>
            <a:off x="521450" y="2078182"/>
            <a:ext cx="5679529" cy="4315659"/>
          </a:xfrm>
          <a:prstGeom prst="rect">
            <a:avLst/>
          </a:prstGeom>
        </p:spPr>
      </p:pic>
      <p:pic>
        <p:nvPicPr>
          <p:cNvPr id="6" name="Picture 5">
            <a:extLst>
              <a:ext uri="{FF2B5EF4-FFF2-40B4-BE49-F238E27FC236}">
                <a16:creationId xmlns:a16="http://schemas.microsoft.com/office/drawing/2014/main" id="{0440E08E-336C-4D1C-B4E2-0DBB9CD85094}"/>
              </a:ext>
            </a:extLst>
          </p:cNvPr>
          <p:cNvPicPr>
            <a:picLocks noChangeAspect="1"/>
          </p:cNvPicPr>
          <p:nvPr/>
        </p:nvPicPr>
        <p:blipFill>
          <a:blip r:embed="rId4"/>
          <a:stretch>
            <a:fillRect/>
          </a:stretch>
        </p:blipFill>
        <p:spPr>
          <a:xfrm>
            <a:off x="6901662" y="2078181"/>
            <a:ext cx="4941964" cy="4315659"/>
          </a:xfrm>
          <a:prstGeom prst="rect">
            <a:avLst/>
          </a:prstGeom>
        </p:spPr>
      </p:pic>
      <p:pic>
        <p:nvPicPr>
          <p:cNvPr id="7" name="Picture 6">
            <a:extLst>
              <a:ext uri="{FF2B5EF4-FFF2-40B4-BE49-F238E27FC236}">
                <a16:creationId xmlns:a16="http://schemas.microsoft.com/office/drawing/2014/main" id="{C1E287E0-4B32-442B-ADA7-07BF6E128B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963401" y="6635735"/>
            <a:ext cx="223681" cy="222265"/>
          </a:xfrm>
          <a:prstGeom prst="rect">
            <a:avLst/>
          </a:prstGeom>
        </p:spPr>
      </p:pic>
    </p:spTree>
    <p:extLst>
      <p:ext uri="{BB962C8B-B14F-4D97-AF65-F5344CB8AC3E}">
        <p14:creationId xmlns:p14="http://schemas.microsoft.com/office/powerpoint/2010/main" val="2268678000"/>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3E8266A-DE5B-4997-91B7-6C75832EA344}"/>
              </a:ext>
            </a:extLst>
          </p:cNvPr>
          <p:cNvSpPr/>
          <p:nvPr/>
        </p:nvSpPr>
        <p:spPr>
          <a:xfrm>
            <a:off x="0" y="866775"/>
            <a:ext cx="12192000" cy="461665"/>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algn="ctr"/>
            <a:r>
              <a:rPr lang="tr-TR" sz="2400" dirty="0">
                <a:solidFill>
                  <a:srgbClr val="0070C0"/>
                </a:solidFill>
                <a:latin typeface="Calibri" panose="020F0502020204030204" pitchFamily="34" charset="0"/>
                <a:cs typeface="Calibri" panose="020F0502020204030204" pitchFamily="34" charset="0"/>
              </a:rPr>
              <a:t>Finansman teklif ekranına yönlendirilmesi için «Evet» seçeneği tıklanmalıdır.</a:t>
            </a:r>
            <a:endParaRPr lang="en-US" sz="2400" dirty="0">
              <a:solidFill>
                <a:srgbClr val="0070C0"/>
              </a:solidFill>
              <a:latin typeface="Calibri" panose="020F050202020403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45CF30BA-9FEE-47BE-83BA-46E861E22DCD}"/>
              </a:ext>
            </a:extLst>
          </p:cNvPr>
          <p:cNvPicPr>
            <a:picLocks noChangeAspect="1"/>
          </p:cNvPicPr>
          <p:nvPr/>
        </p:nvPicPr>
        <p:blipFill>
          <a:blip r:embed="rId3"/>
          <a:stretch>
            <a:fillRect/>
          </a:stretch>
        </p:blipFill>
        <p:spPr>
          <a:xfrm>
            <a:off x="1884219" y="2054066"/>
            <a:ext cx="8015287" cy="3781440"/>
          </a:xfrm>
          <a:prstGeom prst="rect">
            <a:avLst/>
          </a:prstGeom>
        </p:spPr>
      </p:pic>
      <p:pic>
        <p:nvPicPr>
          <p:cNvPr id="4" name="Picture 3">
            <a:extLst>
              <a:ext uri="{FF2B5EF4-FFF2-40B4-BE49-F238E27FC236}">
                <a16:creationId xmlns:a16="http://schemas.microsoft.com/office/drawing/2014/main" id="{50F6D9DC-69A7-4A9C-8C09-E162D26F22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3401" y="6635735"/>
            <a:ext cx="223681" cy="222265"/>
          </a:xfrm>
          <a:prstGeom prst="rect">
            <a:avLst/>
          </a:prstGeom>
        </p:spPr>
      </p:pic>
    </p:spTree>
    <p:extLst>
      <p:ext uri="{BB962C8B-B14F-4D97-AF65-F5344CB8AC3E}">
        <p14:creationId xmlns:p14="http://schemas.microsoft.com/office/powerpoint/2010/main" val="1224900577"/>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5000"/>
                <a:lumOff val="95000"/>
              </a:schemeClr>
            </a:gs>
            <a:gs pos="74000">
              <a:schemeClr val="accent5">
                <a:lumMod val="45000"/>
                <a:lumOff val="55000"/>
              </a:schemeClr>
            </a:gs>
            <a:gs pos="83000">
              <a:schemeClr val="accent5">
                <a:lumMod val="45000"/>
                <a:lumOff val="55000"/>
              </a:schemeClr>
            </a:gs>
            <a:gs pos="100000">
              <a:schemeClr val="accent5">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8303FA5-6C9D-44B5-81FF-E2A79EE8555F}"/>
              </a:ext>
            </a:extLst>
          </p:cNvPr>
          <p:cNvSpPr/>
          <p:nvPr/>
        </p:nvSpPr>
        <p:spPr>
          <a:xfrm>
            <a:off x="0" y="866775"/>
            <a:ext cx="12192000" cy="461665"/>
          </a:xfrm>
          <a:prstGeom prst="rect">
            <a:avLst/>
          </a:prstGeom>
          <a:solidFill>
            <a:schemeClr val="accent5">
              <a:lumMod val="20000"/>
              <a:lumOff val="80000"/>
            </a:schemeClr>
          </a:solidFill>
          <a:effectLst>
            <a:outerShdw blurRad="50800" dist="38100" dir="2700000" algn="tl" rotWithShape="0">
              <a:prstClr val="black">
                <a:alpha val="40000"/>
              </a:prstClr>
            </a:outerShdw>
          </a:effectLst>
        </p:spPr>
        <p:txBody>
          <a:bodyPr wrap="square">
            <a:spAutoFit/>
          </a:bodyPr>
          <a:lstStyle/>
          <a:p>
            <a:pPr algn="ctr"/>
            <a:r>
              <a:rPr lang="tr-TR" sz="2400" dirty="0">
                <a:solidFill>
                  <a:srgbClr val="0070C0"/>
                </a:solidFill>
                <a:latin typeface="Calibri" panose="020F0502020204030204" pitchFamily="34" charset="0"/>
                <a:ea typeface="Open Sans Light" panose="020B0306030504020204" pitchFamily="34" charset="0"/>
                <a:cs typeface="Calibri" panose="020F0502020204030204" pitchFamily="34" charset="0"/>
              </a:rPr>
              <a:t>Alımı yapılacak Ürün/hizmet  Detayı tabında «Ekle» butonuna basarak ilerlenir.</a:t>
            </a:r>
            <a:endParaRPr lang="en-US" sz="2400" dirty="0">
              <a:solidFill>
                <a:srgbClr val="0070C0"/>
              </a:solidFill>
              <a:latin typeface="Calibri" panose="020F0502020204030204" pitchFamily="34" charset="0"/>
              <a:ea typeface="Open Sans Light" panose="020B0306030504020204" pitchFamily="34" charset="0"/>
              <a:cs typeface="Calibri" panose="020F0502020204030204" pitchFamily="34" charset="0"/>
            </a:endParaRPr>
          </a:p>
        </p:txBody>
      </p:sp>
      <p:pic>
        <p:nvPicPr>
          <p:cNvPr id="3" name="Picture 2">
            <a:extLst>
              <a:ext uri="{FF2B5EF4-FFF2-40B4-BE49-F238E27FC236}">
                <a16:creationId xmlns:a16="http://schemas.microsoft.com/office/drawing/2014/main" id="{729757F5-EE1D-4A5C-998D-F723D861D016}"/>
              </a:ext>
            </a:extLst>
          </p:cNvPr>
          <p:cNvPicPr>
            <a:picLocks noChangeAspect="1"/>
          </p:cNvPicPr>
          <p:nvPr/>
        </p:nvPicPr>
        <p:blipFill>
          <a:blip r:embed="rId3"/>
          <a:stretch>
            <a:fillRect/>
          </a:stretch>
        </p:blipFill>
        <p:spPr>
          <a:xfrm>
            <a:off x="1332083" y="1963881"/>
            <a:ext cx="9338562" cy="4328583"/>
          </a:xfrm>
          <a:prstGeom prst="rect">
            <a:avLst/>
          </a:prstGeom>
        </p:spPr>
      </p:pic>
      <p:pic>
        <p:nvPicPr>
          <p:cNvPr id="4" name="Picture 3">
            <a:extLst>
              <a:ext uri="{FF2B5EF4-FFF2-40B4-BE49-F238E27FC236}">
                <a16:creationId xmlns:a16="http://schemas.microsoft.com/office/drawing/2014/main" id="{61BD0A35-5B6E-4EEA-8C58-37BC484BFD6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63401" y="6635735"/>
            <a:ext cx="223681" cy="222265"/>
          </a:xfrm>
          <a:prstGeom prst="rect">
            <a:avLst/>
          </a:prstGeom>
        </p:spPr>
      </p:pic>
    </p:spTree>
    <p:extLst>
      <p:ext uri="{BB962C8B-B14F-4D97-AF65-F5344CB8AC3E}">
        <p14:creationId xmlns:p14="http://schemas.microsoft.com/office/powerpoint/2010/main" val="22531385"/>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
  <TotalTime>473</TotalTime>
  <Words>992</Words>
  <Application>Microsoft Office PowerPoint</Application>
  <PresentationFormat>Widescreen</PresentationFormat>
  <Paragraphs>79</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Calibri Light</vt:lpstr>
      <vt:lpstr>Open Sans</vt:lpstr>
      <vt:lpstr>Open Sans Light</vt:lpstr>
      <vt:lpstr>Times New Roman</vt:lpstr>
      <vt:lpstr>Office Theme</vt:lpstr>
      <vt:lpstr>ONLİNE FİNANS</vt:lpstr>
      <vt:lpstr>PowerPoint Presentation</vt:lpstr>
      <vt:lpstr>PowerPoint Presentation</vt:lpstr>
      <vt:lpstr>PowerPoint Presentation</vt:lpstr>
      <vt:lpstr>PowerPoint Presentation</vt:lpstr>
      <vt:lpstr>Finansman Girişi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Yeni Online Finans Ekranları</dc:title>
  <dc:creator>Hatice Demir / Kuveyt Türk - Kredi Operasyonları Destek ve Çözüm Merkezi</dc:creator>
  <cp:lastModifiedBy>Nihal Mintaş / Kuveyt Türk - BT-Tüzel Fon Kullandırım</cp:lastModifiedBy>
  <cp:revision>51</cp:revision>
  <dcterms:created xsi:type="dcterms:W3CDTF">2022-03-03T06:24:07Z</dcterms:created>
  <dcterms:modified xsi:type="dcterms:W3CDTF">2023-10-11T08:16:59Z</dcterms:modified>
</cp:coreProperties>
</file>