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73" r:id="rId6"/>
    <p:sldId id="282" r:id="rId7"/>
    <p:sldId id="276" r:id="rId8"/>
    <p:sldId id="274" r:id="rId9"/>
    <p:sldId id="278" r:id="rId10"/>
    <p:sldId id="286" r:id="rId11"/>
    <p:sldId id="284" r:id="rId12"/>
    <p:sldId id="285" r:id="rId13"/>
    <p:sldId id="259" r:id="rId14"/>
  </p:sldIdLst>
  <p:sldSz cx="12192000" cy="6858000"/>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ran Kocaoğlu" initials="DK" lastIdx="1" clrIdx="0">
    <p:extLst>
      <p:ext uri="{19B8F6BF-5375-455C-9EA6-DF929625EA0E}">
        <p15:presenceInfo xmlns:p15="http://schemas.microsoft.com/office/powerpoint/2012/main" userId="S::devran.kocaoglu@tavukdunyasi.com::b01b1b10-9d3b-4d28-a6e8-c2e9feb86d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24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4" autoAdjust="0"/>
    <p:restoredTop sz="95097" autoAdjust="0"/>
  </p:normalViewPr>
  <p:slideViewPr>
    <p:cSldViewPr snapToGrid="0" snapToObjects="1">
      <p:cViewPr varScale="1">
        <p:scale>
          <a:sx n="105" d="100"/>
          <a:sy n="105" d="100"/>
        </p:scale>
        <p:origin x="9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A370F25-5F36-4F01-A4D3-56A241392CCE}" type="datetimeFigureOut">
              <a:rPr lang="en-US" smtClean="0"/>
              <a:t>10/23/2023</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C9DA709-CF8C-4B96-8AD7-344B29FF191C}" type="slidenum">
              <a:rPr lang="en-US" smtClean="0"/>
              <a:t>‹#›</a:t>
            </a:fld>
            <a:endParaRPr lang="en-US"/>
          </a:p>
        </p:txBody>
      </p:sp>
    </p:spTree>
    <p:extLst>
      <p:ext uri="{BB962C8B-B14F-4D97-AF65-F5344CB8AC3E}">
        <p14:creationId xmlns:p14="http://schemas.microsoft.com/office/powerpoint/2010/main" val="401274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C48875-5531-1F48-A433-01254D5B663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3799A89-2F99-AE4F-8E15-329F94FA1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1A70FC0-61D8-3B43-854A-EDD1F66D2B7D}"/>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5" name="Alt Bilgi Yer Tutucusu 4">
            <a:extLst>
              <a:ext uri="{FF2B5EF4-FFF2-40B4-BE49-F238E27FC236}">
                <a16:creationId xmlns:a16="http://schemas.microsoft.com/office/drawing/2014/main" id="{1876DE5D-C550-554F-8010-8C236671E3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84B71A2-2C7E-8E43-BFFA-FA208AEC4DB3}"/>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410566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A99647-5449-CB49-B0E5-917D2413B00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D7CF03F-0640-2C4B-8F02-462BC51BAEE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A88870-6337-F846-8071-6F57386C7C62}"/>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5" name="Alt Bilgi Yer Tutucusu 4">
            <a:extLst>
              <a:ext uri="{FF2B5EF4-FFF2-40B4-BE49-F238E27FC236}">
                <a16:creationId xmlns:a16="http://schemas.microsoft.com/office/drawing/2014/main" id="{EF7732FE-B41A-0949-8362-ABBEAE5C0A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053B0B-1FF3-8B48-8299-F5FDE481E440}"/>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372266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50ECDC8-146F-4E41-987D-49791F79C7B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1B59DCC-BEFC-C44F-BC41-E5835FEF490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861946-3ECC-DC47-8777-020F4749433F}"/>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5" name="Alt Bilgi Yer Tutucusu 4">
            <a:extLst>
              <a:ext uri="{FF2B5EF4-FFF2-40B4-BE49-F238E27FC236}">
                <a16:creationId xmlns:a16="http://schemas.microsoft.com/office/drawing/2014/main" id="{8EEEF4D1-51A6-B54E-A5C4-37E58D5B67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9130AA-D2D5-0740-B41B-E1B2949ECA47}"/>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229467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753228-42DE-A146-BC83-B4F8C6B865A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2E5405C-99F0-5948-8C6F-13144F4A5A7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4F76B6A-0041-F242-A250-947D4F96CB4B}"/>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5" name="Alt Bilgi Yer Tutucusu 4">
            <a:extLst>
              <a:ext uri="{FF2B5EF4-FFF2-40B4-BE49-F238E27FC236}">
                <a16:creationId xmlns:a16="http://schemas.microsoft.com/office/drawing/2014/main" id="{9F7831C8-2F41-6A44-9D41-524DF9F93F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0D2079-1C3B-F347-9A08-BF40A515A649}"/>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125950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E97771-5F73-F542-9260-CD05DD7C4D3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F349BB4-0B25-7949-B361-A959C9920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8D4365D-8712-D34E-921B-3A45A52398F1}"/>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5" name="Alt Bilgi Yer Tutucusu 4">
            <a:extLst>
              <a:ext uri="{FF2B5EF4-FFF2-40B4-BE49-F238E27FC236}">
                <a16:creationId xmlns:a16="http://schemas.microsoft.com/office/drawing/2014/main" id="{701A5621-1054-8B41-B268-8F9C04F3C5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93D8BF2-6868-DF4F-8A10-F1C55E4C36FC}"/>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311829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04B764-E398-CB4D-B359-9DBF667307D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B375798-5659-C149-8AF0-FE094F26BDC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7B6D9E0-2D5D-244B-A3C9-E9486072A3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A6B4DBB-11EC-7643-9A78-3B7C378F5117}"/>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6" name="Alt Bilgi Yer Tutucusu 5">
            <a:extLst>
              <a:ext uri="{FF2B5EF4-FFF2-40B4-BE49-F238E27FC236}">
                <a16:creationId xmlns:a16="http://schemas.microsoft.com/office/drawing/2014/main" id="{899EE473-5170-FA41-85BA-BF7927EBBC5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109D0C7-209A-4C4A-8A2B-A216F8918BAB}"/>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11442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E507CD-6E07-CC4F-8098-BD42B29F04D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184F320-A3BA-DF40-8C28-46D82FD19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0802631-8FE3-DC4E-9388-525979D68D9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50E254A-072D-3940-AF1B-4EBD9A168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6A8B5A6-26F9-8E4A-B4E7-01B74C46262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A9C5857-572C-5D4C-80C7-B68E7DD8CC9D}"/>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8" name="Alt Bilgi Yer Tutucusu 7">
            <a:extLst>
              <a:ext uri="{FF2B5EF4-FFF2-40B4-BE49-F238E27FC236}">
                <a16:creationId xmlns:a16="http://schemas.microsoft.com/office/drawing/2014/main" id="{6BC6F31C-5A24-FA40-9882-CE95747C300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407CD9A-A60F-D34B-9572-F8FA3DD580B4}"/>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158505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7F0A62-ECAA-724B-B377-CB5364663AC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656AAB7-6A08-424C-9623-F2FF70B9753A}"/>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4" name="Alt Bilgi Yer Tutucusu 3">
            <a:extLst>
              <a:ext uri="{FF2B5EF4-FFF2-40B4-BE49-F238E27FC236}">
                <a16:creationId xmlns:a16="http://schemas.microsoft.com/office/drawing/2014/main" id="{495B84CA-076B-5B4A-9AFD-F801D64517D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0281D0E-F22E-A74C-A141-E73FBB76C27B}"/>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118146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D3ABF81-B90A-E84F-8FA3-3781B99FACDE}"/>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3" name="Alt Bilgi Yer Tutucusu 2">
            <a:extLst>
              <a:ext uri="{FF2B5EF4-FFF2-40B4-BE49-F238E27FC236}">
                <a16:creationId xmlns:a16="http://schemas.microsoft.com/office/drawing/2014/main" id="{C2047B74-1673-8A4C-8C12-BE3FB94ACC4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AC6D547-76C7-2945-A8A6-7742F868B356}"/>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288057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AF51A1-07C1-E544-A9AD-887B4E3FB1F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82F0439-4054-5848-986D-E23E5759B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3D0A760-784E-0F48-BD38-DEA2D695B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1790B69-1C48-AE41-8DFF-06E1249D5530}"/>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6" name="Alt Bilgi Yer Tutucusu 5">
            <a:extLst>
              <a:ext uri="{FF2B5EF4-FFF2-40B4-BE49-F238E27FC236}">
                <a16:creationId xmlns:a16="http://schemas.microsoft.com/office/drawing/2014/main" id="{A5EFF092-62A5-7742-B86D-60E12348616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3191587-3FEA-2644-9D46-EFA50DCBBD33}"/>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338632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160E15-6A86-564C-8CB8-DA51BEB711B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9D3720E-4B83-4248-B133-A5764C0DD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EDD349C-99F0-D242-9112-C05D63D48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3C9DCE2-202D-6344-BBD3-B33609157C24}"/>
              </a:ext>
            </a:extLst>
          </p:cNvPr>
          <p:cNvSpPr>
            <a:spLocks noGrp="1"/>
          </p:cNvSpPr>
          <p:nvPr>
            <p:ph type="dt" sz="half" idx="10"/>
          </p:nvPr>
        </p:nvSpPr>
        <p:spPr/>
        <p:txBody>
          <a:bodyPr/>
          <a:lstStyle/>
          <a:p>
            <a:fld id="{8D636767-341B-644E-9481-5D9216F615EB}" type="datetimeFigureOut">
              <a:rPr lang="tr-TR" smtClean="0"/>
              <a:t>23.10.2023</a:t>
            </a:fld>
            <a:endParaRPr lang="tr-TR"/>
          </a:p>
        </p:txBody>
      </p:sp>
      <p:sp>
        <p:nvSpPr>
          <p:cNvPr id="6" name="Alt Bilgi Yer Tutucusu 5">
            <a:extLst>
              <a:ext uri="{FF2B5EF4-FFF2-40B4-BE49-F238E27FC236}">
                <a16:creationId xmlns:a16="http://schemas.microsoft.com/office/drawing/2014/main" id="{5CB22C57-EF79-2C4A-B9C9-7C4E885597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0A56DD-FF50-AD43-B4E6-1DD14CB052D1}"/>
              </a:ext>
            </a:extLst>
          </p:cNvPr>
          <p:cNvSpPr>
            <a:spLocks noGrp="1"/>
          </p:cNvSpPr>
          <p:nvPr>
            <p:ph type="sldNum" sz="quarter" idx="12"/>
          </p:nvPr>
        </p:nvSpPr>
        <p:spPr/>
        <p:txBody>
          <a:bodyPr/>
          <a:lstStyle/>
          <a:p>
            <a:fld id="{84003CB2-DA54-A24B-83B6-FEEBFA9632FF}" type="slidenum">
              <a:rPr lang="tr-TR" smtClean="0"/>
              <a:t>‹#›</a:t>
            </a:fld>
            <a:endParaRPr lang="tr-TR"/>
          </a:p>
        </p:txBody>
      </p:sp>
    </p:spTree>
    <p:extLst>
      <p:ext uri="{BB962C8B-B14F-4D97-AF65-F5344CB8AC3E}">
        <p14:creationId xmlns:p14="http://schemas.microsoft.com/office/powerpoint/2010/main" val="243422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B008BC0-C766-3F42-953D-9EFF6B376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A51266-9464-A145-A99A-1F8D33832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162FBD0-9156-2F4B-BA02-1DE41F0C2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36767-341B-644E-9481-5D9216F615EB}" type="datetimeFigureOut">
              <a:rPr lang="tr-TR" smtClean="0"/>
              <a:t>23.10.2023</a:t>
            </a:fld>
            <a:endParaRPr lang="tr-TR"/>
          </a:p>
        </p:txBody>
      </p:sp>
      <p:sp>
        <p:nvSpPr>
          <p:cNvPr id="5" name="Alt Bilgi Yer Tutucusu 4">
            <a:extLst>
              <a:ext uri="{FF2B5EF4-FFF2-40B4-BE49-F238E27FC236}">
                <a16:creationId xmlns:a16="http://schemas.microsoft.com/office/drawing/2014/main" id="{47B2AB7C-17DB-FA46-81C3-BAF2D8D71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DB89664-3282-FC4C-9331-05EC2DD25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03CB2-DA54-A24B-83B6-FEEBFA9632FF}" type="slidenum">
              <a:rPr lang="tr-TR" smtClean="0"/>
              <a:t>‹#›</a:t>
            </a:fld>
            <a:endParaRPr lang="tr-TR"/>
          </a:p>
        </p:txBody>
      </p:sp>
    </p:spTree>
    <p:extLst>
      <p:ext uri="{BB962C8B-B14F-4D97-AF65-F5344CB8AC3E}">
        <p14:creationId xmlns:p14="http://schemas.microsoft.com/office/powerpoint/2010/main" val="110276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fotoğraf, siyah, beyaz, kadın içeren bir resim&#10;&#10;Açıklama otomatik olarak oluşturuldu">
            <a:extLst>
              <a:ext uri="{FF2B5EF4-FFF2-40B4-BE49-F238E27FC236}">
                <a16:creationId xmlns:a16="http://schemas.microsoft.com/office/drawing/2014/main" id="{A8CD014B-DBB8-9747-B26A-A9B4DCD45A66}"/>
              </a:ext>
            </a:extLst>
          </p:cNvPr>
          <p:cNvPicPr>
            <a:picLocks noChangeAspect="1"/>
          </p:cNvPicPr>
          <p:nvPr/>
        </p:nvPicPr>
        <p:blipFill>
          <a:blip r:embed="rId2"/>
          <a:stretch>
            <a:fillRect/>
          </a:stretch>
        </p:blipFill>
        <p:spPr>
          <a:xfrm>
            <a:off x="0" y="0"/>
            <a:ext cx="12192000" cy="6858000"/>
          </a:xfrm>
          <a:prstGeom prst="rect">
            <a:avLst/>
          </a:prstGeom>
        </p:spPr>
      </p:pic>
      <p:sp>
        <p:nvSpPr>
          <p:cNvPr id="6" name="Başlık 1">
            <a:extLst>
              <a:ext uri="{FF2B5EF4-FFF2-40B4-BE49-F238E27FC236}">
                <a16:creationId xmlns:a16="http://schemas.microsoft.com/office/drawing/2014/main" id="{FDAD9EFD-CF34-B647-9A24-B92B8CE823B3}"/>
              </a:ext>
            </a:extLst>
          </p:cNvPr>
          <p:cNvSpPr txBox="1">
            <a:spLocks/>
          </p:cNvSpPr>
          <p:nvPr/>
        </p:nvSpPr>
        <p:spPr>
          <a:xfrm>
            <a:off x="3246382" y="3367215"/>
            <a:ext cx="6051729" cy="9890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000" dirty="0">
                <a:solidFill>
                  <a:schemeClr val="bg1"/>
                </a:solidFill>
                <a:latin typeface="Gagawa-Bold" panose="02000803000000000000" pitchFamily="2" charset="0"/>
              </a:rPr>
              <a:t>BİLGİ TEKNOLOJİLERİ DEPARTMANI</a:t>
            </a:r>
          </a:p>
          <a:p>
            <a:r>
              <a:rPr lang="tr-TR" sz="3000" dirty="0">
                <a:solidFill>
                  <a:schemeClr val="bg1"/>
                </a:solidFill>
                <a:latin typeface="Gagawa-Bold" panose="02000803000000000000" pitchFamily="2" charset="0"/>
              </a:rPr>
              <a:t>IQ PORTAL PROJESİ</a:t>
            </a:r>
          </a:p>
        </p:txBody>
      </p:sp>
    </p:spTree>
    <p:extLst>
      <p:ext uri="{BB962C8B-B14F-4D97-AF65-F5344CB8AC3E}">
        <p14:creationId xmlns:p14="http://schemas.microsoft.com/office/powerpoint/2010/main" val="331724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fotoğraf, beyaz, siyah, kadın içeren bir resim&#10;&#10;Açıklama otomatik olarak oluşturuldu">
            <a:extLst>
              <a:ext uri="{FF2B5EF4-FFF2-40B4-BE49-F238E27FC236}">
                <a16:creationId xmlns:a16="http://schemas.microsoft.com/office/drawing/2014/main" id="{A99C2663-EFDB-3E40-988C-12EF93DAF070}"/>
              </a:ext>
            </a:extLst>
          </p:cNvPr>
          <p:cNvPicPr>
            <a:picLocks noChangeAspect="1"/>
          </p:cNvPicPr>
          <p:nvPr/>
        </p:nvPicPr>
        <p:blipFill>
          <a:blip r:embed="rId2"/>
          <a:stretch>
            <a:fillRect/>
          </a:stretch>
        </p:blipFill>
        <p:spPr>
          <a:xfrm>
            <a:off x="0" y="0"/>
            <a:ext cx="12192000" cy="6858000"/>
          </a:xfrm>
          <a:prstGeom prst="rect">
            <a:avLst/>
          </a:prstGeom>
        </p:spPr>
      </p:pic>
      <p:sp>
        <p:nvSpPr>
          <p:cNvPr id="6" name="Başlık 1">
            <a:extLst>
              <a:ext uri="{FF2B5EF4-FFF2-40B4-BE49-F238E27FC236}">
                <a16:creationId xmlns:a16="http://schemas.microsoft.com/office/drawing/2014/main" id="{715860E6-0E83-1542-A6FC-D066E399BA44}"/>
              </a:ext>
            </a:extLst>
          </p:cNvPr>
          <p:cNvSpPr txBox="1">
            <a:spLocks/>
          </p:cNvSpPr>
          <p:nvPr/>
        </p:nvSpPr>
        <p:spPr>
          <a:xfrm>
            <a:off x="3925667" y="4751170"/>
            <a:ext cx="4340666" cy="5450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000" dirty="0">
                <a:solidFill>
                  <a:schemeClr val="bg1"/>
                </a:solidFill>
                <a:latin typeface="Gagawa-Bold" panose="02000803000000000000" pitchFamily="2" charset="0"/>
              </a:rPr>
              <a:t>TEŞEKKÜRLER</a:t>
            </a:r>
          </a:p>
        </p:txBody>
      </p:sp>
    </p:spTree>
    <p:extLst>
      <p:ext uri="{BB962C8B-B14F-4D97-AF65-F5344CB8AC3E}">
        <p14:creationId xmlns:p14="http://schemas.microsoft.com/office/powerpoint/2010/main" val="1856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FF0000"/>
                </a:solidFill>
                <a:latin typeface="Gagawa-Bold" panose="02000803000000000000" pitchFamily="2" charset="0"/>
              </a:rPr>
              <a:t>IQ PORTAL</a:t>
            </a:r>
            <a:endParaRPr lang="en-US" sz="2400" dirty="0">
              <a:solidFill>
                <a:srgbClr val="FF0000"/>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7" name="TextBox 6">
            <a:extLst>
              <a:ext uri="{FF2B5EF4-FFF2-40B4-BE49-F238E27FC236}">
                <a16:creationId xmlns:a16="http://schemas.microsoft.com/office/drawing/2014/main" id="{4C9F5366-C7AC-4E54-8D91-8182D35937B5}"/>
              </a:ext>
            </a:extLst>
          </p:cNvPr>
          <p:cNvSpPr txBox="1"/>
          <p:nvPr/>
        </p:nvSpPr>
        <p:spPr>
          <a:xfrm>
            <a:off x="400694" y="1332584"/>
            <a:ext cx="11390612" cy="10274608"/>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tab pos="457200" algn="l"/>
              </a:tabLst>
              <a:defRPr/>
            </a:pPr>
            <a:endParaRPr lang="tr-TR" sz="2000" b="1" i="1" dirty="0">
              <a:solidFill>
                <a:srgbClr val="FF0000"/>
              </a:solidFill>
              <a:latin typeface="Calibri Light" panose="020F0302020204030204"/>
            </a:endParaRPr>
          </a:p>
          <a:p>
            <a:pPr algn="l"/>
            <a:r>
              <a:rPr lang="tr-TR" sz="2400" b="1" i="1" u="none" strike="noStrike" baseline="0" dirty="0">
                <a:solidFill>
                  <a:srgbClr val="FF0000"/>
                </a:solidFill>
                <a:latin typeface="Calibri Light" panose="020F0302020204030204"/>
              </a:rPr>
              <a:t>Amaç;</a:t>
            </a:r>
          </a:p>
          <a:p>
            <a:pPr marL="285750" indent="-285750" algn="l">
              <a:buFont typeface="Wingdings" panose="05000000000000000000" pitchFamily="2" charset="2"/>
              <a:buChar char="Ø"/>
            </a:pPr>
            <a:r>
              <a:rPr lang="tr-TR" sz="1800" b="0" i="0" u="none" strike="noStrike" baseline="0" dirty="0">
                <a:solidFill>
                  <a:srgbClr val="000000"/>
                </a:solidFill>
                <a:latin typeface="Trebuchet MS" panose="020B0603020202020204" pitchFamily="34" charset="0"/>
              </a:rPr>
              <a:t>Tavuk Dünyası ve Franchise Şubelerinin realtime hammadde ve ticari ürün stoklarını miktar olarak takip edebilmek. </a:t>
            </a:r>
          </a:p>
          <a:p>
            <a:pPr algn="l"/>
            <a:endParaRPr lang="tr-TR"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dirty="0">
                <a:solidFill>
                  <a:srgbClr val="000000"/>
                </a:solidFill>
                <a:latin typeface="Trebuchet MS" panose="020B0603020202020204" pitchFamily="34" charset="0"/>
              </a:rPr>
              <a:t>Reçeteler üzerinden ürün maliyetini hesaplayabilmek.</a:t>
            </a:r>
          </a:p>
          <a:p>
            <a:endParaRPr lang="tr-TR" dirty="0">
              <a:solidFill>
                <a:srgbClr val="000000"/>
              </a:solidFill>
              <a:latin typeface="Trebuchet MS" panose="020B0603020202020204" pitchFamily="34" charset="0"/>
            </a:endParaRPr>
          </a:p>
          <a:p>
            <a:r>
              <a:rPr lang="tr-TR" sz="2400" b="1" i="1" dirty="0">
                <a:solidFill>
                  <a:srgbClr val="FF0000"/>
                </a:solidFill>
                <a:latin typeface="Calibri Light" panose="020F0302020204030204"/>
              </a:rPr>
              <a:t>Sağlanacak Fayda;</a:t>
            </a:r>
          </a:p>
          <a:p>
            <a:pPr algn="l"/>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sz="1800" b="0" i="0" u="none" strike="noStrike" baseline="0" dirty="0">
                <a:solidFill>
                  <a:srgbClr val="000000"/>
                </a:solidFill>
                <a:latin typeface="Trebuchet MS" panose="020B0603020202020204" pitchFamily="34" charset="0"/>
              </a:rPr>
              <a:t>Stokları takip ederek franchise şubelerin merkez anlaşması olmayan tedarikçilerden ürün teminin önüne geçmek. </a:t>
            </a:r>
          </a:p>
          <a:p>
            <a:pPr algn="l"/>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sz="1800" b="0" i="0" u="none" strike="noStrike" baseline="0" dirty="0">
                <a:solidFill>
                  <a:srgbClr val="000000"/>
                </a:solidFill>
                <a:latin typeface="Trebuchet MS" panose="020B0603020202020204" pitchFamily="34" charset="0"/>
              </a:rPr>
              <a:t>Stokları takip ederek TD şubelerinin ürün kayıpları, reçete standart dışı kullanımları </a:t>
            </a:r>
          </a:p>
          <a:p>
            <a:r>
              <a:rPr lang="tr-TR" sz="1800" b="0" i="0" u="none" strike="noStrike" baseline="0" dirty="0">
                <a:solidFill>
                  <a:srgbClr val="000000"/>
                </a:solidFill>
                <a:latin typeface="Trebuchet MS" panose="020B0603020202020204" pitchFamily="34" charset="0"/>
              </a:rPr>
              <a:t>önlemek </a:t>
            </a:r>
          </a:p>
          <a:p>
            <a:pPr algn="l"/>
            <a:endParaRPr lang="tr-TR" sz="1800" b="0" i="0" u="none" strike="noStrike" baseline="0" dirty="0">
              <a:solidFill>
                <a:srgbClr val="000000"/>
              </a:solidFill>
            </a:endParaRPr>
          </a:p>
          <a:p>
            <a:pPr marL="285750" indent="-285750">
              <a:buFont typeface="Wingdings" panose="05000000000000000000" pitchFamily="2" charset="2"/>
              <a:buChar char="Ø"/>
            </a:pPr>
            <a:r>
              <a:rPr lang="tr-TR" dirty="0">
                <a:solidFill>
                  <a:srgbClr val="000000"/>
                </a:solidFill>
                <a:latin typeface="Trebuchet MS" panose="020B0603020202020204" pitchFamily="34" charset="0"/>
              </a:rPr>
              <a:t>Maliyeti takip ederek şube karlılık analizi yapabilmek </a:t>
            </a:r>
          </a:p>
          <a:p>
            <a:endParaRPr lang="tr-TR" sz="1800" b="0" i="0" u="none" strike="noStrike" baseline="0" dirty="0">
              <a:solidFill>
                <a:srgbClr val="000000"/>
              </a:solidFill>
            </a:endParaRPr>
          </a:p>
          <a:p>
            <a:pPr marL="285750" indent="-285750">
              <a:buFont typeface="Wingdings" panose="05000000000000000000" pitchFamily="2" charset="2"/>
              <a:buChar char="Ø"/>
            </a:pPr>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endParaRPr lang="tr-TR" dirty="0">
              <a:latin typeface="Trebuchet MS" panose="020B0603020202020204" pitchFamily="34" charset="0"/>
            </a:endParaRPr>
          </a:p>
          <a:p>
            <a:r>
              <a:rPr lang="tr-TR" dirty="0">
                <a:solidFill>
                  <a:srgbClr val="000000"/>
                </a:solidFill>
                <a:latin typeface="Trebuchet MS" panose="020B0603020202020204" pitchFamily="34" charset="0"/>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lang="tr-TR" sz="2000" b="1" i="1" dirty="0">
              <a:latin typeface="Calibri Light" panose="020F0302020204030204"/>
            </a:endParaRPr>
          </a:p>
          <a:p>
            <a:pPr marR="0" lvl="0" algn="l" defTabSz="914400" rtl="0" eaLnBrk="1" fontAlgn="auto" latinLnBrk="0" hangingPunct="1">
              <a:lnSpc>
                <a:spcPct val="90000"/>
              </a:lnSpc>
              <a:spcBef>
                <a:spcPts val="1000"/>
              </a:spcBef>
              <a:spcAft>
                <a:spcPts val="0"/>
              </a:spcAft>
              <a:buClrTx/>
              <a:buSzTx/>
              <a:tabLst>
                <a:tab pos="457200" algn="l"/>
              </a:tabLst>
              <a:defRPr/>
            </a:pPr>
            <a:endParaRPr lang="tr-TR" sz="2000" i="1" dirty="0">
              <a:solidFill>
                <a:prstClr val="black"/>
              </a:solidFill>
              <a:latin typeface="Calibri Light" panose="020F0302020204030204"/>
            </a:endParaRPr>
          </a:p>
          <a:p>
            <a:pPr marR="0" lvl="0" algn="l" defTabSz="914400" rtl="0" eaLnBrk="1" fontAlgn="auto" latinLnBrk="0" hangingPunct="1">
              <a:lnSpc>
                <a:spcPct val="90000"/>
              </a:lnSpc>
              <a:spcBef>
                <a:spcPts val="1000"/>
              </a:spcBef>
              <a:spcAft>
                <a:spcPts val="0"/>
              </a:spcAft>
              <a:buClrTx/>
              <a:buSzTx/>
              <a:tabLst>
                <a:tab pos="457200" algn="l"/>
              </a:tabLst>
              <a:defRPr/>
            </a:pPr>
            <a:endParaRPr kumimoji="0" lang="tr-TR"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tabLst>
                <a:tab pos="457200" algn="l"/>
              </a:tabLst>
              <a:defRPr/>
            </a:pPr>
            <a:endParaRPr lang="tr-TR" sz="2000" i="1" dirty="0">
              <a:solidFill>
                <a:prstClr val="black"/>
              </a:solidFill>
              <a:latin typeface="Calibri Light" panose="020F0302020204030204"/>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kumimoji="0" lang="tr-TR"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lang="tr-TR" sz="2000" i="1" dirty="0">
              <a:solidFill>
                <a:prstClr val="black"/>
              </a:solidFill>
              <a:latin typeface="Calibri Light" panose="020F0302020204030204"/>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kumimoji="0" lang="tr-TR"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lang="tr-TR" sz="2000" i="1" dirty="0">
              <a:solidFill>
                <a:prstClr val="black"/>
              </a:solidFill>
              <a:latin typeface="Calibri Light" panose="020F0302020204030204"/>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kumimoji="0" lang="tr-TR"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lang="tr-TR" sz="2000" i="1" dirty="0">
              <a:solidFill>
                <a:prstClr val="black"/>
              </a:solidFill>
              <a:latin typeface="Calibri Light" panose="020F0302020204030204"/>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tab pos="457200" algn="l"/>
              </a:tabLst>
              <a:defRPr/>
            </a:pPr>
            <a:endPar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1945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FF0000"/>
                </a:solidFill>
                <a:latin typeface="Gagawa-Bold" panose="02000803000000000000" pitchFamily="2" charset="0"/>
              </a:rPr>
              <a:t>IQ PORTAL</a:t>
            </a:r>
            <a:endParaRPr lang="en-US" sz="2400" dirty="0">
              <a:solidFill>
                <a:srgbClr val="FF0000"/>
              </a:solidFill>
              <a:latin typeface="Gagawa-Bold" panose="02000803000000000000" pitchFamily="2" charset="0"/>
            </a:endParaRPr>
          </a:p>
          <a:p>
            <a:pPr marL="0" indent="0">
              <a:buNone/>
            </a:pPr>
            <a:endParaRPr lang="en-US" sz="2400" dirty="0">
              <a:solidFill>
                <a:srgbClr val="E52412"/>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9" name="TextBox 8">
            <a:extLst>
              <a:ext uri="{FF2B5EF4-FFF2-40B4-BE49-F238E27FC236}">
                <a16:creationId xmlns:a16="http://schemas.microsoft.com/office/drawing/2014/main" id="{B493D3EE-B028-490F-ACA3-59D1D33FEBEE}"/>
              </a:ext>
            </a:extLst>
          </p:cNvPr>
          <p:cNvSpPr txBox="1"/>
          <p:nvPr/>
        </p:nvSpPr>
        <p:spPr>
          <a:xfrm>
            <a:off x="428018" y="1145574"/>
            <a:ext cx="10192358" cy="6536148"/>
          </a:xfrm>
          <a:prstGeom prst="rect">
            <a:avLst/>
          </a:prstGeom>
          <a:noFill/>
        </p:spPr>
        <p:txBody>
          <a:bodyPr wrap="square">
            <a:spAutoFit/>
          </a:bodyPr>
          <a:lstStyle/>
          <a:p>
            <a:pPr marL="283464" lvl="0" indent="-283464" fontAlgn="auto">
              <a:lnSpc>
                <a:spcPct val="90000"/>
              </a:lnSpc>
              <a:spcBef>
                <a:spcPts val="1000"/>
              </a:spcBef>
              <a:buClrTx/>
              <a:buSzTx/>
              <a:tabLst/>
              <a:defRPr/>
            </a:pPr>
            <a:r>
              <a:rPr lang="tr-TR" b="1" dirty="0">
                <a:solidFill>
                  <a:srgbClr val="FF0000"/>
                </a:solidFill>
                <a:latin typeface="+mj-lt"/>
              </a:rPr>
              <a:t>Kapsam;</a:t>
            </a:r>
          </a:p>
          <a:p>
            <a:pPr algn="l"/>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sz="1800" b="0" i="0" u="none" strike="noStrike" baseline="0" dirty="0">
                <a:solidFill>
                  <a:srgbClr val="000000"/>
                </a:solidFill>
                <a:latin typeface="Trebuchet MS" panose="020B0603020202020204" pitchFamily="34" charset="0"/>
              </a:rPr>
              <a:t>Üretim merkezinden gelecek olan tüm hammadde ve ticari irsaliye ve faturaların Robotposa otomatik günlük olarak aktarılması. </a:t>
            </a:r>
          </a:p>
          <a:p>
            <a:pPr algn="l"/>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sz="1800" b="0" i="0" u="none" strike="noStrike" baseline="0" dirty="0">
                <a:solidFill>
                  <a:srgbClr val="000000"/>
                </a:solidFill>
                <a:latin typeface="Trebuchet MS" panose="020B0603020202020204" pitchFamily="34" charset="0"/>
              </a:rPr>
              <a:t>Dış tedarikçilerden gelecek olan irsaliye ve faturaların TD şubelerde manuel Robotpos sistemine girilmesi </a:t>
            </a:r>
          </a:p>
          <a:p>
            <a:pPr algn="l"/>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sz="1800" b="0" i="0" u="none" strike="noStrike" baseline="0" dirty="0">
                <a:solidFill>
                  <a:srgbClr val="000000"/>
                </a:solidFill>
                <a:latin typeface="Trebuchet MS" panose="020B0603020202020204" pitchFamily="34" charset="0"/>
              </a:rPr>
              <a:t>Ürün satışlarına istinaden reçeteler üzerinden üretimlerin oluşturularak hammadde sarflarının sistemde hergün otomatik oluşması. </a:t>
            </a:r>
          </a:p>
          <a:p>
            <a:pPr algn="l"/>
            <a:endParaRPr lang="tr-TR"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dirty="0">
                <a:solidFill>
                  <a:srgbClr val="000000"/>
                </a:solidFill>
                <a:latin typeface="Trebuchet MS" panose="020B0603020202020204" pitchFamily="34" charset="0"/>
              </a:rPr>
              <a:t>Hergün bir önceki günün akşamına ait stoğu sistemde anlık olarak izlenebilmesi </a:t>
            </a:r>
          </a:p>
          <a:p>
            <a:pPr algn="l"/>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r>
              <a:rPr lang="tr-TR" sz="1800" b="0" i="0" u="none" strike="noStrike" baseline="0" dirty="0">
                <a:solidFill>
                  <a:srgbClr val="000000"/>
                </a:solidFill>
                <a:latin typeface="Trebuchet MS" panose="020B0603020202020204" pitchFamily="34" charset="0"/>
              </a:rPr>
              <a:t>Ürünlerin birim fiyatları son alım fiyatı olarak set edilmesi ve eldeki stok maliyeti bu birim fiyat üzerinden gösterilmesi. </a:t>
            </a:r>
          </a:p>
          <a:p>
            <a:pPr algn="l"/>
            <a:endParaRPr lang="tr-TR" sz="1800" b="0" i="0" u="none" strike="noStrike" baseline="0" dirty="0">
              <a:solidFill>
                <a:srgbClr val="000000"/>
              </a:solidFill>
            </a:endParaRPr>
          </a:p>
          <a:p>
            <a:pPr marL="285750" indent="-285750">
              <a:buFont typeface="Wingdings" panose="05000000000000000000" pitchFamily="2" charset="2"/>
              <a:buChar char="Ø"/>
            </a:pPr>
            <a:r>
              <a:rPr lang="tr-TR" dirty="0">
                <a:solidFill>
                  <a:srgbClr val="000000"/>
                </a:solidFill>
                <a:latin typeface="Trebuchet MS" panose="020B0603020202020204" pitchFamily="34" charset="0"/>
              </a:rPr>
              <a:t>Ay sonu sayım yapılarak şubelerin mevcut ay sonu stoğunu sisteme girmesi </a:t>
            </a:r>
          </a:p>
          <a:p>
            <a:pPr marL="285750" indent="-285750">
              <a:buFont typeface="Wingdings" panose="05000000000000000000" pitchFamily="2" charset="2"/>
              <a:buChar char="Ø"/>
            </a:pPr>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endParaRPr lang="tr-TR" dirty="0">
              <a:solidFill>
                <a:srgbClr val="000000"/>
              </a:solidFill>
              <a:latin typeface="Trebuchet MS" panose="020B0603020202020204" pitchFamily="34" charset="0"/>
            </a:endParaRPr>
          </a:p>
          <a:p>
            <a:pPr marL="285750" indent="-285750">
              <a:buFont typeface="Wingdings" panose="05000000000000000000" pitchFamily="2" charset="2"/>
              <a:buChar char="Ø"/>
            </a:pPr>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endParaRPr lang="tr-TR"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Ø"/>
            </a:pPr>
            <a:endParaRPr lang="tr-TR" sz="1800" b="0" i="0" u="none" strike="noStrike" baseline="0" dirty="0">
              <a:solidFill>
                <a:srgbClr val="000000"/>
              </a:solidFill>
              <a:latin typeface="Trebuchet MS" panose="020B0603020202020204" pitchFamily="34" charset="0"/>
            </a:endParaRPr>
          </a:p>
          <a:p>
            <a:pPr marL="285750" lvl="0" indent="-285750" fontAlgn="auto">
              <a:lnSpc>
                <a:spcPct val="90000"/>
              </a:lnSpc>
              <a:spcBef>
                <a:spcPts val="1000"/>
              </a:spcBef>
              <a:buClrTx/>
              <a:buSzTx/>
              <a:buFont typeface="Wingdings" panose="05000000000000000000" pitchFamily="2" charset="2"/>
              <a:buChar char="Ø"/>
              <a:tabLst/>
              <a:defRPr/>
            </a:pPr>
            <a:endParaRPr lang="tr-TR" b="1" dirty="0">
              <a:latin typeface="+mj-lt"/>
            </a:endParaRPr>
          </a:p>
        </p:txBody>
      </p:sp>
    </p:spTree>
    <p:extLst>
      <p:ext uri="{BB962C8B-B14F-4D97-AF65-F5344CB8AC3E}">
        <p14:creationId xmlns:p14="http://schemas.microsoft.com/office/powerpoint/2010/main" val="29228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FF0000"/>
                </a:solidFill>
                <a:latin typeface="Gagawa-Bold" panose="02000803000000000000" pitchFamily="2" charset="0"/>
              </a:rPr>
              <a:t>IQ PORTAL</a:t>
            </a:r>
            <a:endParaRPr lang="en-US" sz="2400" dirty="0">
              <a:solidFill>
                <a:srgbClr val="FF0000"/>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5" name="Content Placeholder 4">
            <a:extLst>
              <a:ext uri="{FF2B5EF4-FFF2-40B4-BE49-F238E27FC236}">
                <a16:creationId xmlns:a16="http://schemas.microsoft.com/office/drawing/2014/main" id="{C6E14B6F-F44A-4A7E-9281-1C3FCD684731}"/>
              </a:ext>
            </a:extLst>
          </p:cNvPr>
          <p:cNvSpPr>
            <a:spLocks noGrp="1"/>
          </p:cNvSpPr>
          <p:nvPr>
            <p:ph idx="1"/>
          </p:nvPr>
        </p:nvSpPr>
        <p:spPr>
          <a:xfrm>
            <a:off x="186059" y="943583"/>
            <a:ext cx="11720596" cy="5272391"/>
          </a:xfrm>
        </p:spPr>
        <p:txBody>
          <a:bodyPr>
            <a:normAutofit/>
          </a:bodyPr>
          <a:lstStyle/>
          <a:p>
            <a:pPr marL="0" indent="0">
              <a:buNone/>
            </a:pPr>
            <a:r>
              <a:rPr lang="tr-TR" sz="1800" b="1" dirty="0">
                <a:solidFill>
                  <a:srgbClr val="FF0000"/>
                </a:solidFill>
                <a:latin typeface="+mj-lt"/>
              </a:rPr>
              <a:t>Sistem</a:t>
            </a:r>
            <a:r>
              <a:rPr lang="tr-TR" sz="2000" i="1" dirty="0">
                <a:solidFill>
                  <a:prstClr val="black"/>
                </a:solidFill>
                <a:latin typeface="Calibri Light" panose="020F0302020204030204"/>
              </a:rPr>
              <a:t> </a:t>
            </a:r>
            <a:r>
              <a:rPr lang="tr-TR" sz="1800" b="1" dirty="0">
                <a:solidFill>
                  <a:srgbClr val="FF0000"/>
                </a:solidFill>
                <a:latin typeface="+mj-lt"/>
              </a:rPr>
              <a:t>Detayları</a:t>
            </a:r>
            <a:r>
              <a:rPr lang="tr-TR" sz="2000" b="1" i="1" dirty="0">
                <a:solidFill>
                  <a:prstClr val="black"/>
                </a:solidFill>
                <a:latin typeface="Calibri Light" panose="020F0302020204030204"/>
              </a:rPr>
              <a:t> </a:t>
            </a:r>
          </a:p>
          <a:p>
            <a:pPr marL="0" indent="0">
              <a:buNone/>
            </a:pPr>
            <a:endParaRPr lang="tr-TR" sz="2000" b="1" i="1" dirty="0">
              <a:solidFill>
                <a:prstClr val="black"/>
              </a:solidFill>
              <a:latin typeface="Calibri Light" panose="020F0302020204030204"/>
            </a:endParaRPr>
          </a:p>
          <a:p>
            <a:pPr>
              <a:buFont typeface="Wingdings" panose="05000000000000000000" pitchFamily="2" charset="2"/>
              <a:buChar char="Ø"/>
            </a:pPr>
            <a:r>
              <a:rPr lang="tr-TR" sz="2000" b="1" i="1" u="sng" dirty="0">
                <a:solidFill>
                  <a:prstClr val="black"/>
                </a:solidFill>
                <a:latin typeface="Calibri Light" panose="020F0302020204030204"/>
              </a:rPr>
              <a:t>Ürün ve Reçete Entegrasyonu</a:t>
            </a:r>
          </a:p>
          <a:p>
            <a:pPr marL="0" indent="0">
              <a:buNone/>
            </a:pPr>
            <a:endParaRPr lang="tr-TR" sz="2000" b="1" i="1" u="sng" dirty="0">
              <a:solidFill>
                <a:prstClr val="black"/>
              </a:solidFill>
              <a:latin typeface="Calibri Light" panose="020F0302020204030204"/>
            </a:endParaRPr>
          </a:p>
          <a:p>
            <a:pPr lvl="1"/>
            <a:r>
              <a:rPr lang="tr-TR" sz="1600" i="1" dirty="0">
                <a:solidFill>
                  <a:srgbClr val="000000"/>
                </a:solidFill>
                <a:latin typeface="Trebuchet MS" panose="020B0603020202020204" pitchFamily="34" charset="0"/>
              </a:rPr>
              <a:t>Logo da yeni bir ürün veya yeni bir reçete tanımı yapıldığında otomatik Robotpos a aktarımı yapılmaktadır</a:t>
            </a:r>
          </a:p>
          <a:p>
            <a:pPr marL="0" indent="0">
              <a:buNone/>
            </a:pPr>
            <a:endParaRPr lang="tr-TR" sz="1600" i="1" dirty="0">
              <a:solidFill>
                <a:srgbClr val="000000"/>
              </a:solidFill>
              <a:latin typeface="Trebuchet MS" panose="020B0603020202020204" pitchFamily="34" charset="0"/>
            </a:endParaRPr>
          </a:p>
          <a:p>
            <a:pPr marL="0" indent="0">
              <a:buNone/>
            </a:pPr>
            <a:endParaRPr lang="tr-TR" sz="1600" b="1" i="1" dirty="0">
              <a:solidFill>
                <a:prstClr val="black"/>
              </a:solidFill>
              <a:latin typeface="Calibri Light" panose="020F0302020204030204"/>
            </a:endParaRPr>
          </a:p>
          <a:p>
            <a:pPr>
              <a:buFont typeface="Wingdings" panose="05000000000000000000" pitchFamily="2" charset="2"/>
              <a:buChar char="Ø"/>
            </a:pPr>
            <a:r>
              <a:rPr lang="tr-TR" sz="2000" b="1" i="1" u="sng" dirty="0">
                <a:solidFill>
                  <a:prstClr val="black"/>
                </a:solidFill>
                <a:latin typeface="Calibri Light" panose="020F0302020204030204"/>
              </a:rPr>
              <a:t>Fatura ve İrsaliye Entegrasyonu</a:t>
            </a:r>
          </a:p>
          <a:p>
            <a:pPr>
              <a:buFont typeface="Wingdings" panose="05000000000000000000" pitchFamily="2" charset="2"/>
              <a:buChar char="Ø"/>
            </a:pPr>
            <a:endParaRPr lang="tr-TR" sz="1800" b="0" i="0" u="none" strike="noStrike" baseline="0" dirty="0">
              <a:solidFill>
                <a:srgbClr val="000000"/>
              </a:solidFill>
              <a:latin typeface="Trebuchet MS" panose="020B0603020202020204" pitchFamily="34" charset="0"/>
            </a:endParaRPr>
          </a:p>
          <a:p>
            <a:pPr lvl="1"/>
            <a:r>
              <a:rPr lang="tr-TR" sz="1600" b="0" i="1" u="none" strike="noStrike" baseline="0" dirty="0">
                <a:solidFill>
                  <a:srgbClr val="000000"/>
                </a:solidFill>
                <a:latin typeface="Trebuchet MS" panose="020B0603020202020204" pitchFamily="34" charset="0"/>
              </a:rPr>
              <a:t>Üretim Merkezinden Fr şubelere kesilen toptan satış faturaları </a:t>
            </a:r>
            <a:endParaRPr lang="tr-TR" sz="1600" b="0" i="1" u="none" strike="noStrike" baseline="0" dirty="0">
              <a:solidFill>
                <a:srgbClr val="000000"/>
              </a:solidFill>
            </a:endParaRPr>
          </a:p>
          <a:p>
            <a:pPr lvl="1"/>
            <a:r>
              <a:rPr lang="tr-TR" sz="1600" i="1" dirty="0">
                <a:solidFill>
                  <a:srgbClr val="000000"/>
                </a:solidFill>
                <a:latin typeface="Trebuchet MS" panose="020B0603020202020204" pitchFamily="34" charset="0"/>
              </a:rPr>
              <a:t>Üretim Merkezinden TD şubelere kesilen ambar transfer irsaliyeleri </a:t>
            </a:r>
          </a:p>
          <a:p>
            <a:pPr lvl="1"/>
            <a:r>
              <a:rPr lang="tr-TR" sz="1600" i="1" dirty="0">
                <a:solidFill>
                  <a:srgbClr val="000000"/>
                </a:solidFill>
                <a:latin typeface="Trebuchet MS" panose="020B0603020202020204" pitchFamily="34" charset="0"/>
              </a:rPr>
              <a:t>TD şubeler arası kesilen ambar transfer irsaliyeleri </a:t>
            </a:r>
          </a:p>
          <a:p>
            <a:pPr lvl="1"/>
            <a:r>
              <a:rPr lang="tr-TR" sz="1600" b="0" i="1" u="none" strike="noStrike" baseline="0" dirty="0">
                <a:solidFill>
                  <a:srgbClr val="000000"/>
                </a:solidFill>
                <a:latin typeface="Trebuchet MS" panose="020B0603020202020204" pitchFamily="34" charset="0"/>
              </a:rPr>
              <a:t>TD şubelerden Franchise şubeye kesilen toptan satış irsaliye ve merkezden buna istinaden kesilen toptan satış faturaları </a:t>
            </a:r>
          </a:p>
          <a:p>
            <a:endParaRPr lang="tr-TR" sz="1800" b="0" i="0" u="none" strike="noStrike" baseline="0" dirty="0">
              <a:solidFill>
                <a:srgbClr val="000000"/>
              </a:solidFill>
              <a:latin typeface="Trebuchet MS" panose="020B0603020202020204" pitchFamily="34" charset="0"/>
            </a:endParaRPr>
          </a:p>
          <a:p>
            <a:endParaRPr lang="tr-TR" sz="1800" b="0" i="0" u="none" strike="noStrike" baseline="0" dirty="0">
              <a:solidFill>
                <a:srgbClr val="000000"/>
              </a:solidFill>
            </a:endParaRPr>
          </a:p>
          <a:p>
            <a:endParaRPr lang="tr-TR" sz="1800" b="0" i="0" u="none" strike="noStrike" baseline="0" dirty="0">
              <a:solidFill>
                <a:srgbClr val="000000"/>
              </a:solidFill>
            </a:endParaRPr>
          </a:p>
          <a:p>
            <a:endParaRPr lang="tr-TR" sz="1800" dirty="0">
              <a:solidFill>
                <a:srgbClr val="000000"/>
              </a:solidFill>
            </a:endParaRPr>
          </a:p>
          <a:p>
            <a:endParaRPr lang="tr-TR" sz="1800" b="0" i="0" u="none" strike="noStrike" baseline="0" dirty="0">
              <a:solidFill>
                <a:srgbClr val="000000"/>
              </a:solidFill>
            </a:endParaRPr>
          </a:p>
          <a:p>
            <a:endParaRPr lang="tr-TR" sz="1800" b="0" i="0" u="none" strike="noStrike" baseline="0" dirty="0">
              <a:solidFill>
                <a:srgbClr val="000000"/>
              </a:solidFill>
            </a:endParaRPr>
          </a:p>
          <a:p>
            <a:pPr marL="0" indent="0">
              <a:buNone/>
            </a:pPr>
            <a:endParaRPr lang="tr-TR" sz="2000" b="1" i="1" dirty="0">
              <a:solidFill>
                <a:prstClr val="black"/>
              </a:solidFill>
              <a:latin typeface="Calibri Light" panose="020F0302020204030204"/>
            </a:endParaRPr>
          </a:p>
          <a:p>
            <a:pPr marL="0" indent="0">
              <a:buNone/>
            </a:pPr>
            <a:endParaRPr lang="tr-TR" sz="2000" i="1" dirty="0">
              <a:solidFill>
                <a:prstClr val="black"/>
              </a:solidFill>
              <a:latin typeface="Calibri Light" panose="020F0302020204030204"/>
            </a:endParaRPr>
          </a:p>
        </p:txBody>
      </p:sp>
    </p:spTree>
    <p:extLst>
      <p:ext uri="{BB962C8B-B14F-4D97-AF65-F5344CB8AC3E}">
        <p14:creationId xmlns:p14="http://schemas.microsoft.com/office/powerpoint/2010/main" val="323689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E52412"/>
                </a:solidFill>
                <a:latin typeface="Gagawa-Bold" panose="02000803000000000000" pitchFamily="2" charset="0"/>
              </a:rPr>
              <a:t>ŞUBE ENTEGRASYON</a:t>
            </a:r>
            <a:endParaRPr lang="en-US" sz="2400" dirty="0">
              <a:solidFill>
                <a:srgbClr val="E52412"/>
              </a:solidFill>
              <a:latin typeface="Gagawa-Bold" panose="02000803000000000000" pitchFamily="2" charset="0"/>
            </a:endParaRPr>
          </a:p>
          <a:p>
            <a:pPr marL="0" indent="0">
              <a:buNone/>
            </a:pPr>
            <a:endParaRPr lang="en-US" sz="2400" dirty="0">
              <a:solidFill>
                <a:srgbClr val="E52412"/>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7" name="TextBox 6">
            <a:extLst>
              <a:ext uri="{FF2B5EF4-FFF2-40B4-BE49-F238E27FC236}">
                <a16:creationId xmlns:a16="http://schemas.microsoft.com/office/drawing/2014/main" id="{F1A3AF5C-13B8-42D5-B7FD-AE694A3E0189}"/>
              </a:ext>
            </a:extLst>
          </p:cNvPr>
          <p:cNvSpPr txBox="1"/>
          <p:nvPr/>
        </p:nvSpPr>
        <p:spPr>
          <a:xfrm>
            <a:off x="559677" y="1083361"/>
            <a:ext cx="11624553" cy="4647426"/>
          </a:xfrm>
          <a:prstGeom prst="rect">
            <a:avLst/>
          </a:prstGeom>
          <a:noFill/>
        </p:spPr>
        <p:txBody>
          <a:bodyPr wrap="square">
            <a:spAutoFit/>
          </a:bodyPr>
          <a:lstStyle>
            <a:defPPr>
              <a:defRPr lang="tr-TR"/>
            </a:defPPr>
            <a:lvl1pPr marL="342900" marR="0" lvl="0" indent="-342900" fontAlgn="auto">
              <a:lnSpc>
                <a:spcPct val="100000"/>
              </a:lnSpc>
              <a:spcBef>
                <a:spcPts val="0"/>
              </a:spcBef>
              <a:spcAft>
                <a:spcPts val="0"/>
              </a:spcAft>
              <a:buClrTx/>
              <a:buSzTx/>
              <a:buFont typeface="Wingdings" panose="05000000000000000000" pitchFamily="2" charset="2"/>
              <a:buChar char="Ø"/>
              <a:tabLst>
                <a:tab pos="457200" algn="l"/>
              </a:tabLst>
              <a:defRPr sz="2000" b="1" i="1" u="sng">
                <a:solidFill>
                  <a:prstClr val="black"/>
                </a:solidFill>
                <a:latin typeface="Calibri Light" panose="020F0302020204030204"/>
              </a:defRPr>
            </a:lvl1pPr>
          </a:lstStyle>
          <a:p>
            <a:r>
              <a:rPr lang="tr-TR" dirty="0"/>
              <a:t>Dış Tedarikçi Fatura Entegrasyonu</a:t>
            </a:r>
          </a:p>
          <a:p>
            <a:endParaRPr lang="tr-TR" dirty="0"/>
          </a:p>
          <a:p>
            <a:pPr>
              <a:buFont typeface="Arial" panose="020B0604020202020204" pitchFamily="34" charset="0"/>
              <a:buChar char="•"/>
            </a:pPr>
            <a:r>
              <a:rPr lang="tr-TR" u="none" dirty="0"/>
              <a:t>Robotpos  sisteminde tedarikçi tanımı, ana tedarikçiler bazında (Coca cola,Sütaş vs) olarak tanımlanacak, Td şubeler dış tedarikçilerden gelen irsaliyeleri günlük işleyecek, merkez ofisten fatura girişi yapıldığında  Robotpos entegrasyonu ile Robotpos sistemine aktarım yapılarak irsaliye-fatrua eşleşmesi sağlanacaktır</a:t>
            </a:r>
          </a:p>
          <a:p>
            <a:pPr marL="0" indent="0">
              <a:buNone/>
            </a:pPr>
            <a:endParaRPr lang="tr-TR" u="none" dirty="0"/>
          </a:p>
          <a:p>
            <a:pPr>
              <a:buFont typeface="Arial" panose="020B0604020202020204" pitchFamily="34" charset="0"/>
              <a:buChar char="•"/>
            </a:pPr>
            <a:r>
              <a:rPr lang="tr-TR" u="none" dirty="0"/>
              <a:t>Üretim Merkezine yapılan İade faturalarının IQ Portal’a girişinin ardından Logoya da aktarımı sağlanacak. Dış tedarikçilere hammadde ve sarf malzemelerinden yapılan iadelerde de Robotposta manuel iade faturası girilecektir. </a:t>
            </a:r>
          </a:p>
          <a:p>
            <a:pPr>
              <a:buFont typeface="Arial" panose="020B0604020202020204" pitchFamily="34" charset="0"/>
              <a:buChar char="•"/>
            </a:pPr>
            <a:endParaRPr lang="tr-TR" u="none" dirty="0"/>
          </a:p>
          <a:p>
            <a:pPr algn="l"/>
            <a:endParaRPr lang="tr-TR" sz="1800" b="0" i="0" u="none" strike="noStrike" baseline="0" dirty="0">
              <a:solidFill>
                <a:srgbClr val="000000"/>
              </a:solidFill>
            </a:endParaRPr>
          </a:p>
          <a:p>
            <a:r>
              <a:rPr lang="tr-TR" dirty="0"/>
              <a:t>Reçetelerden Tüketimlerin oluşturulması </a:t>
            </a:r>
          </a:p>
          <a:p>
            <a:pPr>
              <a:buFont typeface="Arial" panose="020B0604020202020204" pitchFamily="34" charset="0"/>
              <a:buChar char="•"/>
            </a:pPr>
            <a:endParaRPr lang="tr-TR" sz="1800" b="0" i="0" u="none" strike="noStrike" baseline="0" dirty="0">
              <a:solidFill>
                <a:srgbClr val="000000"/>
              </a:solidFill>
            </a:endParaRPr>
          </a:p>
          <a:p>
            <a:pPr>
              <a:buFont typeface="Arial" panose="020B0604020202020204" pitchFamily="34" charset="0"/>
              <a:buChar char="•"/>
            </a:pPr>
            <a:r>
              <a:rPr lang="tr-TR" u="none" dirty="0"/>
              <a:t>Yapılan menu satışlarına istinaden içeride tanımlı reçetelere göre ürün tüketimlerinin hesaplanması sağlanacak. </a:t>
            </a:r>
          </a:p>
          <a:p>
            <a:endParaRPr lang="tr-TR" u="none" dirty="0"/>
          </a:p>
        </p:txBody>
      </p:sp>
    </p:spTree>
    <p:extLst>
      <p:ext uri="{BB962C8B-B14F-4D97-AF65-F5344CB8AC3E}">
        <p14:creationId xmlns:p14="http://schemas.microsoft.com/office/powerpoint/2010/main" val="411134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E52412"/>
                </a:solidFill>
                <a:latin typeface="Gagawa-Bold" panose="02000803000000000000" pitchFamily="2" charset="0"/>
              </a:rPr>
              <a:t>ANKARA MERKEZ DEPO</a:t>
            </a:r>
            <a:endParaRPr lang="en-US" sz="2400" dirty="0">
              <a:solidFill>
                <a:srgbClr val="E52412"/>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7" name="TextBox 6">
            <a:extLst>
              <a:ext uri="{FF2B5EF4-FFF2-40B4-BE49-F238E27FC236}">
                <a16:creationId xmlns:a16="http://schemas.microsoft.com/office/drawing/2014/main" id="{969CF055-90FB-4F3B-AB1C-EDB251866A5F}"/>
              </a:ext>
            </a:extLst>
          </p:cNvPr>
          <p:cNvSpPr txBox="1"/>
          <p:nvPr/>
        </p:nvSpPr>
        <p:spPr>
          <a:xfrm>
            <a:off x="297841" y="1019138"/>
            <a:ext cx="11596317" cy="5632311"/>
          </a:xfrm>
          <a:prstGeom prst="rect">
            <a:avLst/>
          </a:prstGeom>
          <a:noFill/>
        </p:spPr>
        <p:txBody>
          <a:bodyPr wrap="square" rtlCol="0">
            <a:spAutoFit/>
          </a:bodyPr>
          <a:lstStyle/>
          <a:p>
            <a:pPr marL="342900" indent="-342900">
              <a:buFont typeface="Wingdings" panose="05000000000000000000" pitchFamily="2" charset="2"/>
              <a:buChar char="Ø"/>
            </a:pPr>
            <a:r>
              <a:rPr lang="tr-TR" sz="2000" b="1" i="1" u="sng" dirty="0">
                <a:solidFill>
                  <a:prstClr val="black"/>
                </a:solidFill>
                <a:latin typeface="Calibri Light" panose="020F0302020204030204"/>
              </a:rPr>
              <a:t>Anlık Stok Takibi</a:t>
            </a:r>
          </a:p>
          <a:p>
            <a:endParaRPr lang="tr-TR" sz="2000" b="1" i="1" u="sng" dirty="0">
              <a:solidFill>
                <a:prstClr val="black"/>
              </a:solidFill>
              <a:latin typeface="Calibri Light" panose="020F0302020204030204"/>
            </a:endParaRPr>
          </a:p>
          <a:p>
            <a:pPr marL="342900" indent="-342900">
              <a:buFont typeface="Arial" panose="020B0604020202020204" pitchFamily="34" charset="0"/>
              <a:buChar char="•"/>
            </a:pPr>
            <a:r>
              <a:rPr lang="tr-TR" sz="1800" b="0" i="0" u="none" strike="noStrike" baseline="0" dirty="0">
                <a:solidFill>
                  <a:srgbClr val="000000"/>
                </a:solidFill>
                <a:latin typeface="Trebuchet MS" panose="020B0603020202020204" pitchFamily="34" charset="0"/>
              </a:rPr>
              <a:t>Girilen faturalar ve satışlara göre yapılan sarflar sonucunda her gün bir önceki günün stok takibi yapılabilecektir. </a:t>
            </a:r>
            <a:endParaRPr lang="tr-TR" sz="2000" b="1" i="1" u="sng" strike="noStrike" baseline="0" dirty="0">
              <a:solidFill>
                <a:prstClr val="black"/>
              </a:solidFill>
              <a:latin typeface="Calibri Light" panose="020F0302020204030204"/>
            </a:endParaRPr>
          </a:p>
          <a:p>
            <a:pPr marL="342900" indent="-342900">
              <a:buFont typeface="Arial" panose="020B0604020202020204" pitchFamily="34" charset="0"/>
              <a:buChar char="•"/>
            </a:pPr>
            <a:endParaRPr lang="tr-TR" sz="2000" b="1" i="1" u="sng" dirty="0">
              <a:solidFill>
                <a:prstClr val="black"/>
              </a:solidFill>
              <a:latin typeface="Calibri Light" panose="020F0302020204030204"/>
            </a:endParaRPr>
          </a:p>
          <a:p>
            <a:pPr marL="342900" indent="-342900">
              <a:buFont typeface="Wingdings" panose="05000000000000000000" pitchFamily="2" charset="2"/>
              <a:buChar char="Ø"/>
            </a:pPr>
            <a:r>
              <a:rPr lang="tr-TR" sz="2000" b="1" i="1" u="sng" dirty="0">
                <a:solidFill>
                  <a:prstClr val="black"/>
                </a:solidFill>
                <a:latin typeface="Calibri Light" panose="020F0302020204030204"/>
              </a:rPr>
              <a:t>Maliyet Yönetimi</a:t>
            </a:r>
          </a:p>
          <a:p>
            <a:pPr marL="342900" indent="-342900">
              <a:buFont typeface="Wingdings" panose="05000000000000000000" pitchFamily="2" charset="2"/>
              <a:buChar char="Ø"/>
            </a:pPr>
            <a:endParaRPr lang="tr-TR" sz="2000" b="1" i="1" u="sng" dirty="0">
              <a:solidFill>
                <a:prstClr val="black"/>
              </a:solidFill>
              <a:latin typeface="Calibri Light" panose="020F0302020204030204"/>
            </a:endParaRPr>
          </a:p>
          <a:p>
            <a:pPr marL="285750" indent="-285750">
              <a:buFont typeface="Arial" panose="020B0604020202020204" pitchFamily="34" charset="0"/>
              <a:buChar char="•"/>
            </a:pPr>
            <a:r>
              <a:rPr lang="tr-TR" sz="1800" b="0" i="0" u="none" strike="noStrike" baseline="0" dirty="0">
                <a:solidFill>
                  <a:srgbClr val="000000"/>
                </a:solidFill>
                <a:latin typeface="Trebuchet MS" panose="020B0603020202020204" pitchFamily="34" charset="0"/>
              </a:rPr>
              <a:t>Maliyet hesaplamasında son satınalma faturası üzerindeki birim fiyat kullanılacaktır. </a:t>
            </a:r>
          </a:p>
          <a:p>
            <a:pPr marL="285750" indent="-285750">
              <a:buFont typeface="Arial" panose="020B0604020202020204" pitchFamily="34" charset="0"/>
              <a:buChar char="•"/>
            </a:pPr>
            <a:r>
              <a:rPr lang="tr-TR" sz="1800" b="0" i="0" u="none" strike="noStrike" baseline="0" dirty="0">
                <a:solidFill>
                  <a:srgbClr val="000000"/>
                </a:solidFill>
                <a:latin typeface="Trebuchet MS" panose="020B0603020202020204" pitchFamily="34" charset="0"/>
              </a:rPr>
              <a:t>Üretim çıkışlarının her birinin üzerinde o an kullandığı birim fiyat tutulacaktır. </a:t>
            </a:r>
          </a:p>
          <a:p>
            <a:pPr marL="285750" indent="-285750">
              <a:buFont typeface="Arial" panose="020B0604020202020204" pitchFamily="34" charset="0"/>
              <a:buChar char="•"/>
            </a:pPr>
            <a:endParaRPr lang="tr-TR" dirty="0">
              <a:solidFill>
                <a:srgbClr val="000000"/>
              </a:solidFill>
              <a:latin typeface="Trebuchet MS" panose="020B0603020202020204" pitchFamily="34" charset="0"/>
            </a:endParaRPr>
          </a:p>
          <a:p>
            <a:pPr marL="342900" indent="-342900">
              <a:buFont typeface="Wingdings" panose="05000000000000000000" pitchFamily="2" charset="2"/>
              <a:buChar char="Ø"/>
            </a:pPr>
            <a:r>
              <a:rPr lang="tr-TR" sz="2000" b="1" i="1" u="sng" dirty="0">
                <a:solidFill>
                  <a:prstClr val="black"/>
                </a:solidFill>
                <a:latin typeface="Calibri Light" panose="020F0302020204030204"/>
              </a:rPr>
              <a:t>Envanter Sayımı</a:t>
            </a:r>
          </a:p>
          <a:p>
            <a:pPr marL="342900" indent="-342900">
              <a:buFont typeface="Arial" panose="020B0604020202020204" pitchFamily="34" charset="0"/>
              <a:buChar char="•"/>
            </a:pPr>
            <a:r>
              <a:rPr lang="tr-TR" sz="1800" b="0" i="0" u="none" strike="noStrike" baseline="0" dirty="0">
                <a:solidFill>
                  <a:srgbClr val="000000"/>
                </a:solidFill>
                <a:latin typeface="Trebuchet MS" panose="020B0603020202020204" pitchFamily="34" charset="0"/>
              </a:rPr>
              <a:t>Sayım listesi her ay merkez ofis tarafından belirlenen listeler yüklenerek başlayacaktır </a:t>
            </a:r>
            <a:endParaRPr lang="tr-TR" sz="2000" b="1" i="1" u="sng" strike="noStrike" baseline="0" dirty="0">
              <a:solidFill>
                <a:prstClr val="black"/>
              </a:solidFill>
              <a:latin typeface="Calibri Light" panose="020F0302020204030204"/>
            </a:endParaRPr>
          </a:p>
          <a:p>
            <a:pPr marL="342900" indent="-342900">
              <a:buFont typeface="Arial" panose="020B0604020202020204" pitchFamily="34" charset="0"/>
              <a:buChar char="•"/>
            </a:pPr>
            <a:r>
              <a:rPr lang="tr-TR" sz="1800" b="0" i="0" u="none" strike="noStrike" baseline="0" dirty="0">
                <a:solidFill>
                  <a:srgbClr val="000000"/>
                </a:solidFill>
                <a:latin typeface="Trebuchet MS" panose="020B0603020202020204" pitchFamily="34" charset="0"/>
              </a:rPr>
              <a:t>Her ayın son günü yüklenen listedeki ürünlerin sayımı manuel olarak şube tarafından girilecektir. </a:t>
            </a:r>
            <a:endParaRPr lang="tr-TR" sz="2000" b="1" i="1" u="sng" dirty="0">
              <a:solidFill>
                <a:prstClr val="black"/>
              </a:solidFill>
              <a:latin typeface="Calibri Light" panose="020F0302020204030204"/>
            </a:endParaRPr>
          </a:p>
          <a:p>
            <a:pPr marL="342900" indent="-342900">
              <a:buFont typeface="Arial" panose="020B0604020202020204" pitchFamily="34" charset="0"/>
              <a:buChar char="•"/>
            </a:pPr>
            <a:r>
              <a:rPr lang="tr-TR" sz="1800" b="0" i="0" u="none" strike="noStrike" baseline="0" dirty="0">
                <a:solidFill>
                  <a:srgbClr val="000000"/>
                </a:solidFill>
                <a:latin typeface="Trebuchet MS" panose="020B0603020202020204" pitchFamily="34" charset="0"/>
              </a:rPr>
              <a:t>TD Şubeler için girilen sayımlar sonrasında artık herhangi bir irsaliye / fatura eksiği olmadığı teyit edilmek üzere sistemin ilgili ay girişi engellenir ve Logoya aktarılır ve sayım farkı (reçete tüketim farkı) fişi Logodaki eldeki stoğa göre oluşturulacaktır. </a:t>
            </a:r>
            <a:endParaRPr lang="tr-TR" sz="2000" b="1" i="1" u="sng" dirty="0">
              <a:solidFill>
                <a:prstClr val="black"/>
              </a:solidFill>
              <a:latin typeface="Calibri Light" panose="020F0302020204030204"/>
            </a:endParaRPr>
          </a:p>
          <a:p>
            <a:endParaRPr lang="tr-TR" sz="2000" b="1" i="1" u="sng" dirty="0">
              <a:solidFill>
                <a:prstClr val="black"/>
              </a:solidFill>
              <a:latin typeface="Calibri Light" panose="020F0302020204030204"/>
            </a:endParaRPr>
          </a:p>
          <a:p>
            <a:endParaRPr lang="tr-TR" sz="2000" b="1" i="1" u="sng" dirty="0">
              <a:solidFill>
                <a:prstClr val="black"/>
              </a:solidFill>
              <a:latin typeface="Calibri Light" panose="020F0302020204030204"/>
            </a:endParaRPr>
          </a:p>
          <a:p>
            <a:pPr marL="342900" indent="-342900">
              <a:buFont typeface="Wingdings" panose="05000000000000000000" pitchFamily="2" charset="2"/>
              <a:buChar char="Ø"/>
            </a:pPr>
            <a:endParaRPr lang="tr-TR" sz="2000" i="1" dirty="0">
              <a:solidFill>
                <a:prstClr val="black"/>
              </a:solidFill>
              <a:latin typeface="Calibri Light" panose="020F0302020204030204"/>
            </a:endParaRPr>
          </a:p>
        </p:txBody>
      </p:sp>
    </p:spTree>
    <p:extLst>
      <p:ext uri="{BB962C8B-B14F-4D97-AF65-F5344CB8AC3E}">
        <p14:creationId xmlns:p14="http://schemas.microsoft.com/office/powerpoint/2010/main" val="311815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E52412"/>
                </a:solidFill>
                <a:latin typeface="Gagawa-Bold" panose="02000803000000000000" pitchFamily="2" charset="0"/>
              </a:rPr>
              <a:t>ANKARA MERKEZ DEPO</a:t>
            </a:r>
            <a:endParaRPr lang="en-US" sz="2400" dirty="0">
              <a:solidFill>
                <a:srgbClr val="E52412"/>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7" name="TextBox 6">
            <a:extLst>
              <a:ext uri="{FF2B5EF4-FFF2-40B4-BE49-F238E27FC236}">
                <a16:creationId xmlns:a16="http://schemas.microsoft.com/office/drawing/2014/main" id="{969CF055-90FB-4F3B-AB1C-EDB251866A5F}"/>
              </a:ext>
            </a:extLst>
          </p:cNvPr>
          <p:cNvSpPr txBox="1"/>
          <p:nvPr/>
        </p:nvSpPr>
        <p:spPr>
          <a:xfrm>
            <a:off x="472939" y="1019138"/>
            <a:ext cx="11596317" cy="5816977"/>
          </a:xfrm>
          <a:prstGeom prst="rect">
            <a:avLst/>
          </a:prstGeom>
          <a:noFill/>
        </p:spPr>
        <p:txBody>
          <a:bodyPr wrap="square" rtlCol="0">
            <a:spAutoFit/>
          </a:bodyPr>
          <a:lstStyle/>
          <a:p>
            <a:r>
              <a:rPr lang="tr-TR" sz="2000" b="1" i="1" u="sng" dirty="0">
                <a:solidFill>
                  <a:srgbClr val="FF0000"/>
                </a:solidFill>
                <a:latin typeface="Calibri Light" panose="020F0302020204030204"/>
              </a:rPr>
              <a:t>Raporlar</a:t>
            </a:r>
          </a:p>
          <a:p>
            <a:pPr marL="342900" indent="-342900">
              <a:buFont typeface="Wingdings" panose="05000000000000000000" pitchFamily="2" charset="2"/>
              <a:buChar char="Ø"/>
            </a:pPr>
            <a:r>
              <a:rPr lang="tr-TR" sz="2000" b="1" i="1" u="sng" dirty="0">
                <a:solidFill>
                  <a:prstClr val="black"/>
                </a:solidFill>
                <a:latin typeface="Calibri Light" panose="020F0302020204030204"/>
              </a:rPr>
              <a:t>Toplu Reçete Tüketim Raporu</a:t>
            </a:r>
          </a:p>
          <a:p>
            <a:r>
              <a:rPr lang="tr-TR" sz="1600" b="1" i="1" dirty="0">
                <a:solidFill>
                  <a:prstClr val="black"/>
                </a:solidFill>
                <a:latin typeface="Calibri Light" panose="020F0302020204030204"/>
              </a:rPr>
              <a:t>Verilen iki tarih arasında şubenin masa ve paket satış kullanılarak tükettiği toplam hammaddeyi göstermektedir.</a:t>
            </a:r>
          </a:p>
          <a:p>
            <a:endParaRPr lang="tr-TR" sz="2000" b="1" i="1" dirty="0">
              <a:solidFill>
                <a:prstClr val="black"/>
              </a:solidFill>
              <a:latin typeface="Calibri Light" panose="020F0302020204030204"/>
            </a:endParaRPr>
          </a:p>
          <a:p>
            <a:pPr marL="342900" indent="-342900">
              <a:buFont typeface="Wingdings" panose="05000000000000000000" pitchFamily="2" charset="2"/>
              <a:buChar char="Ø"/>
            </a:pPr>
            <a:r>
              <a:rPr lang="tr-TR" sz="2000" b="1" i="1" u="sng" dirty="0">
                <a:solidFill>
                  <a:prstClr val="black"/>
                </a:solidFill>
                <a:latin typeface="Calibri Light" panose="020F0302020204030204"/>
              </a:rPr>
              <a:t>Maliyet Analizi Raporu</a:t>
            </a:r>
          </a:p>
          <a:p>
            <a:r>
              <a:rPr lang="tr-TR" sz="1600" b="1" i="1" dirty="0">
                <a:solidFill>
                  <a:prstClr val="black"/>
                </a:solidFill>
                <a:latin typeface="Calibri Light" panose="020F0302020204030204"/>
              </a:rPr>
              <a:t>Rapor şube ve dönem kapanışı seçilerek çalıştırılır. Seçilen dönemin başlangıç ve bitiş tarihine göre satış miktarlarını hesaplar. Birim maliyet kolonu seçilen dönemdeki ağırlıklı ortalamaya göre hesaplanmaktadır.</a:t>
            </a:r>
          </a:p>
          <a:p>
            <a:endParaRPr lang="tr-TR" sz="2000" b="1" i="1" dirty="0">
              <a:solidFill>
                <a:prstClr val="black"/>
              </a:solidFill>
              <a:latin typeface="Calibri Light" panose="020F0302020204030204"/>
            </a:endParaRPr>
          </a:p>
          <a:p>
            <a:pPr marL="342900" indent="-342900">
              <a:buFont typeface="Wingdings" panose="05000000000000000000" pitchFamily="2" charset="2"/>
              <a:buChar char="Ø"/>
            </a:pPr>
            <a:r>
              <a:rPr lang="tr-TR" sz="2000" b="1" i="1" u="sng" dirty="0">
                <a:solidFill>
                  <a:prstClr val="black"/>
                </a:solidFill>
                <a:latin typeface="Calibri Light" panose="020F0302020204030204"/>
              </a:rPr>
              <a:t>Reçete Detay Raporu</a:t>
            </a:r>
          </a:p>
          <a:p>
            <a:r>
              <a:rPr lang="tr-TR" sz="1600" b="1" i="1" dirty="0">
                <a:solidFill>
                  <a:prstClr val="black"/>
                </a:solidFill>
                <a:latin typeface="Calibri Light" panose="020F0302020204030204"/>
              </a:rPr>
              <a:t>Reçete içeriklerinin tek seferde çekilebilmesi için oluşturulmuştur. Birim maliyet veya fiyat içermez.</a:t>
            </a:r>
          </a:p>
          <a:p>
            <a:endParaRPr lang="tr-TR" sz="2000" b="1" i="1" u="sng" dirty="0">
              <a:solidFill>
                <a:prstClr val="black"/>
              </a:solidFill>
              <a:latin typeface="Calibri Light" panose="020F0302020204030204"/>
            </a:endParaRPr>
          </a:p>
          <a:p>
            <a:pPr marL="342900" indent="-342900">
              <a:buFont typeface="Wingdings" panose="05000000000000000000" pitchFamily="2" charset="2"/>
              <a:buChar char="Ø"/>
            </a:pPr>
            <a:r>
              <a:rPr lang="tr-TR" sz="2000" b="1" i="1" u="sng" dirty="0">
                <a:solidFill>
                  <a:prstClr val="black"/>
                </a:solidFill>
                <a:latin typeface="Calibri Light" panose="020F0302020204030204"/>
              </a:rPr>
              <a:t>Reçete Maliyet Raporu (Dönem Fiyatlar) - Reçete Maliyet Raporu (Güncel Fiyatlar)</a:t>
            </a:r>
          </a:p>
          <a:p>
            <a:r>
              <a:rPr lang="tr-TR" sz="1600" b="1" i="1" dirty="0">
                <a:solidFill>
                  <a:prstClr val="black"/>
                </a:solidFill>
                <a:latin typeface="Calibri Light" panose="020F0302020204030204"/>
              </a:rPr>
              <a:t>Bu iki rapor reçete içeriklerini detaylı olarak gösterip seçilen döneme göre veya güncel depo ortalama giriş fiyatına göre maliyetleri göstermektedir.</a:t>
            </a:r>
          </a:p>
          <a:p>
            <a:endParaRPr lang="tr-TR" sz="2000" b="1" i="1" dirty="0">
              <a:solidFill>
                <a:prstClr val="black"/>
              </a:solidFill>
              <a:latin typeface="Calibri Light" panose="020F0302020204030204"/>
            </a:endParaRPr>
          </a:p>
          <a:p>
            <a:pPr marL="342900" indent="-342900">
              <a:buFont typeface="Wingdings" panose="05000000000000000000" pitchFamily="2" charset="2"/>
              <a:buChar char="Ø"/>
            </a:pPr>
            <a:r>
              <a:rPr lang="tr-TR" sz="2000" b="1" i="1" dirty="0">
                <a:solidFill>
                  <a:prstClr val="black"/>
                </a:solidFill>
                <a:latin typeface="Calibri Light" panose="020F0302020204030204"/>
              </a:rPr>
              <a:t>Reçete Tüketim Raporu (Güncel Fiyatlar) </a:t>
            </a:r>
          </a:p>
          <a:p>
            <a:r>
              <a:rPr lang="tr-TR" sz="1600" b="1" i="1" dirty="0">
                <a:solidFill>
                  <a:prstClr val="black"/>
                </a:solidFill>
                <a:latin typeface="Calibri Light" panose="020F0302020204030204"/>
              </a:rPr>
              <a:t>Rapor reçete tüketim miktarlarını detaylı olarak verilen tarihler arası getirmektedir. Birim maliyet kolonlarınıda ortalama ve son olarak güncel fiyatları göstermektedir. </a:t>
            </a:r>
          </a:p>
          <a:p>
            <a:endParaRPr lang="tr-TR" sz="2000" b="1" i="1" u="sng" dirty="0">
              <a:solidFill>
                <a:prstClr val="black"/>
              </a:solidFill>
              <a:latin typeface="Calibri Light" panose="020F0302020204030204"/>
            </a:endParaRPr>
          </a:p>
          <a:p>
            <a:pPr marL="342900" indent="-342900">
              <a:buFont typeface="Wingdings" panose="05000000000000000000" pitchFamily="2" charset="2"/>
              <a:buChar char="Ø"/>
            </a:pPr>
            <a:endParaRPr lang="tr-TR" sz="2000" i="1" dirty="0">
              <a:solidFill>
                <a:prstClr val="black"/>
              </a:solidFill>
              <a:latin typeface="Calibri Light" panose="020F0302020204030204"/>
            </a:endParaRPr>
          </a:p>
        </p:txBody>
      </p:sp>
    </p:spTree>
    <p:extLst>
      <p:ext uri="{BB962C8B-B14F-4D97-AF65-F5344CB8AC3E}">
        <p14:creationId xmlns:p14="http://schemas.microsoft.com/office/powerpoint/2010/main" val="302545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E52412"/>
                </a:solidFill>
                <a:latin typeface="Gagawa-Bold" panose="02000803000000000000" pitchFamily="2" charset="0"/>
              </a:rPr>
              <a:t>IQ Portal</a:t>
            </a:r>
            <a:endParaRPr lang="en-US" sz="2400" dirty="0">
              <a:solidFill>
                <a:srgbClr val="E52412"/>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7" name="TextBox 6">
            <a:extLst>
              <a:ext uri="{FF2B5EF4-FFF2-40B4-BE49-F238E27FC236}">
                <a16:creationId xmlns:a16="http://schemas.microsoft.com/office/drawing/2014/main" id="{969CF055-90FB-4F3B-AB1C-EDB251866A5F}"/>
              </a:ext>
            </a:extLst>
          </p:cNvPr>
          <p:cNvSpPr txBox="1"/>
          <p:nvPr/>
        </p:nvSpPr>
        <p:spPr>
          <a:xfrm>
            <a:off x="369651" y="1019138"/>
            <a:ext cx="11596317" cy="5816977"/>
          </a:xfrm>
          <a:prstGeom prst="rect">
            <a:avLst/>
          </a:prstGeom>
          <a:noFill/>
        </p:spPr>
        <p:txBody>
          <a:bodyPr wrap="square" rtlCol="0">
            <a:spAutoFit/>
          </a:bodyPr>
          <a:lstStyle/>
          <a:p>
            <a:pPr marL="342900" indent="-342900">
              <a:buFont typeface="Wingdings" panose="05000000000000000000" pitchFamily="2" charset="2"/>
              <a:buChar char="Ø"/>
            </a:pPr>
            <a:r>
              <a:rPr lang="tr-TR" sz="2000" b="1" i="1" u="sng" dirty="0">
                <a:solidFill>
                  <a:prstClr val="black"/>
                </a:solidFill>
                <a:latin typeface="Calibri Light" panose="020F0302020204030204"/>
              </a:rPr>
              <a:t>Reçete Tüketim Raporu (Dönemsel Fiyatlar</a:t>
            </a:r>
            <a:r>
              <a:rPr lang="tr-TR" sz="1600" u="sng" dirty="0"/>
              <a:t>)</a:t>
            </a:r>
          </a:p>
          <a:p>
            <a:r>
              <a:rPr lang="tr-TR" sz="1600" b="1" i="1" dirty="0">
                <a:solidFill>
                  <a:prstClr val="black"/>
                </a:solidFill>
                <a:latin typeface="Calibri Light" panose="020F0302020204030204"/>
              </a:rPr>
              <a:t>Raporda şube ve dönem kapanış tarihi seçilmektedir. Seçilen dönem kapanıştaki tarih bilgisini alarak tüketim miktarları ve birim fiyatları belirler</a:t>
            </a:r>
          </a:p>
          <a:p>
            <a:endParaRPr lang="tr-TR" sz="1600" b="1" i="1" dirty="0">
              <a:solidFill>
                <a:prstClr val="black"/>
              </a:solidFill>
              <a:latin typeface="Calibri Light" panose="020F0302020204030204"/>
            </a:endParaRPr>
          </a:p>
          <a:p>
            <a:pPr marL="285750" indent="-285750">
              <a:buFont typeface="Wingdings" panose="05000000000000000000" pitchFamily="2" charset="2"/>
              <a:buChar char="Ø"/>
            </a:pPr>
            <a:r>
              <a:rPr lang="tr-TR" sz="2000" b="1" i="1" u="sng" dirty="0">
                <a:solidFill>
                  <a:prstClr val="black"/>
                </a:solidFill>
                <a:latin typeface="Calibri Light" panose="020F0302020204030204"/>
              </a:rPr>
              <a:t>Envanter Durumu Raporu</a:t>
            </a:r>
          </a:p>
          <a:p>
            <a:r>
              <a:rPr lang="tr-TR" sz="1600" b="1" i="1" dirty="0">
                <a:solidFill>
                  <a:prstClr val="black"/>
                </a:solidFill>
                <a:latin typeface="Calibri Light" panose="020F0302020204030204"/>
              </a:rPr>
              <a:t>Rapor seçilmiş olan şubenin enson yapılan dönem kapanışından sonrasındaki hareketleri hesaplayıp elinde olan güncel envanteri gösterir. Rapor içerisinde deponun son kapanış tarihini göstermektedir</a:t>
            </a:r>
            <a:r>
              <a:rPr lang="tr-TR" sz="2000" b="1" i="1" u="sng" dirty="0">
                <a:solidFill>
                  <a:prstClr val="black"/>
                </a:solidFill>
                <a:latin typeface="Calibri Light" panose="020F0302020204030204"/>
              </a:rPr>
              <a:t>.</a:t>
            </a:r>
          </a:p>
          <a:p>
            <a:endParaRPr lang="tr-TR" sz="2000" b="1" i="1" u="sng" dirty="0">
              <a:solidFill>
                <a:prstClr val="black"/>
              </a:solidFill>
              <a:latin typeface="Calibri Light" panose="020F0302020204030204"/>
            </a:endParaRPr>
          </a:p>
          <a:p>
            <a:pPr marL="342900" indent="-342900">
              <a:buFont typeface="Wingdings" panose="05000000000000000000" pitchFamily="2" charset="2"/>
              <a:buChar char="Ø"/>
            </a:pPr>
            <a:r>
              <a:rPr lang="tr-TR" sz="2000" b="1" i="1" u="sng" dirty="0">
                <a:solidFill>
                  <a:prstClr val="black"/>
                </a:solidFill>
                <a:latin typeface="Calibri Light" panose="020F0302020204030204"/>
              </a:rPr>
              <a:t>Dönem Kapanış Raporu</a:t>
            </a:r>
          </a:p>
          <a:p>
            <a:pPr marL="342900" indent="-342900">
              <a:buFont typeface="Arial" panose="020B0604020202020204" pitchFamily="34" charset="0"/>
              <a:buChar char="•"/>
            </a:pPr>
            <a:r>
              <a:rPr lang="tr-TR" sz="1600" b="1" i="1" dirty="0">
                <a:solidFill>
                  <a:prstClr val="black"/>
                </a:solidFill>
                <a:latin typeface="Calibri Light" panose="020F0302020204030204"/>
              </a:rPr>
              <a:t>Şube seçimi ve tarih seçimi yapıldıktan sonrasında, Şube deposunun dönem kapanışına istinaden tüm giriş çıkış hareketlerini gösteren detaylı rapordur. Rapor içerisinde kolonları yer alan açılış ve kapanış tarihi arasındaki tüm hareketleri dikkate alır.</a:t>
            </a:r>
          </a:p>
          <a:p>
            <a:pPr marL="342900" indent="-342900">
              <a:buFont typeface="Arial" panose="020B0604020202020204" pitchFamily="34" charset="0"/>
              <a:buChar char="•"/>
            </a:pPr>
            <a:endParaRPr lang="tr-TR" sz="1600" b="1" i="1" dirty="0">
              <a:solidFill>
                <a:prstClr val="black"/>
              </a:solidFill>
              <a:latin typeface="Calibri Light" panose="020F0302020204030204"/>
            </a:endParaRPr>
          </a:p>
          <a:p>
            <a:pPr marL="285750" indent="-285750">
              <a:buFont typeface="Wingdings" panose="05000000000000000000" pitchFamily="2" charset="2"/>
              <a:buChar char="Ø"/>
            </a:pPr>
            <a:r>
              <a:rPr lang="tr-TR" sz="2000" b="1" i="1" u="sng" dirty="0">
                <a:solidFill>
                  <a:prstClr val="black"/>
                </a:solidFill>
                <a:latin typeface="Calibri Light" panose="020F0302020204030204"/>
              </a:rPr>
              <a:t>Stok Hareketleri Raporu</a:t>
            </a:r>
          </a:p>
          <a:p>
            <a:pPr marL="342900" indent="-342900">
              <a:buFont typeface="Arial" panose="020B0604020202020204" pitchFamily="34" charset="0"/>
              <a:buChar char="•"/>
            </a:pPr>
            <a:r>
              <a:rPr lang="tr-TR" sz="1600" b="1" i="1" dirty="0">
                <a:solidFill>
                  <a:prstClr val="black"/>
                </a:solidFill>
                <a:latin typeface="Calibri Light" panose="020F0302020204030204"/>
              </a:rPr>
              <a:t>Şube ve tarihler seçildikten sonrasında tüm stok giriş ve çıkış hareketlerini listeler (giriş çıkış hareketlerinin birim fiyat olarak giriş yapılan fiyatları göstermektedir.)</a:t>
            </a:r>
          </a:p>
          <a:p>
            <a:pPr marL="342900" indent="-342900">
              <a:buFont typeface="Arial" panose="020B0604020202020204" pitchFamily="34" charset="0"/>
              <a:buChar char="•"/>
            </a:pPr>
            <a:endParaRPr lang="tr-TR" sz="1600" b="1" i="1" dirty="0">
              <a:solidFill>
                <a:prstClr val="black"/>
              </a:solidFill>
              <a:latin typeface="Calibri Light" panose="020F0302020204030204"/>
            </a:endParaRPr>
          </a:p>
          <a:p>
            <a:pPr marL="285750" indent="-285750">
              <a:buFont typeface="Wingdings" panose="05000000000000000000" pitchFamily="2" charset="2"/>
              <a:buChar char="Ø"/>
            </a:pPr>
            <a:r>
              <a:rPr lang="tr-TR" sz="2000" b="1" i="1" u="sng" dirty="0">
                <a:solidFill>
                  <a:prstClr val="black"/>
                </a:solidFill>
                <a:latin typeface="Calibri Light" panose="020F0302020204030204"/>
              </a:rPr>
              <a:t>Anlık Stok Raporu</a:t>
            </a:r>
          </a:p>
          <a:p>
            <a:pPr marL="342900" indent="-342900">
              <a:buFont typeface="Arial" panose="020B0604020202020204" pitchFamily="34" charset="0"/>
              <a:buChar char="•"/>
            </a:pPr>
            <a:r>
              <a:rPr lang="tr-TR" sz="1600" b="1" i="1" dirty="0">
                <a:solidFill>
                  <a:prstClr val="black"/>
                </a:solidFill>
                <a:latin typeface="Calibri Light" panose="020F0302020204030204"/>
              </a:rPr>
              <a:t>Güncel depo miktarlarını güncel depo ortalama giriş fiyatı ile beraber göstermektedir. </a:t>
            </a:r>
          </a:p>
          <a:p>
            <a:pPr marL="342900" indent="-342900">
              <a:buFont typeface="Arial" panose="020B0604020202020204" pitchFamily="34" charset="0"/>
              <a:buChar char="•"/>
            </a:pPr>
            <a:endParaRPr lang="tr-TR" sz="1600" b="1" i="1" dirty="0">
              <a:solidFill>
                <a:prstClr val="black"/>
              </a:solidFill>
              <a:latin typeface="Calibri Light" panose="020F0302020204030204"/>
            </a:endParaRPr>
          </a:p>
          <a:p>
            <a:pPr marL="285750" indent="-285750">
              <a:buFont typeface="Wingdings" panose="05000000000000000000" pitchFamily="2" charset="2"/>
              <a:buChar char="Ø"/>
            </a:pPr>
            <a:r>
              <a:rPr lang="tr-TR" sz="2000" b="1" i="1" u="sng" dirty="0">
                <a:solidFill>
                  <a:prstClr val="black"/>
                </a:solidFill>
                <a:latin typeface="Calibri Light" panose="020F0302020204030204"/>
              </a:rPr>
              <a:t>Maliyet Özet raporları</a:t>
            </a:r>
          </a:p>
          <a:p>
            <a:pPr marL="342900" indent="-342900">
              <a:buFont typeface="Arial" panose="020B0604020202020204" pitchFamily="34" charset="0"/>
              <a:buChar char="•"/>
            </a:pPr>
            <a:r>
              <a:rPr lang="tr-TR" sz="1600" b="1" i="1" dirty="0">
                <a:solidFill>
                  <a:prstClr val="black"/>
                </a:solidFill>
                <a:latin typeface="Calibri Light" panose="020F0302020204030204"/>
              </a:rPr>
              <a:t>Güncel depo miktarlarını güncel depo ortalama giriş fiyatı ile beraber göstermektedir. </a:t>
            </a:r>
          </a:p>
          <a:p>
            <a:pPr marL="342900" indent="-342900">
              <a:buFont typeface="Arial" panose="020B0604020202020204" pitchFamily="34" charset="0"/>
              <a:buChar char="•"/>
            </a:pPr>
            <a:endParaRPr lang="tr-TR" sz="2000" b="1" i="1" u="sng" dirty="0">
              <a:solidFill>
                <a:prstClr val="black"/>
              </a:solidFill>
              <a:latin typeface="Calibri Light" panose="020F0302020204030204"/>
            </a:endParaRPr>
          </a:p>
        </p:txBody>
      </p:sp>
    </p:spTree>
    <p:extLst>
      <p:ext uri="{BB962C8B-B14F-4D97-AF65-F5344CB8AC3E}">
        <p14:creationId xmlns:p14="http://schemas.microsoft.com/office/powerpoint/2010/main" val="53554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54122E29-8D19-4F06-9B73-18CB91036C9F}"/>
              </a:ext>
            </a:extLst>
          </p:cNvPr>
          <p:cNvSpPr txBox="1">
            <a:spLocks/>
          </p:cNvSpPr>
          <p:nvPr/>
        </p:nvSpPr>
        <p:spPr>
          <a:xfrm>
            <a:off x="559677" y="341952"/>
            <a:ext cx="6477000" cy="4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solidFill>
                  <a:srgbClr val="E52412"/>
                </a:solidFill>
                <a:latin typeface="Gagawa-Bold" panose="02000803000000000000" pitchFamily="2" charset="0"/>
              </a:rPr>
              <a:t>RAPORLAMA</a:t>
            </a:r>
            <a:endParaRPr lang="en-US" sz="2400" dirty="0">
              <a:solidFill>
                <a:srgbClr val="E52412"/>
              </a:solidFill>
              <a:latin typeface="Gagawa-Bold" panose="02000803000000000000" pitchFamily="2" charset="0"/>
            </a:endParaRPr>
          </a:p>
          <a:p>
            <a:pPr marL="0" indent="0">
              <a:buNone/>
            </a:pPr>
            <a:endParaRPr lang="tr-TR" sz="2400" dirty="0">
              <a:solidFill>
                <a:srgbClr val="E52412"/>
              </a:solidFill>
              <a:latin typeface="Gagawa-Bold" panose="02000803000000000000" pitchFamily="2" charset="0"/>
            </a:endParaRPr>
          </a:p>
        </p:txBody>
      </p:sp>
      <p:sp>
        <p:nvSpPr>
          <p:cNvPr id="7" name="TextBox 6">
            <a:extLst>
              <a:ext uri="{FF2B5EF4-FFF2-40B4-BE49-F238E27FC236}">
                <a16:creationId xmlns:a16="http://schemas.microsoft.com/office/drawing/2014/main" id="{969CF055-90FB-4F3B-AB1C-EDB251866A5F}"/>
              </a:ext>
            </a:extLst>
          </p:cNvPr>
          <p:cNvSpPr txBox="1"/>
          <p:nvPr/>
        </p:nvSpPr>
        <p:spPr>
          <a:xfrm>
            <a:off x="369651" y="1019138"/>
            <a:ext cx="11596317" cy="4657685"/>
          </a:xfrm>
          <a:prstGeom prst="rect">
            <a:avLst/>
          </a:prstGeom>
          <a:noFill/>
        </p:spPr>
        <p:txBody>
          <a:bodyPr wrap="square" rtlCol="0">
            <a:spAutoFit/>
          </a:bodyPr>
          <a:lstStyle/>
          <a:p>
            <a:pPr>
              <a:lnSpc>
                <a:spcPct val="90000"/>
              </a:lnSpc>
              <a:spcBef>
                <a:spcPts val="1000"/>
              </a:spcBef>
            </a:pPr>
            <a:r>
              <a:rPr lang="tr-TR" b="1" dirty="0">
                <a:solidFill>
                  <a:srgbClr val="FF0000"/>
                </a:solidFill>
                <a:latin typeface="+mj-lt"/>
              </a:rPr>
              <a:t>Bekleyen Konu Başlıklarımız</a:t>
            </a:r>
          </a:p>
          <a:p>
            <a:pPr marL="285750" indent="-285750">
              <a:lnSpc>
                <a:spcPct val="90000"/>
              </a:lnSpc>
              <a:spcBef>
                <a:spcPts val="1000"/>
              </a:spcBef>
              <a:buFont typeface="Wingdings" panose="05000000000000000000" pitchFamily="2" charset="2"/>
              <a:buChar char="Ø"/>
            </a:pPr>
            <a:r>
              <a:rPr lang="tr-TR" sz="1600" b="1" u="sng" dirty="0">
                <a:solidFill>
                  <a:schemeClr val="tx1">
                    <a:lumMod val="95000"/>
                    <a:lumOff val="5000"/>
                  </a:schemeClr>
                </a:solidFill>
                <a:latin typeface="+mj-lt"/>
              </a:rPr>
              <a:t>IQ Portal Fr Şubelere Geçiş  Planı</a:t>
            </a:r>
          </a:p>
          <a:p>
            <a:pPr>
              <a:lnSpc>
                <a:spcPct val="90000"/>
              </a:lnSpc>
              <a:spcBef>
                <a:spcPts val="1000"/>
              </a:spcBef>
            </a:pPr>
            <a:r>
              <a:rPr lang="tr-TR" sz="1600" b="1" dirty="0">
                <a:solidFill>
                  <a:schemeClr val="tx1">
                    <a:lumMod val="95000"/>
                    <a:lumOff val="5000"/>
                  </a:schemeClr>
                </a:solidFill>
                <a:latin typeface="+mj-lt"/>
              </a:rPr>
              <a:t>Aşağıdaki 3 pilot şube kurulumları IQ portal ekranında tanımlandı. Entegrasyon bağlantıları aktif hale getirildi. 15 Ocak tarihine kadar İş birimlerinden gelen talep veya hatalar kontrol edilecek, sorun yaşanmadığı ve geçişe uygun görüldüğü noktada tüm şubelere geçiş sağlanacak. </a:t>
            </a:r>
          </a:p>
          <a:p>
            <a:pPr>
              <a:lnSpc>
                <a:spcPct val="90000"/>
              </a:lnSpc>
              <a:spcBef>
                <a:spcPts val="1000"/>
              </a:spcBef>
            </a:pPr>
            <a:r>
              <a:rPr lang="tr-TR" sz="1600" b="1" dirty="0">
                <a:solidFill>
                  <a:schemeClr val="tx1">
                    <a:lumMod val="95000"/>
                    <a:lumOff val="5000"/>
                  </a:schemeClr>
                </a:solidFill>
                <a:latin typeface="+mj-lt"/>
              </a:rPr>
              <a:t>Üsküdar Nev Çarşı</a:t>
            </a:r>
          </a:p>
          <a:p>
            <a:pPr>
              <a:lnSpc>
                <a:spcPct val="90000"/>
              </a:lnSpc>
              <a:spcBef>
                <a:spcPts val="1000"/>
              </a:spcBef>
            </a:pPr>
            <a:r>
              <a:rPr lang="tr-TR" sz="1600" b="1" dirty="0">
                <a:solidFill>
                  <a:schemeClr val="tx1">
                    <a:lumMod val="95000"/>
                    <a:lumOff val="5000"/>
                  </a:schemeClr>
                </a:solidFill>
                <a:highlight>
                  <a:srgbClr val="00FF00"/>
                </a:highlight>
                <a:latin typeface="+mj-lt"/>
              </a:rPr>
              <a:t>Düzce Cadde</a:t>
            </a:r>
          </a:p>
          <a:p>
            <a:pPr>
              <a:lnSpc>
                <a:spcPct val="90000"/>
              </a:lnSpc>
              <a:spcBef>
                <a:spcPts val="1000"/>
              </a:spcBef>
            </a:pPr>
            <a:r>
              <a:rPr lang="tr-TR" sz="1600" b="1" dirty="0">
                <a:solidFill>
                  <a:schemeClr val="tx1">
                    <a:lumMod val="95000"/>
                    <a:lumOff val="5000"/>
                  </a:schemeClr>
                </a:solidFill>
                <a:latin typeface="+mj-lt"/>
              </a:rPr>
              <a:t>10 Burda</a:t>
            </a:r>
          </a:p>
          <a:p>
            <a:pPr marL="285750" indent="-285750">
              <a:lnSpc>
                <a:spcPct val="90000"/>
              </a:lnSpc>
              <a:spcBef>
                <a:spcPts val="1000"/>
              </a:spcBef>
              <a:buFont typeface="Wingdings" panose="05000000000000000000" pitchFamily="2" charset="2"/>
              <a:buChar char="ü"/>
            </a:pPr>
            <a:r>
              <a:rPr lang="tr-TR" sz="1600" b="1" dirty="0">
                <a:solidFill>
                  <a:schemeClr val="tx1">
                    <a:lumMod val="95000"/>
                    <a:lumOff val="5000"/>
                  </a:schemeClr>
                </a:solidFill>
                <a:latin typeface="+mj-lt"/>
              </a:rPr>
              <a:t>Fr Şubeler için Logo ya gönder butonu pasif hale getirildi.</a:t>
            </a:r>
          </a:p>
          <a:p>
            <a:pPr marL="285750" indent="-285750">
              <a:lnSpc>
                <a:spcPct val="90000"/>
              </a:lnSpc>
              <a:spcBef>
                <a:spcPts val="1000"/>
              </a:spcBef>
              <a:buFont typeface="Wingdings" panose="05000000000000000000" pitchFamily="2" charset="2"/>
              <a:buChar char="ü"/>
            </a:pPr>
            <a:r>
              <a:rPr lang="tr-TR" sz="1600" b="1" dirty="0">
                <a:solidFill>
                  <a:schemeClr val="tx1">
                    <a:lumMod val="95000"/>
                    <a:lumOff val="5000"/>
                  </a:schemeClr>
                </a:solidFill>
                <a:latin typeface="+mj-lt"/>
              </a:rPr>
              <a:t>Başlangıç Sayım datası Robotpos tarafından sisteme aktarıldı ( Kullanıcıların yapabilmesi için arayüz yapılacak)</a:t>
            </a:r>
          </a:p>
          <a:p>
            <a:pPr>
              <a:lnSpc>
                <a:spcPct val="90000"/>
              </a:lnSpc>
              <a:spcBef>
                <a:spcPts val="1000"/>
              </a:spcBef>
            </a:pPr>
            <a:r>
              <a:rPr lang="tr-TR" sz="1600" b="1" dirty="0">
                <a:solidFill>
                  <a:schemeClr val="tx1">
                    <a:lumMod val="95000"/>
                    <a:lumOff val="5000"/>
                  </a:schemeClr>
                </a:solidFill>
                <a:latin typeface="+mj-lt"/>
              </a:rPr>
              <a:t>Pilot şube çalışması: 15 Aralık-15 Ocak</a:t>
            </a:r>
          </a:p>
          <a:p>
            <a:pPr>
              <a:lnSpc>
                <a:spcPct val="90000"/>
              </a:lnSpc>
              <a:spcBef>
                <a:spcPts val="1000"/>
              </a:spcBef>
            </a:pPr>
            <a:r>
              <a:rPr lang="tr-TR" sz="1600" b="1" dirty="0">
                <a:solidFill>
                  <a:schemeClr val="tx1">
                    <a:lumMod val="95000"/>
                    <a:lumOff val="5000"/>
                  </a:schemeClr>
                </a:solidFill>
                <a:latin typeface="+mj-lt"/>
              </a:rPr>
              <a:t>FR şubelere geçiş: 15 Ocak- 31 Ocak</a:t>
            </a:r>
          </a:p>
          <a:p>
            <a:pPr>
              <a:lnSpc>
                <a:spcPct val="90000"/>
              </a:lnSpc>
              <a:spcBef>
                <a:spcPts val="1000"/>
              </a:spcBef>
            </a:pPr>
            <a:endParaRPr lang="tr-TR" sz="1600" b="1" dirty="0">
              <a:solidFill>
                <a:schemeClr val="tx1">
                  <a:lumMod val="95000"/>
                  <a:lumOff val="5000"/>
                </a:schemeClr>
              </a:solidFill>
              <a:latin typeface="+mj-lt"/>
            </a:endParaRPr>
          </a:p>
          <a:p>
            <a:pPr>
              <a:lnSpc>
                <a:spcPct val="90000"/>
              </a:lnSpc>
              <a:spcBef>
                <a:spcPts val="1000"/>
              </a:spcBef>
            </a:pPr>
            <a:endParaRPr lang="tr-TR" sz="1600" dirty="0">
              <a:solidFill>
                <a:schemeClr val="tx1">
                  <a:lumMod val="95000"/>
                  <a:lumOff val="5000"/>
                </a:schemeClr>
              </a:solidFill>
            </a:endParaRPr>
          </a:p>
          <a:p>
            <a:endParaRPr lang="tr-TR" sz="1600" dirty="0"/>
          </a:p>
        </p:txBody>
      </p:sp>
    </p:spTree>
    <p:extLst>
      <p:ext uri="{BB962C8B-B14F-4D97-AF65-F5344CB8AC3E}">
        <p14:creationId xmlns:p14="http://schemas.microsoft.com/office/powerpoint/2010/main" val="2181603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lusturma xmlns="0c80a835-f60a-431d-b802-802f164b9949" xsi:nil="true"/>
    <_ip_UnifiedCompliancePolicyProperties xmlns="http://schemas.microsoft.com/sharepoint/v3" xsi:nil="true"/>
    <PublishingExpirationDate xmlns="http://schemas.microsoft.com/sharepoint/v3" xsi:nil="true"/>
    <PublishingStartDate xmlns="http://schemas.microsoft.com/sharepoint/v3" xsi:nil="true"/>
    <_DCDateCreated xmlns="http://schemas.microsoft.com/sharepoint/v3/fields" xsi:nil="true"/>
    <TaxCatchAll xmlns="bb12ad8c-21b4-46fa-a545-9635a146e591" xsi:nil="true"/>
    <lcf76f155ced4ddcb4097134ff3c332f xmlns="0c80a835-f60a-431d-b802-802f164b99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317F330F4B385641B3F9CED550BD3631" ma:contentTypeVersion="23" ma:contentTypeDescription="Yeni belge oluşturun." ma:contentTypeScope="" ma:versionID="f617d6b9317c946a2e843ede55868ff9">
  <xsd:schema xmlns:xsd="http://www.w3.org/2001/XMLSchema" xmlns:xs="http://www.w3.org/2001/XMLSchema" xmlns:p="http://schemas.microsoft.com/office/2006/metadata/properties" xmlns:ns1="http://schemas.microsoft.com/sharepoint/v3" xmlns:ns2="0c80a835-f60a-431d-b802-802f164b9949" xmlns:ns3="bb12ad8c-21b4-46fa-a545-9635a146e591" xmlns:ns4="http://schemas.microsoft.com/sharepoint/v3/fields" targetNamespace="http://schemas.microsoft.com/office/2006/metadata/properties" ma:root="true" ma:fieldsID="966043c06bf42959ed69ca647e05b92a" ns1:_="" ns2:_="" ns3:_="" ns4:_="">
    <xsd:import namespace="http://schemas.microsoft.com/sharepoint/v3"/>
    <xsd:import namespace="0c80a835-f60a-431d-b802-802f164b9949"/>
    <xsd:import namespace="bb12ad8c-21b4-46fa-a545-9635a146e591"/>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olusturma" minOccurs="0"/>
                <xsd:element ref="ns4:_DCDateCreated" minOccurs="0"/>
                <xsd:element ref="ns2:MediaServiceEventHashCode" minOccurs="0"/>
                <xsd:element ref="ns2:MediaServiceGenerationTime" minOccurs="0"/>
                <xsd:element ref="ns1:PublishingStartDate" minOccurs="0"/>
                <xsd:element ref="ns1:PublishingExpirationDate" minOccurs="0"/>
                <xsd:element ref="ns1:_ip_UnifiedCompliancePolicyProperties" minOccurs="0"/>
                <xsd:element ref="ns1:_ip_UnifiedCompliancePolicyUIAction" minOccurs="0"/>
                <xsd:element ref="ns2:MediaLengthInSeconds" minOccurs="0"/>
                <xsd:element ref="ns2:MediaServiceAutoKeyPoints" minOccurs="0"/>
                <xsd:element ref="ns2:MediaServiceKeyPoint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21"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element name="_ip_UnifiedCompliancePolicyProperties" ma:index="22" nillable="true" ma:displayName="Birleşik Uygunluk İlkesi Özellikleri" ma:hidden="true" ma:internalName="_ip_UnifiedCompliancePolicyProperties">
      <xsd:simpleType>
        <xsd:restriction base="dms:Note"/>
      </xsd:simpleType>
    </xsd:element>
    <xsd:element name="_ip_UnifiedCompliancePolicyUIAction" ma:index="23" nillable="true" ma:displayName="Birleşik Uygunluk İlkesi UI Eylemi"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80a835-f60a-431d-b802-802f164b9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olusturma" ma:index="16" nillable="true" ma:displayName="olusturma" ma:format="DateOnly" ma:internalName="olusturma">
      <xsd:simpleType>
        <xsd:restriction base="dms:DateTim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Resim Etiketleri" ma:readOnly="false" ma:fieldId="{5cf76f15-5ced-4ddc-b409-7134ff3c332f}" ma:taxonomyMulti="true" ma:sspId="e52fdf67-f6cb-47ad-bd3a-e93f5dab67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12ad8c-21b4-46fa-a545-9635a146e591" elementFormDefault="qualified">
    <xsd:import namespace="http://schemas.microsoft.com/office/2006/documentManagement/types"/>
    <xsd:import namespace="http://schemas.microsoft.com/office/infopath/2007/PartnerControls"/>
    <xsd:element name="SharedWithUsers" ma:index="1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Ayrıntıları ile Paylaşıldı" ma:internalName="SharedWithDetails" ma:readOnly="true">
      <xsd:simpleType>
        <xsd:restriction base="dms:Note">
          <xsd:maxLength value="255"/>
        </xsd:restriction>
      </xsd:simpleType>
    </xsd:element>
    <xsd:element name="TaxCatchAll" ma:index="27" nillable="true" ma:displayName="Taxonomy Catch All Column" ma:hidden="true" ma:list="{7bc88721-b1e5-47fe-b8b9-556e86d230b3}" ma:internalName="TaxCatchAll" ma:showField="CatchAllData" ma:web="bb12ad8c-21b4-46fa-a545-9635a146e5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7" nillable="true" ma:displayName="Oluşturulduğu Tarih" ma:description="Bu kaynağın oluşturulduğu tarih"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2F58D-B4A5-47EE-A172-E6C5BE6D6B2B}">
  <ds:schemaRefs>
    <ds:schemaRef ds:uri="http://schemas.microsoft.com/office/2006/metadata/properties"/>
    <ds:schemaRef ds:uri="http://schemas.microsoft.com/office/infopath/2007/PartnerControls"/>
    <ds:schemaRef ds:uri="http://schemas.microsoft.com/sharepoint/v3"/>
    <ds:schemaRef ds:uri="0c80a835-f60a-431d-b802-802f164b9949"/>
    <ds:schemaRef ds:uri="http://schemas.microsoft.com/sharepoint/v3/fields"/>
    <ds:schemaRef ds:uri="bb12ad8c-21b4-46fa-a545-9635a146e591"/>
  </ds:schemaRefs>
</ds:datastoreItem>
</file>

<file path=customXml/itemProps2.xml><?xml version="1.0" encoding="utf-8"?>
<ds:datastoreItem xmlns:ds="http://schemas.openxmlformats.org/officeDocument/2006/customXml" ds:itemID="{97A5FA63-A43F-42EA-9F89-77595CD5C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80a835-f60a-431d-b802-802f164b9949"/>
    <ds:schemaRef ds:uri="bb12ad8c-21b4-46fa-a545-9635a146e591"/>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587487-0892-4264-A2DF-B62E9549E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10710</TotalTime>
  <Words>822</Words>
  <Application>Microsoft Office PowerPoint</Application>
  <PresentationFormat>Widescreen</PresentationFormat>
  <Paragraphs>141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Gagawa-Bold</vt:lpstr>
      <vt:lpstr>Trebuchet MS</vt:lpstr>
      <vt:lpstr>Wingdings</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Buse Kır</dc:creator>
  <cp:lastModifiedBy>Doğan Topkaya</cp:lastModifiedBy>
  <cp:revision>422</cp:revision>
  <cp:lastPrinted>2021-01-08T08:27:37Z</cp:lastPrinted>
  <dcterms:created xsi:type="dcterms:W3CDTF">2020-06-05T14:15:01Z</dcterms:created>
  <dcterms:modified xsi:type="dcterms:W3CDTF">2023-10-23T08:51:52Z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0x010100317F330F4B385641B3F9CED550BD3631</vt:lpwstr>
  </property>
</Properties>
</file>