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319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7" r:id="rId23"/>
    <p:sldId id="306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lut Karadağ / Ar-Ge ve İnovasyon" initials="BK/Avİ" lastIdx="1" clrIdx="0">
    <p:extLst>
      <p:ext uri="{19B8F6BF-5375-455C-9EA6-DF929625EA0E}">
        <p15:presenceInfo xmlns:p15="http://schemas.microsoft.com/office/powerpoint/2012/main" userId="Bulut Karadağ / Ar-Ge ve İnovasy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3B29A"/>
    <a:srgbClr val="ACE5EE"/>
    <a:srgbClr val="D7712B"/>
    <a:srgbClr val="404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16" autoAdjust="0"/>
    <p:restoredTop sz="90883" autoAdjust="0"/>
  </p:normalViewPr>
  <p:slideViewPr>
    <p:cSldViewPr snapToGrid="0">
      <p:cViewPr varScale="1">
        <p:scale>
          <a:sx n="106" d="100"/>
          <a:sy n="106" d="100"/>
        </p:scale>
        <p:origin x="8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0D89B-5549-4240-B290-9F780F9DADE3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BEC7F-1C21-4E9D-A3CC-668308B2E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7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going into the details of the project, I will briefly introduce myself and our company. Afterwards, Tamer will present the technical details.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name is Samet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Ozmen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am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Vakıf Katılım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am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R&amp;d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Center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am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master's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manangment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and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Project. I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Vakıf Katılım Bank.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Tamer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IDA Project.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BEC7F-1C21-4E9D-A3CC-668308B2E1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05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C7F-1C21-4E9D-A3CC-668308B2E1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20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C7F-1C21-4E9D-A3CC-668308B2E1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0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C7F-1C21-4E9D-A3CC-668308B2E1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7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C7F-1C21-4E9D-A3CC-668308B2E1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52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C7F-1C21-4E9D-A3CC-668308B2E1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0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C7F-1C21-4E9D-A3CC-668308B2E1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47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C7F-1C21-4E9D-A3CC-668308B2E1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06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C7F-1C21-4E9D-A3CC-668308B2E1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49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C7F-1C21-4E9D-A3CC-668308B2E1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31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6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1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0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4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59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3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7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06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1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2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D3CD6-4E0C-4403-910B-C5913AB1B426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23D8E-512A-4ECE-96AA-0DC45AD8CC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" descr="Açık | Kişisel Veri İçermez&#10;Public | No Personal Information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900" b="1" i="0" u="none" baseline="0" smtClean="0">
                <a:solidFill>
                  <a:srgbClr val="008000"/>
                </a:solidFill>
                <a:latin typeface="calibri" panose="020F0502020204030204" pitchFamily="34" charset="0"/>
              </a:rPr>
              <a:t>Açık</a:t>
            </a:r>
            <a:r>
              <a:rPr lang="en-US" sz="900" b="1" i="0" u="none" baseline="0" smtClean="0">
                <a:solidFill>
                  <a:srgbClr val="33CC00"/>
                </a:solidFill>
                <a:latin typeface="calibri" panose="020F0502020204030204" pitchFamily="34" charset="0"/>
              </a:rPr>
              <a:t> </a:t>
            </a:r>
            <a:r>
              <a:rPr lang="en-US" sz="900" b="1" i="0" u="none" baseline="0" smtClean="0">
                <a:solidFill>
                  <a:srgbClr val="000000"/>
                </a:solidFill>
                <a:latin typeface="calibri" panose="020F0502020204030204" pitchFamily="34" charset="0"/>
              </a:rPr>
              <a:t>|</a:t>
            </a:r>
            <a:r>
              <a:rPr lang="en-US" sz="900" b="1" i="0" u="none" baseline="0" smtClean="0">
                <a:solidFill>
                  <a:srgbClr val="33CC00"/>
                </a:solidFill>
                <a:latin typeface="calibri" panose="020F0502020204030204" pitchFamily="34" charset="0"/>
              </a:rPr>
              <a:t> </a:t>
            </a:r>
            <a:r>
              <a:rPr lang="en-US" sz="900" b="1" i="0" u="none" baseline="0" smtClean="0">
                <a:solidFill>
                  <a:srgbClr val="666666"/>
                </a:solidFill>
                <a:latin typeface="calibri" panose="020F0502020204030204" pitchFamily="34" charset="0"/>
              </a:rPr>
              <a:t>Kişisel Veri İçermez</a:t>
            </a:r>
          </a:p>
          <a:p>
            <a:pPr algn="r"/>
            <a:r>
              <a:rPr lang="en-US" sz="900" b="1" i="0" u="none" baseline="0" smtClean="0">
                <a:solidFill>
                  <a:srgbClr val="008000"/>
                </a:solidFill>
                <a:latin typeface="calibri" panose="020F0502020204030204" pitchFamily="34" charset="0"/>
              </a:rPr>
              <a:t>Public</a:t>
            </a:r>
            <a:r>
              <a:rPr lang="en-US" sz="900" b="1" i="0" u="none" baseline="0" smtClean="0">
                <a:solidFill>
                  <a:srgbClr val="000000"/>
                </a:solidFill>
                <a:latin typeface="calibri" panose="020F0502020204030204" pitchFamily="34" charset="0"/>
              </a:rPr>
              <a:t> | </a:t>
            </a:r>
            <a:r>
              <a:rPr lang="en-US" sz="900" b="1" i="0" u="none" baseline="0" smtClean="0">
                <a:solidFill>
                  <a:srgbClr val="666666"/>
                </a:solidFill>
                <a:latin typeface="calibri" panose="020F0502020204030204" pitchFamily="34" charset="0"/>
              </a:rPr>
              <a:t>No Personal Information</a:t>
            </a:r>
            <a:endParaRPr lang="en-US" sz="900" b="1" i="0" u="none" baseline="0">
              <a:solidFill>
                <a:srgbClr val="6666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08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42" y="903001"/>
            <a:ext cx="4319752" cy="1146577"/>
          </a:xfrm>
          <a:prstGeom prst="rect">
            <a:avLst/>
          </a:prstGeom>
          <a:solidFill>
            <a:srgbClr val="404795"/>
          </a:solidFill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96" y="5433894"/>
            <a:ext cx="3266419" cy="9139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14665" y="6356350"/>
            <a:ext cx="6821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Inclusive Digital Academy Agreement No.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2019-1-EN01-KA204-063005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505735" y="6347892"/>
            <a:ext cx="2743200" cy="365125"/>
          </a:xfrm>
        </p:spPr>
        <p:txBody>
          <a:bodyPr/>
          <a:lstStyle/>
          <a:p>
            <a:fld id="{F65680CE-CC46-45E3-A6F2-F8DC18811741}" type="slidenum">
              <a:rPr lang="fr-FR" smtClean="0"/>
              <a:t>1</a:t>
            </a:fld>
            <a:endParaRPr lang="fr-FR"/>
          </a:p>
        </p:txBody>
      </p:sp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1D8B2894-1E69-4E9F-AB7D-196D706676B3}" type="datetime1">
              <a:rPr lang="de-DE" smtClean="0"/>
              <a:t>27.04.2022</a:t>
            </a:fld>
            <a:endParaRPr lang="fr-FR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03197" y="3390905"/>
            <a:ext cx="1660347" cy="528736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CC0000"/>
                </a:solidFill>
              </a:rPr>
              <a:t>Budget</a:t>
            </a:r>
            <a:endParaRPr lang="en-US" sz="2800" dirty="0">
              <a:solidFill>
                <a:srgbClr val="CC0000"/>
              </a:solidFill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5772882" y="3906663"/>
            <a:ext cx="1660347" cy="528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75000"/>
                  </a:schemeClr>
                </a:solidFill>
              </a:rPr>
              <a:t>Facebook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3940699" y="2921888"/>
            <a:ext cx="1660347" cy="528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1">
                    <a:lumMod val="75000"/>
                  </a:schemeClr>
                </a:solidFill>
              </a:rPr>
              <a:t>Zoom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 rot="16200000">
            <a:off x="4422402" y="4356329"/>
            <a:ext cx="1626394" cy="528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Gmail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 rot="16200000">
            <a:off x="5972387" y="3062614"/>
            <a:ext cx="1660347" cy="528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Safety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 rot="5400000">
            <a:off x="6560229" y="3467645"/>
            <a:ext cx="2295386" cy="528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accent4"/>
                </a:solidFill>
              </a:rPr>
              <a:t>Google Maps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 rot="16200000">
            <a:off x="2675052" y="3290653"/>
            <a:ext cx="2280521" cy="8827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rgbClr val="404795"/>
                </a:solidFill>
              </a:rPr>
              <a:t>Smartphone</a:t>
            </a:r>
            <a:endParaRPr lang="en-US" sz="2800" dirty="0">
              <a:solidFill>
                <a:srgbClr val="4047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7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EB14AFC-50BE-4289-9D21-ED6B28193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LESS IMPORTANT BUDGET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22F3A31-9A46-4005-B5C0-158A529D56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/>
          <a:stretch/>
        </p:blipFill>
        <p:spPr>
          <a:xfrm>
            <a:off x="7153239" y="666728"/>
            <a:ext cx="3074507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8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7D8E999-A29F-4A5E-A2EA-45861419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z="3600" dirty="0"/>
              <a:t>HOBBY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BUDGET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6A4DDA1-F86B-455F-BD00-60DF011C4ABD}"/>
              </a:ext>
            </a:extLst>
          </p:cNvPr>
          <p:cNvSpPr txBox="1"/>
          <p:nvPr/>
        </p:nvSpPr>
        <p:spPr>
          <a:xfrm>
            <a:off x="1045029" y="2524721"/>
            <a:ext cx="4991629" cy="367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 this part, it can be planned how much monthly budget can be allocated for </a:t>
            </a:r>
            <a:r>
              <a:rPr lang="tr-TR" dirty="0" err="1"/>
              <a:t>going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cinema</a:t>
            </a:r>
            <a:r>
              <a:rPr lang="tr-TR" dirty="0"/>
              <a:t>, </a:t>
            </a:r>
            <a:r>
              <a:rPr lang="tr-TR" dirty="0" err="1"/>
              <a:t>theater</a:t>
            </a:r>
            <a:r>
              <a:rPr lang="tr-TR" dirty="0"/>
              <a:t>, </a:t>
            </a:r>
            <a:r>
              <a:rPr lang="tr-TR" dirty="0" err="1"/>
              <a:t>painting</a:t>
            </a:r>
            <a:r>
              <a:rPr lang="tr-TR" dirty="0"/>
              <a:t> </a:t>
            </a:r>
            <a:r>
              <a:rPr lang="tr-TR" dirty="0" err="1"/>
              <a:t>materials</a:t>
            </a:r>
            <a:r>
              <a:rPr lang="tr-TR" dirty="0"/>
              <a:t>, </a:t>
            </a:r>
            <a:r>
              <a:rPr lang="tr-TR" dirty="0" err="1"/>
              <a:t>music</a:t>
            </a:r>
            <a:r>
              <a:rPr lang="tr-TR" dirty="0"/>
              <a:t> </a:t>
            </a:r>
            <a:r>
              <a:rPr lang="tr-TR" dirty="0" err="1"/>
              <a:t>materials</a:t>
            </a:r>
            <a:r>
              <a:rPr lang="tr-TR" dirty="0"/>
              <a:t>.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03434330-3896-4C4F-A53D-E809C352A4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/>
          <a:stretch/>
        </p:blipFill>
        <p:spPr>
          <a:xfrm>
            <a:off x="7547083" y="844594"/>
            <a:ext cx="2975933" cy="51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81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7D8E999-A29F-4A5E-A2EA-45861419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</a:t>
            </a:r>
            <a:r>
              <a:rPr lang="tr-TR" sz="3600" dirty="0"/>
              <a:t>CATION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BUDGET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6A4DDA1-F86B-455F-BD00-60DF011C4ABD}"/>
              </a:ext>
            </a:extLst>
          </p:cNvPr>
          <p:cNvSpPr txBox="1"/>
          <p:nvPr/>
        </p:nvSpPr>
        <p:spPr>
          <a:xfrm>
            <a:off x="1045029" y="2524721"/>
            <a:ext cx="4991629" cy="367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 this part, it can be planned how much monthly budget can be allocated for</a:t>
            </a:r>
            <a:r>
              <a:rPr lang="tr-TR" dirty="0"/>
              <a:t> </a:t>
            </a:r>
            <a:r>
              <a:rPr lang="tr-TR" dirty="0" err="1"/>
              <a:t>getting</a:t>
            </a:r>
            <a:r>
              <a:rPr lang="tr-TR" dirty="0"/>
              <a:t> </a:t>
            </a:r>
            <a:r>
              <a:rPr lang="tr-TR" dirty="0" err="1"/>
              <a:t>stationary</a:t>
            </a:r>
            <a:r>
              <a:rPr lang="tr-TR" dirty="0"/>
              <a:t> </a:t>
            </a:r>
            <a:r>
              <a:rPr lang="tr-TR" dirty="0" err="1"/>
              <a:t>metarials</a:t>
            </a:r>
            <a:r>
              <a:rPr lang="tr-TR" dirty="0"/>
              <a:t>, </a:t>
            </a:r>
            <a:r>
              <a:rPr lang="tr-TR" dirty="0" err="1"/>
              <a:t>books</a:t>
            </a:r>
            <a:r>
              <a:rPr lang="tr-TR" dirty="0"/>
              <a:t>, </a:t>
            </a:r>
            <a:r>
              <a:rPr lang="tr-TR" dirty="0" err="1"/>
              <a:t>training</a:t>
            </a:r>
            <a:r>
              <a:rPr lang="tr-TR" dirty="0"/>
              <a:t>.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>
            <a:extLst>
              <a:ext uri="{FF2B5EF4-FFF2-40B4-BE49-F238E27FC236}">
                <a16:creationId xmlns:a16="http://schemas.microsoft.com/office/drawing/2014/main" id="{1BD367E0-7204-4436-8DB8-B90E89FF6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/>
          <a:stretch/>
        </p:blipFill>
        <p:spPr>
          <a:xfrm>
            <a:off x="7556307" y="826054"/>
            <a:ext cx="2997890" cy="515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54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F071A38-BD35-4433-B99F-2795A522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4800" dirty="0"/>
              <a:t>SMARTPHONES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A26BA368-D72E-49B6-A184-F1C3075AFBB8}"/>
              </a:ext>
            </a:extLst>
          </p:cNvPr>
          <p:cNvGrpSpPr/>
          <p:nvPr/>
        </p:nvGrpSpPr>
        <p:grpSpPr>
          <a:xfrm>
            <a:off x="-998451" y="182113"/>
            <a:ext cx="12693532" cy="409634"/>
            <a:chOff x="1079242" y="915625"/>
            <a:chExt cx="2099484" cy="943957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419CF244-7FB9-4E15-8536-BC8B3B21637F}"/>
                </a:ext>
              </a:extLst>
            </p:cNvPr>
            <p:cNvSpPr/>
            <p:nvPr/>
          </p:nvSpPr>
          <p:spPr>
            <a:xfrm>
              <a:off x="1263560" y="915625"/>
              <a:ext cx="1915166" cy="943957"/>
            </a:xfrm>
            <a:prstGeom prst="roundRect">
              <a:avLst>
                <a:gd name="adj" fmla="val 16670"/>
              </a:avLst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6E880FB2-80BD-4F09-921E-F1F9EA24A924}"/>
                </a:ext>
              </a:extLst>
            </p:cNvPr>
            <p:cNvSpPr txBox="1"/>
            <p:nvPr/>
          </p:nvSpPr>
          <p:spPr>
            <a:xfrm>
              <a:off x="1079242" y="983323"/>
              <a:ext cx="725952" cy="85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kern="1200" dirty="0"/>
                <a:t>DONE</a:t>
              </a:r>
              <a:endParaRPr lang="en-US" sz="2300" kern="1200" dirty="0"/>
            </a:p>
          </p:txBody>
        </p:sp>
      </p:grpSp>
      <p:pic>
        <p:nvPicPr>
          <p:cNvPr id="6" name="İçerik Yer Tutucusu 5" descr="metin içeren bir resim&#10;&#10;Açıklama otomatik olarak oluşturuldu">
            <a:extLst>
              <a:ext uri="{FF2B5EF4-FFF2-40B4-BE49-F238E27FC236}">
                <a16:creationId xmlns:a16="http://schemas.microsoft.com/office/drawing/2014/main" id="{FB0F9CFC-0301-4914-954C-D7ABE47CF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" b="11213"/>
          <a:stretch/>
        </p:blipFill>
        <p:spPr>
          <a:xfrm>
            <a:off x="7760218" y="2190057"/>
            <a:ext cx="2844445" cy="4278212"/>
          </a:xfr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B97A7BF1-5FB9-4EAE-8C7D-4D70B3C39DAA}"/>
              </a:ext>
            </a:extLst>
          </p:cNvPr>
          <p:cNvSpPr txBox="1"/>
          <p:nvPr/>
        </p:nvSpPr>
        <p:spPr>
          <a:xfrm>
            <a:off x="1196111" y="3154127"/>
            <a:ext cx="5140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do the signs and symbols on phones mean? It is a package that attracts attention with its question and facilitates learning.</a:t>
            </a:r>
          </a:p>
        </p:txBody>
      </p:sp>
    </p:spTree>
    <p:extLst>
      <p:ext uri="{BB962C8B-B14F-4D97-AF65-F5344CB8AC3E}">
        <p14:creationId xmlns:p14="http://schemas.microsoft.com/office/powerpoint/2010/main" val="444573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4D52BF7-F13B-4A75-B74F-1F0512829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/>
              <a:t>Sign and Symbols in Smartphone Pack</a:t>
            </a:r>
            <a:r>
              <a:rPr lang="tr-TR" sz="4600" dirty="0" err="1"/>
              <a:t>age</a:t>
            </a:r>
            <a:endParaRPr lang="en-US" sz="46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249818A-C35C-4EB2-AF69-2F4ED1BD1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"/>
          <a:stretch/>
        </p:blipFill>
        <p:spPr>
          <a:xfrm>
            <a:off x="4344656" y="972235"/>
            <a:ext cx="2944130" cy="504773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3F048AC-0DB3-4F84-B3C2-B54D0454C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"/>
          <a:stretch/>
        </p:blipFill>
        <p:spPr>
          <a:xfrm>
            <a:off x="8031932" y="972235"/>
            <a:ext cx="294413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64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0E64FC9-3B88-49AA-A805-9C3A9E2D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Package</a:t>
            </a:r>
            <a:r>
              <a:rPr lang="en-US" sz="4600" dirty="0"/>
              <a:t> </a:t>
            </a:r>
            <a:r>
              <a:rPr lang="en-US" sz="4600"/>
              <a:t>Example for Smartphone</a:t>
            </a:r>
            <a:endParaRPr lang="en-US" sz="46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D5B415C-C331-4A3D-A783-595994BDD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/>
        </p:blipFill>
        <p:spPr>
          <a:xfrm>
            <a:off x="4325293" y="972235"/>
            <a:ext cx="2982855" cy="5047735"/>
          </a:xfrm>
          <a:prstGeom prst="rect">
            <a:avLst/>
          </a:prstGeom>
        </p:spPr>
      </p:pic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631072AC-152C-4F16-BC38-003C288C57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8028105" y="972235"/>
            <a:ext cx="2951783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47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F071A38-BD35-4433-B99F-2795A522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GOOGLE MAPS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97A7BF1-5FB9-4EAE-8C7D-4D70B3C39DAA}"/>
              </a:ext>
            </a:extLst>
          </p:cNvPr>
          <p:cNvSpPr txBox="1"/>
          <p:nvPr/>
        </p:nvSpPr>
        <p:spPr>
          <a:xfrm>
            <a:off x="841248" y="2252870"/>
            <a:ext cx="3412219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Google Maps is an application used to find directions. The IDA application, on the other hand, explains how to use the Google Maps application with a video example in this package.</a:t>
            </a:r>
          </a:p>
        </p:txBody>
      </p:sp>
      <p:pic>
        <p:nvPicPr>
          <p:cNvPr id="7" name="Resim 6" descr="metin, elektronik eşyalar, uzaktan kumanda içeren bir resim&#10;&#10;Açıklama otomatik olarak oluşturuldu">
            <a:extLst>
              <a:ext uri="{FF2B5EF4-FFF2-40B4-BE49-F238E27FC236}">
                <a16:creationId xmlns:a16="http://schemas.microsoft.com/office/drawing/2014/main" id="{E49D6909-BC62-4D9C-91A7-DCA5994D1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1506474"/>
            <a:ext cx="6656832" cy="3744467"/>
          </a:xfrm>
          <a:prstGeom prst="rect">
            <a:avLst/>
          </a:prstGeom>
        </p:spPr>
      </p:pic>
      <p:sp>
        <p:nvSpPr>
          <p:cNvPr id="26" name="Rounded Rectangle 4">
            <a:extLst>
              <a:ext uri="{FF2B5EF4-FFF2-40B4-BE49-F238E27FC236}">
                <a16:creationId xmlns:a16="http://schemas.microsoft.com/office/drawing/2014/main" id="{F3FCD5C7-1BF1-417C-B5FD-BFB7402E9FDD}"/>
              </a:ext>
            </a:extLst>
          </p:cNvPr>
          <p:cNvSpPr txBox="1"/>
          <p:nvPr/>
        </p:nvSpPr>
        <p:spPr>
          <a:xfrm>
            <a:off x="7291448" y="790862"/>
            <a:ext cx="2594835" cy="3880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300" kern="1200" dirty="0"/>
              <a:t>DONE</a:t>
            </a:r>
            <a:endParaRPr lang="en-US" sz="2300" kern="1200" dirty="0"/>
          </a:p>
        </p:txBody>
      </p:sp>
      <p:grpSp>
        <p:nvGrpSpPr>
          <p:cNvPr id="27" name="Group 3">
            <a:extLst>
              <a:ext uri="{FF2B5EF4-FFF2-40B4-BE49-F238E27FC236}">
                <a16:creationId xmlns:a16="http://schemas.microsoft.com/office/drawing/2014/main" id="{3E2C3A64-3B81-419B-A5A1-80241468AD58}"/>
              </a:ext>
            </a:extLst>
          </p:cNvPr>
          <p:cNvGrpSpPr/>
          <p:nvPr/>
        </p:nvGrpSpPr>
        <p:grpSpPr>
          <a:xfrm>
            <a:off x="-1025668" y="114792"/>
            <a:ext cx="12699112" cy="388038"/>
            <a:chOff x="1079242" y="915625"/>
            <a:chExt cx="2099484" cy="943957"/>
          </a:xfrm>
        </p:grpSpPr>
        <p:sp>
          <p:nvSpPr>
            <p:cNvPr id="29" name="Rounded Rectangle 4">
              <a:extLst>
                <a:ext uri="{FF2B5EF4-FFF2-40B4-BE49-F238E27FC236}">
                  <a16:creationId xmlns:a16="http://schemas.microsoft.com/office/drawing/2014/main" id="{67B0FEB6-8EFE-4D86-82F1-8825AAF98FED}"/>
                </a:ext>
              </a:extLst>
            </p:cNvPr>
            <p:cNvSpPr/>
            <p:nvPr/>
          </p:nvSpPr>
          <p:spPr>
            <a:xfrm>
              <a:off x="1263560" y="915625"/>
              <a:ext cx="1915166" cy="943957"/>
            </a:xfrm>
            <a:prstGeom prst="roundRect">
              <a:avLst>
                <a:gd name="adj" fmla="val 16670"/>
              </a:avLst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ounded Rectangle 4">
              <a:extLst>
                <a:ext uri="{FF2B5EF4-FFF2-40B4-BE49-F238E27FC236}">
                  <a16:creationId xmlns:a16="http://schemas.microsoft.com/office/drawing/2014/main" id="{405B4E17-8EB3-44E7-82EF-CB4BA3BA9600}"/>
                </a:ext>
              </a:extLst>
            </p:cNvPr>
            <p:cNvSpPr txBox="1"/>
            <p:nvPr/>
          </p:nvSpPr>
          <p:spPr>
            <a:xfrm>
              <a:off x="1079242" y="983323"/>
              <a:ext cx="725952" cy="85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kern="1200" dirty="0"/>
                <a:t>DONE</a:t>
              </a:r>
              <a:endParaRPr lang="en-US" sz="2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2233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23ADD39-CCE0-4D8C-AB0C-13836898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am I?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0406A24-3D07-4BE2-BC1F-CFC8CB5DC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38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21C747B-5BD8-4524-9EFB-B3CACD0F1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 a location where you want to go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425752-555F-45A2-8EA5-116AC04D0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3F31F62-98A3-4812-8240-DDAACC09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Get direction for location</a:t>
            </a:r>
          </a:p>
        </p:txBody>
      </p:sp>
      <p:pic>
        <p:nvPicPr>
          <p:cNvPr id="5" name="İçerik Yer Tutucusu 4" descr="harita içeren bir resim&#10;&#10;Açıklama otomatik olarak oluşturuldu">
            <a:extLst>
              <a:ext uri="{FF2B5EF4-FFF2-40B4-BE49-F238E27FC236}">
                <a16:creationId xmlns:a16="http://schemas.microsoft.com/office/drawing/2014/main" id="{2CC0A14F-4FFD-404F-86B6-602B0B7DD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5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072" y="879809"/>
            <a:ext cx="3086100" cy="5069807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9D23D4C3-1B0F-4029-B9B7-30D99DEA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796" y="1281310"/>
            <a:ext cx="41382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4600" dirty="0" smtClean="0"/>
              <a:t>SPLASH SCREEN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296240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32FF052-4D24-4C25-B40F-C70E84DA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29" y="1989567"/>
            <a:ext cx="2941134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r-TR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</a:t>
            </a: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tr-TR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direction</a:t>
            </a: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with</a:t>
            </a: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which</a:t>
            </a: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3300" dirty="0" err="1">
                <a:solidFill>
                  <a:srgbClr val="FFFFFF"/>
                </a:solidFill>
              </a:rPr>
              <a:t>you</a:t>
            </a:r>
            <a:r>
              <a:rPr lang="tr-TR" sz="3300" dirty="0">
                <a:solidFill>
                  <a:srgbClr val="FFFFFF"/>
                </a:solidFill>
              </a:rPr>
              <a:t> </a:t>
            </a:r>
            <a:r>
              <a:rPr lang="tr-TR" sz="3300" dirty="0" err="1">
                <a:solidFill>
                  <a:srgbClr val="FFFFFF"/>
                </a:solidFill>
              </a:rPr>
              <a:t>want</a:t>
            </a:r>
            <a:r>
              <a:rPr lang="tr-TR" sz="3300" dirty="0">
                <a:solidFill>
                  <a:srgbClr val="FFFFFF"/>
                </a:solidFill>
              </a:rPr>
              <a:t> </a:t>
            </a:r>
            <a:r>
              <a:rPr lang="tr-TR" sz="3300" dirty="0" err="1">
                <a:solidFill>
                  <a:srgbClr val="FFFFFF"/>
                </a:solidFill>
              </a:rPr>
              <a:t>to</a:t>
            </a:r>
            <a:r>
              <a:rPr lang="tr-TR" sz="3300" dirty="0">
                <a:solidFill>
                  <a:srgbClr val="FFFFFF"/>
                </a:solidFill>
              </a:rPr>
              <a:t> </a:t>
            </a:r>
            <a:r>
              <a:rPr lang="tr-TR" sz="3300" dirty="0" err="1">
                <a:solidFill>
                  <a:srgbClr val="FFFFFF"/>
                </a:solidFill>
              </a:rPr>
              <a:t>go</a:t>
            </a:r>
            <a:r>
              <a:rPr lang="tr-TR" sz="3300" dirty="0">
                <a:solidFill>
                  <a:srgbClr val="FFFFFF"/>
                </a:solidFill>
              </a:rPr>
              <a:t> </a:t>
            </a:r>
            <a:r>
              <a:rPr lang="tr-TR" sz="3300" dirty="0" err="1">
                <a:solidFill>
                  <a:srgbClr val="FFFFFF"/>
                </a:solidFill>
              </a:rPr>
              <a:t>by</a:t>
            </a:r>
            <a:r>
              <a:rPr lang="tr-TR" sz="3300" dirty="0">
                <a:solidFill>
                  <a:srgbClr val="FFFFFF"/>
                </a:solidFill>
              </a:rPr>
              <a:t> ..</a:t>
            </a: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3865A36-D0E6-40EF-B407-6D0135CB5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52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0903017-875E-48B5-9C9B-1E532183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2" y="1967265"/>
            <a:ext cx="3182551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 restaurants,</a:t>
            </a:r>
            <a:r>
              <a:rPr lang="tr-TR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groceries, hotels etc. around the location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9D30A43-3087-4473-AD83-2310BF5FC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0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587757C-BFC0-4D42-9AA6-0BA7840A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Share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location with your friend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7C85991-4C1C-4574-A526-2A5680205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r="7055" b="14438"/>
          <a:stretch/>
        </p:blipFill>
        <p:spPr>
          <a:xfrm>
            <a:off x="4777316" y="1530256"/>
            <a:ext cx="6780700" cy="37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23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AD9E2E8-9BB1-41F3-9ED8-69B84ECA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Save location</a:t>
            </a:r>
            <a:r>
              <a:rPr lang="tr-TR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you can find it more easily later</a:t>
            </a:r>
            <a:r>
              <a:rPr lang="tr-TR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211491C-675D-47D3-A997-13150BD45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73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F071A38-BD35-4433-B99F-2795A522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4800" dirty="0"/>
              <a:t>SAFETY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A26BA368-D72E-49B6-A184-F1C3075AFBB8}"/>
              </a:ext>
            </a:extLst>
          </p:cNvPr>
          <p:cNvGrpSpPr/>
          <p:nvPr/>
        </p:nvGrpSpPr>
        <p:grpSpPr>
          <a:xfrm>
            <a:off x="-998451" y="182113"/>
            <a:ext cx="12693532" cy="409634"/>
            <a:chOff x="1079242" y="915625"/>
            <a:chExt cx="2099484" cy="943957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419CF244-7FB9-4E15-8536-BC8B3B21637F}"/>
                </a:ext>
              </a:extLst>
            </p:cNvPr>
            <p:cNvSpPr/>
            <p:nvPr/>
          </p:nvSpPr>
          <p:spPr>
            <a:xfrm>
              <a:off x="1263560" y="915625"/>
              <a:ext cx="1915166" cy="943957"/>
            </a:xfrm>
            <a:prstGeom prst="roundRect">
              <a:avLst>
                <a:gd name="adj" fmla="val 16670"/>
              </a:avLst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6E880FB2-80BD-4F09-921E-F1F9EA24A924}"/>
                </a:ext>
              </a:extLst>
            </p:cNvPr>
            <p:cNvSpPr txBox="1"/>
            <p:nvPr/>
          </p:nvSpPr>
          <p:spPr>
            <a:xfrm>
              <a:off x="1079242" y="983323"/>
              <a:ext cx="725952" cy="85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kern="1200" dirty="0"/>
                <a:t>DONE</a:t>
              </a:r>
              <a:endParaRPr lang="en-US" sz="2300" kern="1200" dirty="0"/>
            </a:p>
          </p:txBody>
        </p:sp>
      </p:grp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97A7BF1-5FB9-4EAE-8C7D-4D70B3C39DAA}"/>
              </a:ext>
            </a:extLst>
          </p:cNvPr>
          <p:cNvSpPr txBox="1"/>
          <p:nvPr/>
        </p:nvSpPr>
        <p:spPr>
          <a:xfrm>
            <a:off x="1196111" y="3154127"/>
            <a:ext cx="5140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This two-part pack includes</a:t>
            </a:r>
            <a:endParaRPr lang="tr-TR" dirty="0"/>
          </a:p>
          <a:p>
            <a:pPr marL="342900" indent="-342900">
              <a:buFont typeface="+mj-lt"/>
              <a:buAutoNum type="arabicPeriod"/>
            </a:pPr>
            <a:r>
              <a:rPr lang="tr-TR" sz="1800" dirty="0"/>
              <a:t>Safety</a:t>
            </a:r>
            <a:r>
              <a:rPr lang="en-US" sz="1800" dirty="0"/>
              <a:t> quiz </a:t>
            </a:r>
            <a:endParaRPr lang="tr-TR" sz="1800" dirty="0"/>
          </a:p>
          <a:p>
            <a:pPr marL="342900" indent="-342900">
              <a:buFont typeface="+mj-lt"/>
              <a:buAutoNum type="arabicPeriod"/>
            </a:pPr>
            <a:r>
              <a:rPr lang="tr-TR" dirty="0"/>
              <a:t>Safety</a:t>
            </a:r>
            <a:r>
              <a:rPr lang="en-US" sz="1800" dirty="0"/>
              <a:t> board game</a:t>
            </a:r>
            <a:endParaRPr lang="tr-TR" sz="1800" dirty="0"/>
          </a:p>
          <a:p>
            <a:pPr marL="342900" indent="-342900">
              <a:buFont typeface="+mj-lt"/>
              <a:buAutoNum type="arabicPeriod"/>
            </a:pPr>
            <a:endParaRPr lang="tr-TR" dirty="0"/>
          </a:p>
          <a:p>
            <a:r>
              <a:rPr lang="en-US" sz="1800" dirty="0"/>
              <a:t> It is a package where PWDs ask each other questions about security and try to answer those questions</a:t>
            </a:r>
            <a:r>
              <a:rPr lang="tr-TR" sz="1800" dirty="0"/>
              <a:t> and learn definition</a:t>
            </a:r>
            <a:r>
              <a:rPr lang="tr-TR" dirty="0"/>
              <a:t>.</a:t>
            </a:r>
            <a:endParaRPr lang="en-US" sz="180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46420CE-6BE1-4B49-AEAF-D85BAF918F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8"/>
          <a:stretch/>
        </p:blipFill>
        <p:spPr>
          <a:xfrm>
            <a:off x="7137207" y="2273313"/>
            <a:ext cx="2704022" cy="41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57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2BA7692-69C6-42F6-94CA-900356377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>
            <a:normAutofit/>
          </a:bodyPr>
          <a:lstStyle/>
          <a:p>
            <a:r>
              <a:rPr lang="tr-TR" dirty="0"/>
              <a:t>Safety Quiz</a:t>
            </a:r>
            <a:endParaRPr lang="en-GB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8D37C5-C8DB-407C-B856-69993C6CE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>
            <a:normAutofit/>
          </a:bodyPr>
          <a:lstStyle/>
          <a:p>
            <a:r>
              <a:rPr lang="en-GB" sz="2000"/>
              <a:t>This quiz is an instructional quiz package that contains items about what other individuals should do when people who use technology with bad intentions behave badly towards other individuals.</a:t>
            </a:r>
          </a:p>
        </p:txBody>
      </p:sp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2DF5964-6029-43AA-8DD0-C0DC2250DC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/>
          <a:stretch/>
        </p:blipFill>
        <p:spPr>
          <a:xfrm>
            <a:off x="5718502" y="1073835"/>
            <a:ext cx="2649560" cy="4710330"/>
          </a:xfrm>
          <a:prstGeom prst="rect">
            <a:avLst/>
          </a:prstGeom>
        </p:spPr>
      </p:pic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C5535C9C-ADA8-4F4B-B62E-8BC40254F5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/>
          <a:stretch/>
        </p:blipFill>
        <p:spPr>
          <a:xfrm>
            <a:off x="8673211" y="1073835"/>
            <a:ext cx="2649560" cy="47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12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2BA7692-69C6-42F6-94CA-900356377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>
            <a:normAutofit/>
          </a:bodyPr>
          <a:lstStyle/>
          <a:p>
            <a:r>
              <a:rPr lang="tr-TR" dirty="0"/>
              <a:t>Safety Game</a:t>
            </a:r>
            <a:endParaRPr lang="en-GB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8D37C5-C8DB-407C-B856-69993C6CE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>
            <a:normAutofit/>
          </a:bodyPr>
          <a:lstStyle/>
          <a:p>
            <a:r>
              <a:rPr lang="en-GB" sz="2000" dirty="0"/>
              <a:t>In this part, the person can play the game with 2 or more friends. This part prepared for the person to use the internet safely.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D651FD9-4BE0-4270-B9A1-738334DCB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57" y="812578"/>
            <a:ext cx="2744605" cy="5489208"/>
          </a:xfrm>
          <a:prstGeom prst="rect">
            <a:avLst/>
          </a:prstGeom>
        </p:spPr>
      </p:pic>
      <p:pic>
        <p:nvPicPr>
          <p:cNvPr id="6" name="Resim 5" descr="metin, elektronik eşyalar, ekran görüntüsü, vitrin içeren bir resim&#10;&#10;Açıklama otomatik olarak oluşturuldu">
            <a:extLst>
              <a:ext uri="{FF2B5EF4-FFF2-40B4-BE49-F238E27FC236}">
                <a16:creationId xmlns:a16="http://schemas.microsoft.com/office/drawing/2014/main" id="{1CDC18F8-CDDC-468E-96BD-DDB00CA1AC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/>
          <a:stretch/>
        </p:blipFill>
        <p:spPr>
          <a:xfrm>
            <a:off x="8688848" y="812578"/>
            <a:ext cx="3198440" cy="548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7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D23D4C3-1B0F-4029-B9B7-30D99DEA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SOCIAL </a:t>
            </a:r>
            <a:endParaRPr lang="en-US" sz="46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1926F10-7CAD-47CD-8ED4-989BBD5D91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/>
          <a:stretch/>
        </p:blipFill>
        <p:spPr>
          <a:xfrm>
            <a:off x="4343463" y="972235"/>
            <a:ext cx="2946515" cy="504773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9325B00-3888-4572-AABA-4FBD92D800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/>
          <a:stretch/>
        </p:blipFill>
        <p:spPr>
          <a:xfrm>
            <a:off x="8030739" y="972235"/>
            <a:ext cx="2946515" cy="5047735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11D8C22B-1DD9-4107-B96A-7B4CD6BBC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6350924"/>
            <a:ext cx="12192002" cy="4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11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F071A38-BD35-4433-B99F-2795A522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4800" dirty="0"/>
              <a:t>FACEBOOK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A26BA368-D72E-49B6-A184-F1C3075AFBB8}"/>
              </a:ext>
            </a:extLst>
          </p:cNvPr>
          <p:cNvGrpSpPr/>
          <p:nvPr/>
        </p:nvGrpSpPr>
        <p:grpSpPr>
          <a:xfrm>
            <a:off x="-998451" y="182113"/>
            <a:ext cx="12693532" cy="409634"/>
            <a:chOff x="1079242" y="915625"/>
            <a:chExt cx="2099484" cy="943957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419CF244-7FB9-4E15-8536-BC8B3B21637F}"/>
                </a:ext>
              </a:extLst>
            </p:cNvPr>
            <p:cNvSpPr/>
            <p:nvPr/>
          </p:nvSpPr>
          <p:spPr>
            <a:xfrm>
              <a:off x="1263560" y="915625"/>
              <a:ext cx="1915166" cy="943957"/>
            </a:xfrm>
            <a:prstGeom prst="roundRect">
              <a:avLst>
                <a:gd name="adj" fmla="val 16670"/>
              </a:avLst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6E880FB2-80BD-4F09-921E-F1F9EA24A924}"/>
                </a:ext>
              </a:extLst>
            </p:cNvPr>
            <p:cNvSpPr txBox="1"/>
            <p:nvPr/>
          </p:nvSpPr>
          <p:spPr>
            <a:xfrm>
              <a:off x="1079242" y="983323"/>
              <a:ext cx="725952" cy="85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kern="1200" dirty="0"/>
                <a:t>DONE</a:t>
              </a:r>
              <a:endParaRPr lang="en-US" sz="2300" kern="1200" dirty="0"/>
            </a:p>
          </p:txBody>
        </p:sp>
      </p:grp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97A7BF1-5FB9-4EAE-8C7D-4D70B3C39DAA}"/>
              </a:ext>
            </a:extLst>
          </p:cNvPr>
          <p:cNvSpPr txBox="1"/>
          <p:nvPr/>
        </p:nvSpPr>
        <p:spPr>
          <a:xfrm>
            <a:off x="115940" y="2582748"/>
            <a:ext cx="6759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How to use Facebook? What should be considered when using? It is a package that answers these questions and consists of 5 basic content videos. The contents of this package are given below in </a:t>
            </a:r>
            <a:r>
              <a:rPr lang="tr-TR" sz="1800" dirty="0"/>
              <a:t>image on </a:t>
            </a:r>
            <a:r>
              <a:rPr lang="tr-TR" sz="1800" dirty="0" err="1"/>
              <a:t>the</a:t>
            </a:r>
            <a:r>
              <a:rPr lang="tr-TR" sz="1800" dirty="0"/>
              <a:t> </a:t>
            </a:r>
            <a:r>
              <a:rPr lang="tr-TR" sz="1800" dirty="0" err="1"/>
              <a:t>right</a:t>
            </a:r>
            <a:r>
              <a:rPr lang="en-GB" sz="1800" dirty="0"/>
              <a:t>.</a:t>
            </a:r>
            <a:endParaRPr lang="tr-TR" sz="18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9018888-C5D7-4B1C-995E-C5F608B42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" b="11385"/>
          <a:stretch/>
        </p:blipFill>
        <p:spPr>
          <a:xfrm>
            <a:off x="7448402" y="1721500"/>
            <a:ext cx="3138654" cy="477484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E9DA923-EA52-4B45-A0D9-1ECA1F7D3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t="2814" r="7006" b="3578"/>
          <a:stretch/>
        </p:blipFill>
        <p:spPr>
          <a:xfrm>
            <a:off x="1065336" y="3941043"/>
            <a:ext cx="5586761" cy="25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64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F071A38-BD35-4433-B99F-2795A522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4800" dirty="0"/>
              <a:t>FACEBOOK SAFETY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A26BA368-D72E-49B6-A184-F1C3075AFBB8}"/>
              </a:ext>
            </a:extLst>
          </p:cNvPr>
          <p:cNvGrpSpPr/>
          <p:nvPr/>
        </p:nvGrpSpPr>
        <p:grpSpPr>
          <a:xfrm>
            <a:off x="-998451" y="182113"/>
            <a:ext cx="12693532" cy="409634"/>
            <a:chOff x="1079242" y="915625"/>
            <a:chExt cx="2099484" cy="943957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419CF244-7FB9-4E15-8536-BC8B3B21637F}"/>
                </a:ext>
              </a:extLst>
            </p:cNvPr>
            <p:cNvSpPr/>
            <p:nvPr/>
          </p:nvSpPr>
          <p:spPr>
            <a:xfrm>
              <a:off x="1263560" y="915625"/>
              <a:ext cx="1915166" cy="943957"/>
            </a:xfrm>
            <a:prstGeom prst="roundRect">
              <a:avLst>
                <a:gd name="adj" fmla="val 16670"/>
              </a:avLst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6E880FB2-80BD-4F09-921E-F1F9EA24A924}"/>
                </a:ext>
              </a:extLst>
            </p:cNvPr>
            <p:cNvSpPr txBox="1"/>
            <p:nvPr/>
          </p:nvSpPr>
          <p:spPr>
            <a:xfrm>
              <a:off x="1079242" y="983323"/>
              <a:ext cx="725952" cy="85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kern="1200" dirty="0"/>
                <a:t>DONE</a:t>
              </a:r>
              <a:endParaRPr lang="en-US" sz="2300" kern="1200" dirty="0"/>
            </a:p>
          </p:txBody>
        </p:sp>
      </p:grp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97A7BF1-5FB9-4EAE-8C7D-4D70B3C39DAA}"/>
              </a:ext>
            </a:extLst>
          </p:cNvPr>
          <p:cNvSpPr txBox="1"/>
          <p:nvPr/>
        </p:nvSpPr>
        <p:spPr>
          <a:xfrm>
            <a:off x="115940" y="2582748"/>
            <a:ext cx="6759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How do we protect ourselves against </a:t>
            </a:r>
            <a:r>
              <a:rPr lang="tr-TR" sz="1800" dirty="0" err="1"/>
              <a:t>disservice</a:t>
            </a:r>
            <a:r>
              <a:rPr lang="en-GB" sz="1800" dirty="0"/>
              <a:t> on Facebook? What should we do or not do? It is a package of videos that answer these questions in the most basic way. The contents of this package are given below in </a:t>
            </a:r>
            <a:r>
              <a:rPr lang="tr-TR" sz="1800" dirty="0"/>
              <a:t>image on </a:t>
            </a:r>
            <a:r>
              <a:rPr lang="tr-TR" sz="1800" dirty="0" err="1"/>
              <a:t>the</a:t>
            </a:r>
            <a:r>
              <a:rPr lang="tr-TR" sz="1800" dirty="0"/>
              <a:t> </a:t>
            </a:r>
            <a:r>
              <a:rPr lang="tr-TR" sz="1800" dirty="0" err="1"/>
              <a:t>right</a:t>
            </a:r>
            <a:r>
              <a:rPr lang="en-GB" sz="1800" dirty="0"/>
              <a:t>.</a:t>
            </a:r>
            <a:endParaRPr lang="tr-TR" sz="18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FF20090-151E-451F-8BD9-7E46D913F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" b="11777"/>
          <a:stretch/>
        </p:blipFill>
        <p:spPr>
          <a:xfrm>
            <a:off x="7155130" y="1527558"/>
            <a:ext cx="3248958" cy="492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88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D23D4C3-1B0F-4029-B9B7-30D99DEA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/>
              <a:t>INDIVIDUAL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B2C7CC75-8AD3-4B67-B0AA-D5673B131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/>
          <a:stretch/>
        </p:blipFill>
        <p:spPr>
          <a:xfrm>
            <a:off x="4349326" y="972235"/>
            <a:ext cx="2934789" cy="504773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0F7B335-2E9C-4201-9CA4-C135F8FB9F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"/>
          <a:stretch/>
        </p:blipFill>
        <p:spPr>
          <a:xfrm>
            <a:off x="8040354" y="972235"/>
            <a:ext cx="2927285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69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D23D4C3-1B0F-4029-B9B7-30D99DEA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PROFESSIONAL LIFE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sim 7" descr="metin içeren bir resim&#10;&#10;Açıklama otomatik olarak oluşturuldu">
            <a:extLst>
              <a:ext uri="{FF2B5EF4-FFF2-40B4-BE49-F238E27FC236}">
                <a16:creationId xmlns:a16="http://schemas.microsoft.com/office/drawing/2014/main" id="{5135F46F-1C1F-4FF2-98DE-301C9A0815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5"/>
          <a:stretch/>
        </p:blipFill>
        <p:spPr>
          <a:xfrm>
            <a:off x="4397046" y="972235"/>
            <a:ext cx="2839350" cy="504773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0E3917C-AA10-43FF-ACE9-F90F1BB31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5"/>
          <a:stretch/>
        </p:blipFill>
        <p:spPr>
          <a:xfrm>
            <a:off x="8024167" y="972235"/>
            <a:ext cx="2959660" cy="5047735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11D8C22B-1DD9-4107-B96A-7B4CD6BBC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6350924"/>
            <a:ext cx="12192002" cy="4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28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F071A38-BD35-4433-B99F-2795A522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4800" dirty="0"/>
              <a:t>GMAIL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A26BA368-D72E-49B6-A184-F1C3075AFBB8}"/>
              </a:ext>
            </a:extLst>
          </p:cNvPr>
          <p:cNvGrpSpPr/>
          <p:nvPr/>
        </p:nvGrpSpPr>
        <p:grpSpPr>
          <a:xfrm>
            <a:off x="-998451" y="182113"/>
            <a:ext cx="12693532" cy="409634"/>
            <a:chOff x="1079242" y="915625"/>
            <a:chExt cx="2099484" cy="943957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419CF244-7FB9-4E15-8536-BC8B3B21637F}"/>
                </a:ext>
              </a:extLst>
            </p:cNvPr>
            <p:cNvSpPr/>
            <p:nvPr/>
          </p:nvSpPr>
          <p:spPr>
            <a:xfrm>
              <a:off x="1263560" y="915625"/>
              <a:ext cx="1915166" cy="943957"/>
            </a:xfrm>
            <a:prstGeom prst="roundRect">
              <a:avLst>
                <a:gd name="adj" fmla="val 16670"/>
              </a:avLst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6E880FB2-80BD-4F09-921E-F1F9EA24A924}"/>
                </a:ext>
              </a:extLst>
            </p:cNvPr>
            <p:cNvSpPr txBox="1"/>
            <p:nvPr/>
          </p:nvSpPr>
          <p:spPr>
            <a:xfrm>
              <a:off x="1079242" y="983323"/>
              <a:ext cx="725952" cy="85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kern="1200" dirty="0"/>
                <a:t>DONE</a:t>
              </a:r>
              <a:endParaRPr lang="en-US" sz="2300" kern="1200" dirty="0"/>
            </a:p>
          </p:txBody>
        </p:sp>
      </p:grp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97A7BF1-5FB9-4EAE-8C7D-4D70B3C39DAA}"/>
              </a:ext>
            </a:extLst>
          </p:cNvPr>
          <p:cNvSpPr txBox="1"/>
          <p:nvPr/>
        </p:nvSpPr>
        <p:spPr>
          <a:xfrm>
            <a:off x="496919" y="2283644"/>
            <a:ext cx="101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/>
              <a:t>This</a:t>
            </a:r>
            <a:r>
              <a:rPr lang="tr-TR" sz="2000" dirty="0"/>
              <a:t> is a </a:t>
            </a:r>
            <a:r>
              <a:rPr lang="tr-TR" sz="2000" dirty="0" err="1"/>
              <a:t>package</a:t>
            </a:r>
            <a:r>
              <a:rPr lang="tr-TR" sz="2000" dirty="0"/>
              <a:t> </a:t>
            </a:r>
            <a:r>
              <a:rPr lang="tr-TR" sz="2000" dirty="0" err="1"/>
              <a:t>that</a:t>
            </a:r>
            <a:r>
              <a:rPr lang="tr-TR" sz="2000" dirty="0"/>
              <a:t> </a:t>
            </a:r>
            <a:r>
              <a:rPr lang="tr-TR" sz="2000" dirty="0" err="1"/>
              <a:t>PWDs</a:t>
            </a:r>
            <a:r>
              <a:rPr lang="tr-TR" sz="2000" dirty="0"/>
              <a:t> can learn </a:t>
            </a:r>
            <a:r>
              <a:rPr lang="tr-TR" sz="2000" dirty="0" err="1"/>
              <a:t>by</a:t>
            </a:r>
            <a:r>
              <a:rPr lang="tr-TR" sz="2000" dirty="0"/>
              <a:t> </a:t>
            </a:r>
            <a:r>
              <a:rPr lang="tr-TR" sz="2000" dirty="0" err="1"/>
              <a:t>simulating</a:t>
            </a:r>
            <a:r>
              <a:rPr lang="tr-TR" sz="2000" dirty="0"/>
              <a:t> how </a:t>
            </a:r>
            <a:r>
              <a:rPr lang="tr-TR" sz="2000" dirty="0" err="1"/>
              <a:t>to</a:t>
            </a:r>
            <a:r>
              <a:rPr lang="tr-TR" sz="2000" dirty="0"/>
              <a:t> </a:t>
            </a:r>
            <a:r>
              <a:rPr lang="tr-TR" sz="2000" dirty="0" err="1"/>
              <a:t>send</a:t>
            </a:r>
            <a:r>
              <a:rPr lang="tr-TR" sz="2000" dirty="0"/>
              <a:t> a mail</a:t>
            </a:r>
            <a:r>
              <a:rPr lang="tr-TR" sz="1800" dirty="0"/>
              <a:t>.</a:t>
            </a:r>
          </a:p>
        </p:txBody>
      </p:sp>
      <p:pic>
        <p:nvPicPr>
          <p:cNvPr id="9" name="Resim 8" descr="metin içeren bir resim&#10;&#10;Açıklama otomatik olarak oluşturuldu">
            <a:extLst>
              <a:ext uri="{FF2B5EF4-FFF2-40B4-BE49-F238E27FC236}">
                <a16:creationId xmlns:a16="http://schemas.microsoft.com/office/drawing/2014/main" id="{DE7DE127-4D53-49F1-AEC9-8FC38EBAB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4" y="3336967"/>
            <a:ext cx="6008914" cy="3521034"/>
          </a:xfrm>
          <a:prstGeom prst="rect">
            <a:avLst/>
          </a:prstGeom>
        </p:spPr>
      </p:pic>
      <p:pic>
        <p:nvPicPr>
          <p:cNvPr id="11" name="Resim 10" descr="metin içeren bir resim&#10;&#10;Açıklama otomatik olarak oluşturuldu">
            <a:extLst>
              <a:ext uri="{FF2B5EF4-FFF2-40B4-BE49-F238E27FC236}">
                <a16:creationId xmlns:a16="http://schemas.microsoft.com/office/drawing/2014/main" id="{3890854F-555C-479B-87CB-3C649394F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3336966"/>
            <a:ext cx="5617029" cy="35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67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F071A38-BD35-4433-B99F-2795A522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ZOOM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A26BA368-D72E-49B6-A184-F1C3075AFBB8}"/>
              </a:ext>
            </a:extLst>
          </p:cNvPr>
          <p:cNvGrpSpPr/>
          <p:nvPr/>
        </p:nvGrpSpPr>
        <p:grpSpPr>
          <a:xfrm>
            <a:off x="-998451" y="182113"/>
            <a:ext cx="12693532" cy="409634"/>
            <a:chOff x="1079242" y="915625"/>
            <a:chExt cx="2099484" cy="943957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419CF244-7FB9-4E15-8536-BC8B3B21637F}"/>
                </a:ext>
              </a:extLst>
            </p:cNvPr>
            <p:cNvSpPr/>
            <p:nvPr/>
          </p:nvSpPr>
          <p:spPr>
            <a:xfrm>
              <a:off x="1263560" y="915625"/>
              <a:ext cx="1915166" cy="943957"/>
            </a:xfrm>
            <a:prstGeom prst="roundRect">
              <a:avLst>
                <a:gd name="adj" fmla="val 16670"/>
              </a:avLst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6E880FB2-80BD-4F09-921E-F1F9EA24A924}"/>
                </a:ext>
              </a:extLst>
            </p:cNvPr>
            <p:cNvSpPr txBox="1"/>
            <p:nvPr/>
          </p:nvSpPr>
          <p:spPr>
            <a:xfrm>
              <a:off x="1079242" y="983323"/>
              <a:ext cx="725952" cy="85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kern="1200" dirty="0"/>
                <a:t>DONE</a:t>
              </a:r>
              <a:endParaRPr lang="en-US" sz="2300" kern="1200" dirty="0"/>
            </a:p>
          </p:txBody>
        </p:sp>
      </p:grp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97A7BF1-5FB9-4EAE-8C7D-4D70B3C39DAA}"/>
              </a:ext>
            </a:extLst>
          </p:cNvPr>
          <p:cNvSpPr txBox="1"/>
          <p:nvPr/>
        </p:nvSpPr>
        <p:spPr>
          <a:xfrm>
            <a:off x="496919" y="2879962"/>
            <a:ext cx="6874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How do we </a:t>
            </a:r>
            <a:r>
              <a:rPr lang="tr-TR" sz="2000" dirty="0" err="1"/>
              <a:t>install</a:t>
            </a:r>
            <a:r>
              <a:rPr lang="tr-TR" sz="2000" dirty="0"/>
              <a:t> </a:t>
            </a:r>
            <a:r>
              <a:rPr lang="tr-TR" sz="2000" dirty="0" err="1"/>
              <a:t>zoom</a:t>
            </a:r>
            <a:r>
              <a:rPr lang="en-GB" sz="2000" dirty="0"/>
              <a:t>? </a:t>
            </a:r>
            <a:r>
              <a:rPr lang="tr-TR" sz="2000" dirty="0"/>
              <a:t>How can </a:t>
            </a:r>
            <a:r>
              <a:rPr lang="tr-TR" sz="2000" dirty="0" err="1"/>
              <a:t>we</a:t>
            </a:r>
            <a:r>
              <a:rPr lang="tr-TR" sz="2000" dirty="0"/>
              <a:t> </a:t>
            </a:r>
            <a:r>
              <a:rPr lang="tr-TR" sz="2000" dirty="0" err="1"/>
              <a:t>create</a:t>
            </a:r>
            <a:r>
              <a:rPr lang="tr-TR" sz="2000" dirty="0"/>
              <a:t> a </a:t>
            </a:r>
            <a:r>
              <a:rPr lang="tr-TR" sz="2000" dirty="0" err="1"/>
              <a:t>new</a:t>
            </a:r>
            <a:r>
              <a:rPr lang="tr-TR" sz="2000" dirty="0"/>
              <a:t> </a:t>
            </a:r>
            <a:r>
              <a:rPr lang="tr-TR" sz="2000" dirty="0" err="1"/>
              <a:t>meeting</a:t>
            </a:r>
            <a:r>
              <a:rPr lang="en-GB" sz="2000" dirty="0"/>
              <a:t>?</a:t>
            </a:r>
            <a:r>
              <a:rPr lang="tr-TR" sz="2000" dirty="0"/>
              <a:t> How can </a:t>
            </a:r>
            <a:r>
              <a:rPr lang="tr-TR" sz="2000" dirty="0" err="1"/>
              <a:t>we</a:t>
            </a:r>
            <a:r>
              <a:rPr lang="tr-TR" sz="2000" dirty="0"/>
              <a:t> </a:t>
            </a:r>
            <a:r>
              <a:rPr lang="tr-TR" sz="2000" dirty="0" err="1"/>
              <a:t>share</a:t>
            </a:r>
            <a:r>
              <a:rPr lang="tr-TR" sz="2000" dirty="0"/>
              <a:t> </a:t>
            </a:r>
            <a:r>
              <a:rPr lang="tr-TR" sz="2000" dirty="0" err="1"/>
              <a:t>our</a:t>
            </a:r>
            <a:r>
              <a:rPr lang="tr-TR" sz="2000" dirty="0"/>
              <a:t> </a:t>
            </a:r>
            <a:r>
              <a:rPr lang="tr-TR" sz="2000" dirty="0" err="1"/>
              <a:t>screen</a:t>
            </a:r>
            <a:r>
              <a:rPr lang="tr-TR" sz="2000" dirty="0"/>
              <a:t>? </a:t>
            </a:r>
            <a:r>
              <a:rPr lang="en-GB" sz="2000" dirty="0"/>
              <a:t> It is a package of videos that answer these questions in the most basic way. </a:t>
            </a:r>
            <a:r>
              <a:rPr lang="en-US" sz="2000" dirty="0"/>
              <a:t>It is a package that explains each action separately with videos and teaches how to use the zoom.</a:t>
            </a:r>
            <a:r>
              <a:rPr lang="tr-TR" sz="2000" dirty="0"/>
              <a:t> </a:t>
            </a:r>
            <a:r>
              <a:rPr lang="en-GB" sz="2000" dirty="0"/>
              <a:t>The contents of this package are given below in </a:t>
            </a:r>
            <a:r>
              <a:rPr lang="tr-TR" sz="2000" dirty="0"/>
              <a:t>image on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right</a:t>
            </a:r>
            <a:r>
              <a:rPr lang="tr-TR" sz="2000" dirty="0"/>
              <a:t>.</a:t>
            </a:r>
            <a:endParaRPr lang="en-US" sz="20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5C61639-A300-4A71-8C5A-9C6AAFACF0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0"/>
          <a:stretch/>
        </p:blipFill>
        <p:spPr>
          <a:xfrm>
            <a:off x="7739060" y="1302563"/>
            <a:ext cx="3120724" cy="516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63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0269CE22-D2D1-46CB-A158-CFEBD3B07E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193459"/>
            <a:ext cx="10905066" cy="447108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D1DA44DA-CE55-4F0F-B7C4-13DAD2771EEE}"/>
              </a:ext>
            </a:extLst>
          </p:cNvPr>
          <p:cNvSpPr txBox="1"/>
          <p:nvPr/>
        </p:nvSpPr>
        <p:spPr>
          <a:xfrm>
            <a:off x="643467" y="289931"/>
            <a:ext cx="3836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/>
              <a:t>DOWNLOAD ZOOM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21142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F071A38-BD35-4433-B99F-2795A522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4800" dirty="0"/>
              <a:t>ORGANIZER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97A7BF1-5FB9-4EAE-8C7D-4D70B3C39DAA}"/>
              </a:ext>
            </a:extLst>
          </p:cNvPr>
          <p:cNvSpPr txBox="1"/>
          <p:nvPr/>
        </p:nvSpPr>
        <p:spPr>
          <a:xfrm>
            <a:off x="496919" y="2879962"/>
            <a:ext cx="3963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It is a package that organizes the day or month of PWDs, can set alarms and send notifications when necessary.</a:t>
            </a: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C631A20A-E5DB-470E-B5C6-B67FAD7B2A2D}"/>
              </a:ext>
            </a:extLst>
          </p:cNvPr>
          <p:cNvGrpSpPr/>
          <p:nvPr/>
        </p:nvGrpSpPr>
        <p:grpSpPr>
          <a:xfrm>
            <a:off x="-814035" y="186605"/>
            <a:ext cx="12509116" cy="434850"/>
            <a:chOff x="1054854" y="886074"/>
            <a:chExt cx="2068982" cy="1002064"/>
          </a:xfrm>
        </p:grpSpPr>
        <p:sp>
          <p:nvSpPr>
            <p:cNvPr id="15" name="Rounded Rectangle 4">
              <a:extLst>
                <a:ext uri="{FF2B5EF4-FFF2-40B4-BE49-F238E27FC236}">
                  <a16:creationId xmlns:a16="http://schemas.microsoft.com/office/drawing/2014/main" id="{58F12911-DA60-4564-9958-100ECADE327C}"/>
                </a:ext>
              </a:extLst>
            </p:cNvPr>
            <p:cNvSpPr/>
            <p:nvPr/>
          </p:nvSpPr>
          <p:spPr>
            <a:xfrm>
              <a:off x="1208670" y="886074"/>
              <a:ext cx="1915166" cy="943957"/>
            </a:xfrm>
            <a:prstGeom prst="roundRect">
              <a:avLst>
                <a:gd name="adj" fmla="val 1667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67EFCFDD-76ED-4D90-8C5B-E11C412BA818}"/>
                </a:ext>
              </a:extLst>
            </p:cNvPr>
            <p:cNvSpPr txBox="1"/>
            <p:nvPr/>
          </p:nvSpPr>
          <p:spPr>
            <a:xfrm>
              <a:off x="1054854" y="1036357"/>
              <a:ext cx="725952" cy="85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kern="1200" dirty="0"/>
                <a:t>IN PROGRESS</a:t>
              </a:r>
              <a:endParaRPr lang="en-US" sz="2300" kern="1200" dirty="0"/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10C7026A-71A4-447C-8E40-E714F0B3C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81" y="1413583"/>
            <a:ext cx="2751621" cy="5035160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B6F60784-A715-49DA-9ACE-C9BAC0791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95" y="1413583"/>
            <a:ext cx="2923206" cy="503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44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F071A38-BD35-4433-B99F-2795A522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BUDGET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B658242A-2337-4856-84AE-FA907AD5CF08}"/>
              </a:ext>
            </a:extLst>
          </p:cNvPr>
          <p:cNvSpPr txBox="1"/>
          <p:nvPr/>
        </p:nvSpPr>
        <p:spPr>
          <a:xfrm>
            <a:off x="793660" y="2599509"/>
            <a:ext cx="4160725" cy="3598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This package is a package created for PWDs individuals to learn how to budget plan and easily implement it. Thanks to this package, individuals will be able to easily make a budget plan for expenses such as home, health, shopping, transportation, hobby, vacation, and education within the budget plan divided into two parts as important and less important.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75E93D5-19D1-4FEA-96ED-4E7E8A4AD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 r="2" b="20083"/>
          <a:stretch/>
        </p:blipFill>
        <p:spPr>
          <a:xfrm>
            <a:off x="5418759" y="2559047"/>
            <a:ext cx="2919078" cy="391202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1C9B78E-5A51-44FA-AC53-6F584C5FB0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0" r="1" b="10486"/>
          <a:stretch/>
        </p:blipFill>
        <p:spPr>
          <a:xfrm>
            <a:off x="8412616" y="2559047"/>
            <a:ext cx="2743620" cy="39120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A26BA368-D72E-49B6-A184-F1C3075AFBB8}"/>
              </a:ext>
            </a:extLst>
          </p:cNvPr>
          <p:cNvGrpSpPr/>
          <p:nvPr/>
        </p:nvGrpSpPr>
        <p:grpSpPr>
          <a:xfrm>
            <a:off x="-998451" y="182113"/>
            <a:ext cx="12693532" cy="409634"/>
            <a:chOff x="1079242" y="915625"/>
            <a:chExt cx="2099484" cy="943957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419CF244-7FB9-4E15-8536-BC8B3B21637F}"/>
                </a:ext>
              </a:extLst>
            </p:cNvPr>
            <p:cNvSpPr/>
            <p:nvPr/>
          </p:nvSpPr>
          <p:spPr>
            <a:xfrm>
              <a:off x="1263560" y="915625"/>
              <a:ext cx="1915166" cy="943957"/>
            </a:xfrm>
            <a:prstGeom prst="roundRect">
              <a:avLst>
                <a:gd name="adj" fmla="val 16670"/>
              </a:avLst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6E880FB2-80BD-4F09-921E-F1F9EA24A924}"/>
                </a:ext>
              </a:extLst>
            </p:cNvPr>
            <p:cNvSpPr txBox="1"/>
            <p:nvPr/>
          </p:nvSpPr>
          <p:spPr>
            <a:xfrm>
              <a:off x="1079242" y="983323"/>
              <a:ext cx="725952" cy="85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300" kern="1200" dirty="0"/>
                <a:t>DONE</a:t>
              </a:r>
              <a:endParaRPr lang="en-US" sz="2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825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EB14AFC-50BE-4289-9D21-ED6B28193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IMPORTANT BUDGET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2B2D296-394E-49A7-BE7C-3E6293D69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/>
          <a:stretch/>
        </p:blipFill>
        <p:spPr>
          <a:xfrm>
            <a:off x="7153239" y="666728"/>
            <a:ext cx="3074507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7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7D8E999-A29F-4A5E-A2EA-45861419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HOUSE BUDGET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6A4DDA1-F86B-455F-BD00-60DF011C4ABD}"/>
              </a:ext>
            </a:extLst>
          </p:cNvPr>
          <p:cNvSpPr txBox="1"/>
          <p:nvPr/>
        </p:nvSpPr>
        <p:spPr>
          <a:xfrm>
            <a:off x="1045029" y="2524721"/>
            <a:ext cx="4991629" cy="367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 this part, budget planning is made for expenses such as rent, water, electricity, repairs, telephone, natural gas, internet, and subscription.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C42F72B-92C4-4FB4-98D4-2A67088E6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"/>
          <a:stretch/>
        </p:blipFill>
        <p:spPr>
          <a:xfrm>
            <a:off x="7564240" y="901032"/>
            <a:ext cx="2955757" cy="511622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318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7D8E999-A29F-4A5E-A2EA-45861419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HEALTH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BUDGET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6A4DDA1-F86B-455F-BD00-60DF011C4ABD}"/>
              </a:ext>
            </a:extLst>
          </p:cNvPr>
          <p:cNvSpPr txBox="1"/>
          <p:nvPr/>
        </p:nvSpPr>
        <p:spPr>
          <a:xfrm>
            <a:off x="1045029" y="2524721"/>
            <a:ext cx="4991629" cy="367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 this part, budget planning is made for expenses such as </a:t>
            </a:r>
            <a:r>
              <a:rPr lang="en-US"/>
              <a:t>medicines, treatment and sport</a:t>
            </a:r>
            <a:r>
              <a:rPr lang="en-US" dirty="0"/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0A96CAF-6124-4CA0-950B-BDC1001B7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"/>
          <a:stretch/>
        </p:blipFill>
        <p:spPr>
          <a:xfrm>
            <a:off x="7603182" y="901032"/>
            <a:ext cx="2877873" cy="511622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939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7D8E999-A29F-4A5E-A2EA-45861419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z="3600" dirty="0"/>
              <a:t>SHOPPING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BUDGET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6A4DDA1-F86B-455F-BD00-60DF011C4ABD}"/>
              </a:ext>
            </a:extLst>
          </p:cNvPr>
          <p:cNvSpPr txBox="1"/>
          <p:nvPr/>
        </p:nvSpPr>
        <p:spPr>
          <a:xfrm>
            <a:off x="1045029" y="2524721"/>
            <a:ext cx="4991629" cy="367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 this part, </a:t>
            </a:r>
            <a:r>
              <a:rPr lang="tr-TR" dirty="0"/>
              <a:t>it </a:t>
            </a:r>
            <a:r>
              <a:rPr lang="en-GB" dirty="0"/>
              <a:t>can be </a:t>
            </a:r>
            <a:r>
              <a:rPr lang="tr-TR" dirty="0"/>
              <a:t>planned</a:t>
            </a:r>
            <a:r>
              <a:rPr lang="en-GB" dirty="0"/>
              <a:t> how much monthly budget can be allocated for fruits and vegetables, hygiene products, cleaning products, </a:t>
            </a:r>
            <a:r>
              <a:rPr lang="tr-TR" dirty="0"/>
              <a:t>utilities</a:t>
            </a:r>
            <a:r>
              <a:rPr lang="en-GB" dirty="0"/>
              <a:t>, clothes, cosmetics and animals.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D085DBDE-B2DA-4170-91D3-351597B5B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"/>
          <a:stretch/>
        </p:blipFill>
        <p:spPr>
          <a:xfrm>
            <a:off x="7649720" y="1037599"/>
            <a:ext cx="2770659" cy="4735046"/>
          </a:xfrm>
        </p:spPr>
      </p:pic>
    </p:spTree>
    <p:extLst>
      <p:ext uri="{BB962C8B-B14F-4D97-AF65-F5344CB8AC3E}">
        <p14:creationId xmlns:p14="http://schemas.microsoft.com/office/powerpoint/2010/main" val="3171614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7D8E999-A29F-4A5E-A2EA-45861419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TRANSPORT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BUDGET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6A4DDA1-F86B-455F-BD00-60DF011C4ABD}"/>
              </a:ext>
            </a:extLst>
          </p:cNvPr>
          <p:cNvSpPr txBox="1"/>
          <p:nvPr/>
        </p:nvSpPr>
        <p:spPr>
          <a:xfrm>
            <a:off x="1045029" y="2524721"/>
            <a:ext cx="4991629" cy="367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 this part, </a:t>
            </a:r>
            <a:r>
              <a:rPr lang="en-US"/>
              <a:t>it can be planned how much monthly budget can be allocated for bus, train or taxi.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5CB5BA9B-2296-48D1-B8E7-767FEACEA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"/>
          <a:stretch/>
        </p:blipFill>
        <p:spPr>
          <a:xfrm>
            <a:off x="7603182" y="901032"/>
            <a:ext cx="2877873" cy="511622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35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21257</TotalTime>
  <Words>823</Words>
  <Application>Microsoft Office PowerPoint</Application>
  <PresentationFormat>Widescreen</PresentationFormat>
  <Paragraphs>89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</vt:lpstr>
      <vt:lpstr>Calibri Light</vt:lpstr>
      <vt:lpstr>Times New Roman</vt:lpstr>
      <vt:lpstr>Office Theme</vt:lpstr>
      <vt:lpstr>Budget</vt:lpstr>
      <vt:lpstr>SPLASH SCREEN</vt:lpstr>
      <vt:lpstr>INDIVIDUAL</vt:lpstr>
      <vt:lpstr>BUDGET</vt:lpstr>
      <vt:lpstr>IMPORTANT BUDGET</vt:lpstr>
      <vt:lpstr>HOUSE BUDGET</vt:lpstr>
      <vt:lpstr>HEALTH BUDGET</vt:lpstr>
      <vt:lpstr>SHOPPING BUDGET</vt:lpstr>
      <vt:lpstr>TRANSPORT BUDGET</vt:lpstr>
      <vt:lpstr>LESS IMPORTANT BUDGET</vt:lpstr>
      <vt:lpstr>HOBBY BUDGET</vt:lpstr>
      <vt:lpstr>EDUCATION BUDGET</vt:lpstr>
      <vt:lpstr>SMARTPHONES</vt:lpstr>
      <vt:lpstr>Sign and Symbols in Smartphone Package</vt:lpstr>
      <vt:lpstr>Package Example for Smartphone</vt:lpstr>
      <vt:lpstr>GOOGLE MAPS</vt:lpstr>
      <vt:lpstr>Where am I?</vt:lpstr>
      <vt:lpstr>Find a location where you want to go</vt:lpstr>
      <vt:lpstr>Get direction for location</vt:lpstr>
      <vt:lpstr>Find a direction with which you want to go by ..</vt:lpstr>
      <vt:lpstr>Find restaurants, groceries, hotels etc. around the location</vt:lpstr>
      <vt:lpstr>Share location with your friend</vt:lpstr>
      <vt:lpstr>Save location. So you can find it more easily later.</vt:lpstr>
      <vt:lpstr>SAFETY</vt:lpstr>
      <vt:lpstr>Safety Quiz</vt:lpstr>
      <vt:lpstr>Safety Game</vt:lpstr>
      <vt:lpstr>SOCIAL </vt:lpstr>
      <vt:lpstr>FACEBOOK</vt:lpstr>
      <vt:lpstr>FACEBOOK SAFETY</vt:lpstr>
      <vt:lpstr>PROFESSIONAL LIFE </vt:lpstr>
      <vt:lpstr>GMAIL</vt:lpstr>
      <vt:lpstr>ZOOM</vt:lpstr>
      <vt:lpstr>PowerPoint Presentation</vt:lpstr>
      <vt:lpstr>ORGANIZER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</dc:title>
  <dc:creator>Kazım Tamer Karagöz / Ar-Ge ve İnovasyon</dc:creator>
  <cp:keywords>Açık , Kişisel Veri İçermez</cp:keywords>
  <cp:lastModifiedBy>Kazım Tamer Karagöz / Ar-Ge ve İnovasyon</cp:lastModifiedBy>
  <cp:revision>148</cp:revision>
  <dcterms:created xsi:type="dcterms:W3CDTF">2021-10-20T11:39:38Z</dcterms:created>
  <dcterms:modified xsi:type="dcterms:W3CDTF">2022-04-27T06:54:44Z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802974d0-c505-4d64-b509-70532d0897ef</vt:lpwstr>
  </property>
  <property fmtid="{D5CDD505-2E9C-101B-9397-08002B2CF9AE}" pid="3" name="Classification">
    <vt:lpwstr>AC8cc7396a7ea7c19b</vt:lpwstr>
  </property>
  <property fmtid="{D5CDD505-2E9C-101B-9397-08002B2CF9AE}" pid="4" name="KVKK">
    <vt:lpwstr>KVYab177a2a461437a6</vt:lpwstr>
  </property>
</Properties>
</file>