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2"/>
    <p:sldMasterId id="2147483672" r:id="rId3"/>
    <p:sldMasterId id="2147483684" r:id="rId4"/>
  </p:sldMasterIdLst>
  <p:notesMasterIdLst>
    <p:notesMasterId r:id="rId12"/>
  </p:notesMasterIdLst>
  <p:handoutMasterIdLst>
    <p:handoutMasterId r:id="rId13"/>
  </p:handoutMasterIdLst>
  <p:sldIdLst>
    <p:sldId id="284" r:id="rId5"/>
    <p:sldId id="285" r:id="rId6"/>
    <p:sldId id="297" r:id="rId7"/>
    <p:sldId id="300" r:id="rId8"/>
    <p:sldId id="298" r:id="rId9"/>
    <p:sldId id="299" r:id="rId10"/>
    <p:sldId id="290" r:id="rId11"/>
  </p:sldIdLst>
  <p:sldSz cx="12192000" cy="6858000"/>
  <p:notesSz cx="6735763" cy="9866313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50" autoAdjust="0"/>
    <p:restoredTop sz="70516" autoAdjust="0"/>
  </p:normalViewPr>
  <p:slideViewPr>
    <p:cSldViewPr snapToGrid="0" snapToObjects="1">
      <p:cViewPr varScale="1">
        <p:scale>
          <a:sx n="113" d="100"/>
          <a:sy n="113" d="100"/>
        </p:scale>
        <p:origin x="726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2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i.dogan\Desktop\Maestro%20Distilasyon%20Takip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/>
              <a:t>Tuzlu</a:t>
            </a:r>
            <a:r>
              <a:rPr lang="tr-TR" baseline="0"/>
              <a:t> Alkol Besleme - Buhar Tüketimi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>
        <c:manualLayout>
          <c:layoutTarget val="inner"/>
          <c:xMode val="edge"/>
          <c:yMode val="edge"/>
          <c:x val="0.11413464883154666"/>
          <c:y val="0.13698984302862419"/>
          <c:w val="0.64498082318023509"/>
          <c:h val="0.69900902276412125"/>
        </c:manualLayout>
      </c:layout>
      <c:scatterChart>
        <c:scatterStyle val="lineMarker"/>
        <c:varyColors val="0"/>
        <c:ser>
          <c:idx val="0"/>
          <c:order val="0"/>
          <c:tx>
            <c:strRef>
              <c:f>'TOPLU TABLO DÜZELTİLMİŞ'!$J$1</c:f>
              <c:strCache>
                <c:ptCount val="1"/>
                <c:pt idx="0">
                  <c:v>Buhar Tüketimi Kg/m3</c:v>
                </c:pt>
              </c:strCache>
            </c:strRef>
          </c:tx>
          <c:spPr>
            <a:ln w="25400" cap="rnd">
              <a:noFill/>
            </a:ln>
            <a:effectLst>
              <a:glow rad="139700">
                <a:schemeClr val="accent1">
                  <a:satMod val="175000"/>
                  <a:alpha val="14000"/>
                </a:schemeClr>
              </a:glow>
            </a:effectLst>
          </c:spPr>
          <c:marker>
            <c:symbol val="circle"/>
            <c:size val="3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1">
                    <a:satMod val="175000"/>
                    <a:alpha val="25000"/>
                  </a:schemeClr>
                </a:glow>
              </a:effectLst>
            </c:spPr>
          </c:marker>
          <c:trendline>
            <c:spPr>
              <a:ln w="25400" cap="rnd">
                <a:solidFill>
                  <a:schemeClr val="accent1">
                    <a:alpha val="50000"/>
                  </a:schemeClr>
                </a:solidFill>
              </a:ln>
              <a:effectLst/>
            </c:spPr>
            <c:trendlineType val="linear"/>
            <c:dispRSqr val="1"/>
            <c:dispEq val="1"/>
            <c:trendlineLbl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lt1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</c:trendlineLbl>
          </c:trendline>
          <c:xVal>
            <c:numRef>
              <c:f>'TOPLU TABLO DÜZELTİLMİŞ'!$I$2:$I$9</c:f>
              <c:numCache>
                <c:formatCode>General</c:formatCode>
                <c:ptCount val="8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</c:numCache>
            </c:numRef>
          </c:xVal>
          <c:yVal>
            <c:numRef>
              <c:f>'TOPLU TABLO DÜZELTİLMİŞ'!$J$2:$J$9</c:f>
              <c:numCache>
                <c:formatCode>0</c:formatCode>
                <c:ptCount val="8"/>
                <c:pt idx="0">
                  <c:v>377.52991452991455</c:v>
                </c:pt>
                <c:pt idx="1">
                  <c:v>365.71836386876862</c:v>
                </c:pt>
                <c:pt idx="2">
                  <c:v>360.5938017384106</c:v>
                </c:pt>
                <c:pt idx="3">
                  <c:v>351.11450895864203</c:v>
                </c:pt>
                <c:pt idx="4">
                  <c:v>337.42708344925052</c:v>
                </c:pt>
                <c:pt idx="5">
                  <c:v>328.08041318855584</c:v>
                </c:pt>
                <c:pt idx="6">
                  <c:v>320.10142435628012</c:v>
                </c:pt>
                <c:pt idx="7">
                  <c:v>310.77753779697622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80A-4947-B4EF-1E2ED20875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28892783"/>
        <c:axId val="508796687"/>
      </c:scatterChart>
      <c:valAx>
        <c:axId val="2028892783"/>
        <c:scaling>
          <c:orientation val="minMax"/>
          <c:max val="17"/>
          <c:min val="10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65000"/>
                  <a:lumOff val="35000"/>
                  <a:alpha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tr-TR"/>
                  <a:t>Tuzlu Alkol Besleme m3/h</a:t>
                </a:r>
              </a:p>
            </c:rich>
          </c:tx>
          <c:layout>
            <c:manualLayout>
              <c:xMode val="edge"/>
              <c:yMode val="edge"/>
              <c:x val="0.34468483237702541"/>
              <c:y val="0.9244138693189667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tr-T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508796687"/>
        <c:crosses val="autoZero"/>
        <c:crossBetween val="midCat"/>
        <c:majorUnit val="1"/>
        <c:minorUnit val="1"/>
      </c:valAx>
      <c:valAx>
        <c:axId val="508796687"/>
        <c:scaling>
          <c:orientation val="minMax"/>
          <c:min val="30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65000"/>
                  <a:lumOff val="35000"/>
                  <a:alpha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Buhar Tüketimi kg/m3</a:t>
                </a:r>
              </a:p>
            </c:rich>
          </c:tx>
          <c:layout>
            <c:manualLayout>
              <c:xMode val="edge"/>
              <c:yMode val="edge"/>
              <c:x val="2.0519138577709334E-2"/>
              <c:y val="0.3185207901643873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tr-TR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028892783"/>
        <c:crosses val="autoZero"/>
        <c:crossBetween val="midCat"/>
        <c:minorUnit val="5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6367960029092752"/>
          <c:y val="0.26626038781163436"/>
          <c:w val="0.23454538062260288"/>
          <c:h val="0.306094619059044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5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3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  <a:alpha val="7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  <a:alpha val="2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  <a:round/>
      </a:ln>
    </cs:spPr>
    <cs:defRPr sz="900" kern="1200"/>
    <cs:bodyPr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>
            <a:extLst>
              <a:ext uri="{FF2B5EF4-FFF2-40B4-BE49-F238E27FC236}">
                <a16:creationId xmlns:a16="http://schemas.microsoft.com/office/drawing/2014/main" id="{86A87B57-552F-4A95-9018-BB7339683DC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E3FD030B-62A8-4246-9079-4DED51B497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5F16A0-5B1E-4C84-A724-BEBC1C92AB00}" type="datetimeFigureOut">
              <a:rPr lang="tr-TR" smtClean="0"/>
              <a:t>13.10.2023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1937377B-E125-496C-8289-02489CD1F9A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FF7B8D2D-19EB-4847-B4C2-FC7F9A32C2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B5D0E-6548-47BA-9D7C-08256E372F4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51512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3443B6-F8DD-45DB-928B-7E38987D06C6}" type="datetimeFigureOut">
              <a:rPr lang="tr-TR" smtClean="0"/>
              <a:t>13.10.2023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D984A8-2626-4F78-9D15-F86C5EECC1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5412278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Üst Bilgi Yer Tutucusu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984A8-2626-4F78-9D15-F86C5EECC1AC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706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Üst Bilgi Yer Tutucusu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984A8-2626-4F78-9D15-F86C5EECC1AC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8112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Üst Bilgi Yer Tutucusu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D984A8-2626-4F78-9D15-F86C5EECC1AC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5007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Üst Bilgi Yer Tutucusu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D984A8-2626-4F78-9D15-F86C5EECC1AC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67204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Üst Bilgi Yer Tutucusu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D984A8-2626-4F78-9D15-F86C5EECC1AC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6414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Üst Bilgi Yer Tutucusu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D984A8-2626-4F78-9D15-F86C5EECC1AC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4068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Üst Bilgi Yer Tutucusu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D984A8-2626-4F78-9D15-F86C5EECC1AC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2139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0679C-D048-6543-A44B-E973A81757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723A1D-41FB-534F-B94A-5825895DEE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FD5ED-9DE4-044E-9C67-C42189144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5399-69B6-624D-BAD9-4591DF013759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13.10.2023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0D7C8D-E9B8-7449-97CC-3C7CF6ED3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3D6B9C-9AAE-E94F-A1FF-FF3493AE6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00194-EC85-1E4A-97D0-EFC2439DFBBC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926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28E97-F423-7C46-A396-61BE4084B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555B8F-DD93-E94B-8C00-892EB0CBCB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A57C4F-A6A6-5F4F-A9DE-04A15D60A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5399-69B6-624D-BAD9-4591DF013759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13.10.2023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090871-FCD7-8144-94B2-D779D4E27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9BDE89-BFF3-B444-A1DA-950B5C684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00194-EC85-1E4A-97D0-EFC2439DFBBC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957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A75221-8729-B94F-A927-11980A6D39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F28056-E7AB-544B-A37C-D0B6B004C6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7EFCAB-5E77-3641-AA7D-6A1F6FB1D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5399-69B6-624D-BAD9-4591DF013759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13.10.2023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A81705-B9BC-D74B-9AC8-2D35F2D6B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3886A2-286C-5A4E-8665-6356CA269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00194-EC85-1E4A-97D0-EFC2439DFBBC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427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0679C-D048-6543-A44B-E973A81757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723A1D-41FB-534F-B94A-5825895DEE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FD5ED-9DE4-044E-9C67-C42189144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5399-69B6-624D-BAD9-4591DF013759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13.10.2023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0D7C8D-E9B8-7449-97CC-3C7CF6ED3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3D6B9C-9AAE-E94F-A1FF-FF3493AE6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00194-EC85-1E4A-97D0-EFC2439DFBBC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1377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CB7EA-166C-604E-92C2-E0D5F2E74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269F1-D5D9-CE4E-91E6-BC886B6702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61EBFC-BD67-8548-9295-10FF1C53A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5399-69B6-624D-BAD9-4591DF013759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13.10.2023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CF184-22DB-4F49-A696-F1D9358EB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68FBD-34C2-C94D-A688-5D8A6A9F4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00194-EC85-1E4A-97D0-EFC2439DFBBC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226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4DCFB-869D-F546-9691-843D9B0F7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B8F6C4-3E29-2646-9316-5D57CFF6F3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B9A911-ED86-2E43-AADE-A9A687D70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5399-69B6-624D-BAD9-4591DF013759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13.10.2023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7707DE-C344-F248-8099-2546C7088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B5FAAF-6369-1C44-9D08-33A25F8C3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00194-EC85-1E4A-97D0-EFC2439DFBBC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3440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24F1C-960A-5648-A432-BB1EA3B58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BEF90-DE54-A243-A617-AF62468219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4D37B7-B35B-ED4C-9F69-88ADB8FC4E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F62AF1-79C3-4F43-A7C1-1A79AFD98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5399-69B6-624D-BAD9-4591DF013759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13.10.2023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D3C17A-81A3-BD49-9D8C-EB95244C7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40DB9C-DD46-9E47-AD7D-11BA6D28B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00194-EC85-1E4A-97D0-EFC2439DFBBC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060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0ED9D-681D-EA4A-8918-4E07ADAAF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5083A8-DE41-884D-B9B1-267716B04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71E3BC-A3BB-4540-BA6D-179ACCF06B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0509F6-3252-7446-8752-E0A1FD044B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FC795E-51D2-E24E-B63C-AF2EB40CF4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036A8D-D8B6-264C-A7BD-3D8F7768D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5399-69B6-624D-BAD9-4591DF013759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13.10.2023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CF18CB-58AB-EC45-A0E8-41E152912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F26014-C09C-1A41-9B5F-2DCD4AC5C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00194-EC85-1E4A-97D0-EFC2439DFBBC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4659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477FF-C71E-6949-B688-F13C3880B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B93E05-874B-F54F-AB45-E4BBFB9C3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5399-69B6-624D-BAD9-4591DF013759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13.10.2023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0F6545-F170-394E-9D09-A021656A5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6DDF50-1116-3340-8EDB-A5C125B15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00194-EC85-1E4A-97D0-EFC2439DFBBC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8171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26C3A6-4B7C-AE45-B9B2-14ECC6272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5399-69B6-624D-BAD9-4591DF013759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13.10.2023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ABA6C6-EBBB-274F-BFBE-8B996A0E0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120284-EB7E-9F49-BC04-704618A19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00194-EC85-1E4A-97D0-EFC2439DFBBC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2610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E3D9C-8663-FF48-A18A-BDC39C981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7899D-F648-1742-A403-9EA65426C5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862933-D686-B247-9E81-F00A6F0427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BAC99C-DF5A-1D40-8122-FA436CC93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5399-69B6-624D-BAD9-4591DF013759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13.10.2023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E8580D-0784-7C4A-89FB-23E10BF61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A142A7-CCD2-C444-9CE8-26940FB6A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00194-EC85-1E4A-97D0-EFC2439DFBBC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965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CB7EA-166C-604E-92C2-E0D5F2E74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269F1-D5D9-CE4E-91E6-BC886B6702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61EBFC-BD67-8548-9295-10FF1C53A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5399-69B6-624D-BAD9-4591DF013759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13.10.2023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CF184-22DB-4F49-A696-F1D9358EB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68FBD-34C2-C94D-A688-5D8A6A9F4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00194-EC85-1E4A-97D0-EFC2439DFBBC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6651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5BC94-DCCB-9C40-970B-E1BC4A858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31F866-8418-6345-BE4D-37841BEFB8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304E1D-874B-AA44-B32C-2E1A090C3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B64459-F2D5-C940-93C9-9D833D6D5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5399-69B6-624D-BAD9-4591DF013759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13.10.2023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5211F3-4D98-6941-9AB6-9635C0A29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32C5E0-864B-4E48-A6F4-2190C8B17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00194-EC85-1E4A-97D0-EFC2439DFBBC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6633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28E97-F423-7C46-A396-61BE4084B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555B8F-DD93-E94B-8C00-892EB0CBCB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A57C4F-A6A6-5F4F-A9DE-04A15D60A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5399-69B6-624D-BAD9-4591DF013759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13.10.2023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090871-FCD7-8144-94B2-D779D4E27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9BDE89-BFF3-B444-A1DA-950B5C684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00194-EC85-1E4A-97D0-EFC2439DFBBC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253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A75221-8729-B94F-A927-11980A6D39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F28056-E7AB-544B-A37C-D0B6B004C6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7EFCAB-5E77-3641-AA7D-6A1F6FB1D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5399-69B6-624D-BAD9-4591DF013759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13.10.2023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A81705-B9BC-D74B-9AC8-2D35F2D6B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3886A2-286C-5A4E-8665-6356CA269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00194-EC85-1E4A-97D0-EFC2439DFBBC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4706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0679C-D048-6543-A44B-E973A81757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723A1D-41FB-534F-B94A-5825895DEE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FD5ED-9DE4-044E-9C67-C42189144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5399-69B6-624D-BAD9-4591DF013759}" type="datetimeFigureOut">
              <a:rPr lang="tr-TR" smtClean="0"/>
              <a:t>13.10.2023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0D7C8D-E9B8-7449-97CC-3C7CF6ED3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3D6B9C-9AAE-E94F-A1FF-FF3493AE6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00194-EC85-1E4A-97D0-EFC2439DFBB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61625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CB7EA-166C-604E-92C2-E0D5F2E74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269F1-D5D9-CE4E-91E6-BC886B6702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61EBFC-BD67-8548-9295-10FF1C53A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5399-69B6-624D-BAD9-4591DF013759}" type="datetimeFigureOut">
              <a:rPr lang="tr-TR" smtClean="0"/>
              <a:t>13.10.2023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CF184-22DB-4F49-A696-F1D9358EB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68FBD-34C2-C94D-A688-5D8A6A9F4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00194-EC85-1E4A-97D0-EFC2439DFBB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42626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4DCFB-869D-F546-9691-843D9B0F7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B8F6C4-3E29-2646-9316-5D57CFF6F3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B9A911-ED86-2E43-AADE-A9A687D70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5399-69B6-624D-BAD9-4591DF013759}" type="datetimeFigureOut">
              <a:rPr lang="tr-TR" smtClean="0"/>
              <a:t>13.10.2023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7707DE-C344-F248-8099-2546C7088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B5FAAF-6369-1C44-9D08-33A25F8C3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00194-EC85-1E4A-97D0-EFC2439DFBB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81889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24F1C-960A-5648-A432-BB1EA3B58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BEF90-DE54-A243-A617-AF62468219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4D37B7-B35B-ED4C-9F69-88ADB8FC4E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F62AF1-79C3-4F43-A7C1-1A79AFD98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5399-69B6-624D-BAD9-4591DF013759}" type="datetimeFigureOut">
              <a:rPr lang="tr-TR" smtClean="0"/>
              <a:t>13.10.2023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D3C17A-81A3-BD49-9D8C-EB95244C7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40DB9C-DD46-9E47-AD7D-11BA6D28B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00194-EC85-1E4A-97D0-EFC2439DFBB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00499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0ED9D-681D-EA4A-8918-4E07ADAAF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5083A8-DE41-884D-B9B1-267716B04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71E3BC-A3BB-4540-BA6D-179ACCF06B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0509F6-3252-7446-8752-E0A1FD044B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FC795E-51D2-E24E-B63C-AF2EB40CF4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036A8D-D8B6-264C-A7BD-3D8F7768D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5399-69B6-624D-BAD9-4591DF013759}" type="datetimeFigureOut">
              <a:rPr lang="tr-TR" smtClean="0"/>
              <a:t>13.10.2023</a:t>
            </a:fld>
            <a:endParaRPr lang="tr-T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CF18CB-58AB-EC45-A0E8-41E152912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F26014-C09C-1A41-9B5F-2DCD4AC5C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00194-EC85-1E4A-97D0-EFC2439DFBB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63146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477FF-C71E-6949-B688-F13C3880B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B93E05-874B-F54F-AB45-E4BBFB9C3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5399-69B6-624D-BAD9-4591DF013759}" type="datetimeFigureOut">
              <a:rPr lang="tr-TR" smtClean="0"/>
              <a:t>13.10.2023</a:t>
            </a:fld>
            <a:endParaRPr lang="tr-T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0F6545-F170-394E-9D09-A021656A5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6DDF50-1116-3340-8EDB-A5C125B15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00194-EC85-1E4A-97D0-EFC2439DFBB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50626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26C3A6-4B7C-AE45-B9B2-14ECC6272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5399-69B6-624D-BAD9-4591DF013759}" type="datetimeFigureOut">
              <a:rPr lang="tr-TR" smtClean="0"/>
              <a:t>13.10.2023</a:t>
            </a:fld>
            <a:endParaRPr lang="tr-T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ABA6C6-EBBB-274F-BFBE-8B996A0E0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120284-EB7E-9F49-BC04-704618A19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00194-EC85-1E4A-97D0-EFC2439DFBB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8961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4DCFB-869D-F546-9691-843D9B0F7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B8F6C4-3E29-2646-9316-5D57CFF6F3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B9A911-ED86-2E43-AADE-A9A687D70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5399-69B6-624D-BAD9-4591DF013759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13.10.2023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7707DE-C344-F248-8099-2546C7088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B5FAAF-6369-1C44-9D08-33A25F8C3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00194-EC85-1E4A-97D0-EFC2439DFBBC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3684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E3D9C-8663-FF48-A18A-BDC39C981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7899D-F648-1742-A403-9EA65426C5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862933-D686-B247-9E81-F00A6F0427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BAC99C-DF5A-1D40-8122-FA436CC93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5399-69B6-624D-BAD9-4591DF013759}" type="datetimeFigureOut">
              <a:rPr lang="tr-TR" smtClean="0"/>
              <a:t>13.10.2023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E8580D-0784-7C4A-89FB-23E10BF61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A142A7-CCD2-C444-9CE8-26940FB6A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00194-EC85-1E4A-97D0-EFC2439DFBB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27607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5BC94-DCCB-9C40-970B-E1BC4A858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31F866-8418-6345-BE4D-37841BEFB8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304E1D-874B-AA44-B32C-2E1A090C3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B64459-F2D5-C940-93C9-9D833D6D5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5399-69B6-624D-BAD9-4591DF013759}" type="datetimeFigureOut">
              <a:rPr lang="tr-TR" smtClean="0"/>
              <a:t>13.10.2023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5211F3-4D98-6941-9AB6-9635C0A29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32C5E0-864B-4E48-A6F4-2190C8B17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00194-EC85-1E4A-97D0-EFC2439DFBB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21837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28E97-F423-7C46-A396-61BE4084B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555B8F-DD93-E94B-8C00-892EB0CBCB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A57C4F-A6A6-5F4F-A9DE-04A15D60A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5399-69B6-624D-BAD9-4591DF013759}" type="datetimeFigureOut">
              <a:rPr lang="tr-TR" smtClean="0"/>
              <a:t>13.10.2023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090871-FCD7-8144-94B2-D779D4E27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9BDE89-BFF3-B444-A1DA-950B5C684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00194-EC85-1E4A-97D0-EFC2439DFBB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103159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A75221-8729-B94F-A927-11980A6D39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F28056-E7AB-544B-A37C-D0B6B004C6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7EFCAB-5E77-3641-AA7D-6A1F6FB1D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5399-69B6-624D-BAD9-4591DF013759}" type="datetimeFigureOut">
              <a:rPr lang="tr-TR" smtClean="0"/>
              <a:t>13.10.2023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A81705-B9BC-D74B-9AC8-2D35F2D6B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3886A2-286C-5A4E-8665-6356CA269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00194-EC85-1E4A-97D0-EFC2439DFBB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6246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24F1C-960A-5648-A432-BB1EA3B58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BEF90-DE54-A243-A617-AF62468219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4D37B7-B35B-ED4C-9F69-88ADB8FC4E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F62AF1-79C3-4F43-A7C1-1A79AFD98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5399-69B6-624D-BAD9-4591DF013759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13.10.2023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D3C17A-81A3-BD49-9D8C-EB95244C7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40DB9C-DD46-9E47-AD7D-11BA6D28B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00194-EC85-1E4A-97D0-EFC2439DFBBC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520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0ED9D-681D-EA4A-8918-4E07ADAAF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5083A8-DE41-884D-B9B1-267716B04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71E3BC-A3BB-4540-BA6D-179ACCF06B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0509F6-3252-7446-8752-E0A1FD044B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FC795E-51D2-E24E-B63C-AF2EB40CF4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036A8D-D8B6-264C-A7BD-3D8F7768D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5399-69B6-624D-BAD9-4591DF013759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13.10.2023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CF18CB-58AB-EC45-A0E8-41E152912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F26014-C09C-1A41-9B5F-2DCD4AC5C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00194-EC85-1E4A-97D0-EFC2439DFBBC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95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477FF-C71E-6949-B688-F13C3880B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B93E05-874B-F54F-AB45-E4BBFB9C3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5399-69B6-624D-BAD9-4591DF013759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13.10.2023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0F6545-F170-394E-9D09-A021656A5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6DDF50-1116-3340-8EDB-A5C125B15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00194-EC85-1E4A-97D0-EFC2439DFBBC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768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26C3A6-4B7C-AE45-B9B2-14ECC6272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5399-69B6-624D-BAD9-4591DF013759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13.10.2023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ABA6C6-EBBB-274F-BFBE-8B996A0E0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120284-EB7E-9F49-BC04-704618A19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00194-EC85-1E4A-97D0-EFC2439DFBBC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786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E3D9C-8663-FF48-A18A-BDC39C981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7899D-F648-1742-A403-9EA65426C5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862933-D686-B247-9E81-F00A6F0427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BAC99C-DF5A-1D40-8122-FA436CC93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5399-69B6-624D-BAD9-4591DF013759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13.10.2023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E8580D-0784-7C4A-89FB-23E10BF61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A142A7-CCD2-C444-9CE8-26940FB6A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00194-EC85-1E4A-97D0-EFC2439DFBBC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1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5BC94-DCCB-9C40-970B-E1BC4A858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31F866-8418-6345-BE4D-37841BEFB8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304E1D-874B-AA44-B32C-2E1A090C3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B64459-F2D5-C940-93C9-9D833D6D5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5399-69B6-624D-BAD9-4591DF013759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13.10.2023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5211F3-4D98-6941-9AB6-9635C0A29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32C5E0-864B-4E48-A6F4-2190C8B17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00194-EC85-1E4A-97D0-EFC2439DFBBC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81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AB779C-5456-834B-8BB9-AB17595BF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80AA88-2777-3849-AA73-DDA5DD4BFE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5218A0-5B1A-154B-99D3-0522BED909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D5399-69B6-624D-BAD9-4591DF013759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13.10.2023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A7ED9C-8D6F-6144-A241-6CF06DB7F9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BA3869-455C-E943-8049-A126338377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00194-EC85-1E4A-97D0-EFC2439DFBBC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351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AB779C-5456-834B-8BB9-AB17595BF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80AA88-2777-3849-AA73-DDA5DD4BFE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5218A0-5B1A-154B-99D3-0522BED909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D5399-69B6-624D-BAD9-4591DF013759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13.10.2023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A7ED9C-8D6F-6144-A241-6CF06DB7F9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BA3869-455C-E943-8049-A126338377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00194-EC85-1E4A-97D0-EFC2439DFBBC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785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AB779C-5456-834B-8BB9-AB17595BF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80AA88-2777-3849-AA73-DDA5DD4BFE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5218A0-5B1A-154B-99D3-0522BED909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D5399-69B6-624D-BAD9-4591DF013759}" type="datetimeFigureOut">
              <a:rPr lang="tr-TR" smtClean="0"/>
              <a:t>13.10.2023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A7ED9C-8D6F-6144-A241-6CF06DB7F9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BA3869-455C-E943-8049-A126338377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00194-EC85-1E4A-97D0-EFC2439DFBB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5450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69F70234-1FFB-49E3-ACF8-D4DDF78FF1A7}"/>
              </a:ext>
            </a:extLst>
          </p:cNvPr>
          <p:cNvSpPr txBox="1"/>
          <p:nvPr/>
        </p:nvSpPr>
        <p:spPr>
          <a:xfrm>
            <a:off x="1873770" y="5149668"/>
            <a:ext cx="7426338" cy="530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47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MAESTRO NAZİLLİ DİSTİLASYON TAKİP EKRANI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A2563E18-28AA-4623-9F5E-69765B9CBDBB}"/>
              </a:ext>
            </a:extLst>
          </p:cNvPr>
          <p:cNvSpPr txBox="1"/>
          <p:nvPr/>
        </p:nvSpPr>
        <p:spPr>
          <a:xfrm>
            <a:off x="6762490" y="5665744"/>
            <a:ext cx="2421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Mart 2022</a:t>
            </a:r>
          </a:p>
        </p:txBody>
      </p:sp>
    </p:spTree>
    <p:extLst>
      <p:ext uri="{BB962C8B-B14F-4D97-AF65-F5344CB8AC3E}">
        <p14:creationId xmlns:p14="http://schemas.microsoft.com/office/powerpoint/2010/main" val="2696701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5990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A38EDE1A-D6D8-4732-A245-4D184C931B75}"/>
              </a:ext>
            </a:extLst>
          </p:cNvPr>
          <p:cNvSpPr/>
          <p:nvPr/>
        </p:nvSpPr>
        <p:spPr>
          <a:xfrm>
            <a:off x="685800" y="263008"/>
            <a:ext cx="7086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Nazilli Distilasyon Takip Ekran Görüntüleri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257A4FA0-372F-473F-A11C-07F6F1B814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7195" y="1017458"/>
            <a:ext cx="9657610" cy="5680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868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A38EDE1A-D6D8-4732-A245-4D184C931B75}"/>
              </a:ext>
            </a:extLst>
          </p:cNvPr>
          <p:cNvSpPr/>
          <p:nvPr/>
        </p:nvSpPr>
        <p:spPr>
          <a:xfrm>
            <a:off x="685800" y="263008"/>
            <a:ext cx="7086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Nazilli Distilasyon Takip Ekran Görüntüleri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969CAC24-A6DF-4F89-8122-0B1E4B7580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3698" y="1017458"/>
            <a:ext cx="5688241" cy="5310914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B1097256-F56F-4768-9DC7-D47813741D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363" y="1358067"/>
            <a:ext cx="5854204" cy="258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291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A38EDE1A-D6D8-4732-A245-4D184C931B75}"/>
              </a:ext>
            </a:extLst>
          </p:cNvPr>
          <p:cNvSpPr/>
          <p:nvPr/>
        </p:nvSpPr>
        <p:spPr>
          <a:xfrm>
            <a:off x="685800" y="263008"/>
            <a:ext cx="7086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2400" b="1" dirty="0">
                <a:solidFill>
                  <a:prstClr val="white"/>
                </a:solidFill>
                <a:latin typeface="Calibri"/>
              </a:rPr>
              <a:t>Kirli Alkol Besleme Debisine göre Buhar Tüketimi</a:t>
            </a:r>
            <a:endParaRPr kumimoji="0" lang="tr-T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Tablo 5">
            <a:extLst>
              <a:ext uri="{FF2B5EF4-FFF2-40B4-BE49-F238E27FC236}">
                <a16:creationId xmlns:a16="http://schemas.microsoft.com/office/drawing/2014/main" id="{F515AF8E-174E-49C9-AE02-30AF4E9A63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2748952"/>
              </p:ext>
            </p:extLst>
          </p:nvPr>
        </p:nvGraphicFramePr>
        <p:xfrm>
          <a:off x="685800" y="1445453"/>
          <a:ext cx="2806908" cy="4115895"/>
        </p:xfrm>
        <a:graphic>
          <a:graphicData uri="http://schemas.openxmlformats.org/drawingml/2006/table">
            <a:tbl>
              <a:tblPr/>
              <a:tblGrid>
                <a:gridCol w="1432461">
                  <a:extLst>
                    <a:ext uri="{9D8B030D-6E8A-4147-A177-3AD203B41FA5}">
                      <a16:colId xmlns:a16="http://schemas.microsoft.com/office/drawing/2014/main" val="4184631348"/>
                    </a:ext>
                  </a:extLst>
                </a:gridCol>
                <a:gridCol w="1374447">
                  <a:extLst>
                    <a:ext uri="{9D8B030D-6E8A-4147-A177-3AD203B41FA5}">
                      <a16:colId xmlns:a16="http://schemas.microsoft.com/office/drawing/2014/main" val="1993998594"/>
                    </a:ext>
                  </a:extLst>
                </a:gridCol>
              </a:tblGrid>
              <a:tr h="863711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Alkol Besleme m3/h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Buhar Tüketimi Kg/m3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9070615"/>
                  </a:ext>
                </a:extLst>
              </a:tr>
              <a:tr h="406523"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378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2139951"/>
                  </a:ext>
                </a:extLst>
              </a:tr>
              <a:tr h="406523"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366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2926691"/>
                  </a:ext>
                </a:extLst>
              </a:tr>
              <a:tr h="406523"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361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485176"/>
                  </a:ext>
                </a:extLst>
              </a:tr>
              <a:tr h="406523"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351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4875162"/>
                  </a:ext>
                </a:extLst>
              </a:tr>
              <a:tr h="406523"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337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7450683"/>
                  </a:ext>
                </a:extLst>
              </a:tr>
              <a:tr h="406523"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328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4889007"/>
                  </a:ext>
                </a:extLst>
              </a:tr>
              <a:tr h="406523"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320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4656940"/>
                  </a:ext>
                </a:extLst>
              </a:tr>
              <a:tr h="406523"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311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1547518"/>
                  </a:ext>
                </a:extLst>
              </a:tr>
            </a:tbl>
          </a:graphicData>
        </a:graphic>
      </p:graphicFrame>
      <p:graphicFrame>
        <p:nvGraphicFramePr>
          <p:cNvPr id="7" name="Grafik 6">
            <a:extLst>
              <a:ext uri="{FF2B5EF4-FFF2-40B4-BE49-F238E27FC236}">
                <a16:creationId xmlns:a16="http://schemas.microsoft.com/office/drawing/2014/main" id="{D5D6E7C1-96F4-4B45-9142-CD83C0760A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6952008"/>
              </p:ext>
            </p:extLst>
          </p:nvPr>
        </p:nvGraphicFramePr>
        <p:xfrm>
          <a:off x="3936654" y="1445452"/>
          <a:ext cx="6601580" cy="4115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Metin kutusu 1">
            <a:extLst>
              <a:ext uri="{FF2B5EF4-FFF2-40B4-BE49-F238E27FC236}">
                <a16:creationId xmlns:a16="http://schemas.microsoft.com/office/drawing/2014/main" id="{E3F3D007-800C-408D-B7E3-10A315A44E7C}"/>
              </a:ext>
            </a:extLst>
          </p:cNvPr>
          <p:cNvSpPr txBox="1"/>
          <p:nvPr/>
        </p:nvSpPr>
        <p:spPr>
          <a:xfrm>
            <a:off x="989351" y="5741233"/>
            <a:ext cx="90090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/>
              <a:t>Yaklaşık 2 aylık veriler incelendiğinde Kirli Alkol beslemesi artırıldığında birim alkol başına buhar tüketimi azalıyor. </a:t>
            </a:r>
          </a:p>
        </p:txBody>
      </p:sp>
    </p:spTree>
    <p:extLst>
      <p:ext uri="{BB962C8B-B14F-4D97-AF65-F5344CB8AC3E}">
        <p14:creationId xmlns:p14="http://schemas.microsoft.com/office/powerpoint/2010/main" val="1423669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A38EDE1A-D6D8-4732-A245-4D184C931B75}"/>
              </a:ext>
            </a:extLst>
          </p:cNvPr>
          <p:cNvSpPr/>
          <p:nvPr/>
        </p:nvSpPr>
        <p:spPr>
          <a:xfrm>
            <a:off x="685800" y="263008"/>
            <a:ext cx="7086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13 -16 m3 /h </a:t>
            </a:r>
            <a:r>
              <a:rPr lang="tr-TR" sz="2400" b="1" dirty="0">
                <a:solidFill>
                  <a:prstClr val="white"/>
                </a:solidFill>
                <a:latin typeface="Calibri"/>
              </a:rPr>
              <a:t>K</a:t>
            </a:r>
            <a:r>
              <a:rPr kumimoji="0" lang="tr-TR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arşılaştırma</a:t>
            </a: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Tablosu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9169877B-63DA-4FE9-BA6B-06ACC831CF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102" y="1885949"/>
            <a:ext cx="10802393" cy="3450549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1FB67F8F-5A0F-4B77-A675-E5E43BF92522}"/>
              </a:ext>
            </a:extLst>
          </p:cNvPr>
          <p:cNvSpPr txBox="1"/>
          <p:nvPr/>
        </p:nvSpPr>
        <p:spPr>
          <a:xfrm>
            <a:off x="794479" y="5546361"/>
            <a:ext cx="90090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/>
              <a:t>Veriler incelenmeden önce en fazla çalışılan besleme alkolü ile </a:t>
            </a:r>
            <a:r>
              <a:rPr lang="tr-TR" sz="2000" b="1" dirty="0" err="1"/>
              <a:t>max</a:t>
            </a:r>
            <a:r>
              <a:rPr lang="tr-TR" sz="2000" b="1" dirty="0"/>
              <a:t> besleme alkolü karşılaştırıldığında </a:t>
            </a:r>
            <a:r>
              <a:rPr lang="tr-TR" sz="2000" b="1" dirty="0" err="1"/>
              <a:t>max</a:t>
            </a:r>
            <a:r>
              <a:rPr lang="tr-TR" sz="2000" b="1" dirty="0"/>
              <a:t> alkol beslemesinde günlük 7-8 ton buhar tasarrufu görülüyor.</a:t>
            </a:r>
          </a:p>
        </p:txBody>
      </p:sp>
    </p:spTree>
    <p:extLst>
      <p:ext uri="{BB962C8B-B14F-4D97-AF65-F5344CB8AC3E}">
        <p14:creationId xmlns:p14="http://schemas.microsoft.com/office/powerpoint/2010/main" val="4122715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C75A693B-0CEA-4D60-9684-D87AD123FF16}"/>
              </a:ext>
            </a:extLst>
          </p:cNvPr>
          <p:cNvSpPr txBox="1"/>
          <p:nvPr/>
        </p:nvSpPr>
        <p:spPr>
          <a:xfrm>
            <a:off x="523243" y="220482"/>
            <a:ext cx="4797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Aylık Tasarruf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AE45CE2F-B5F5-4B13-B371-0427109032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874" y="1310077"/>
            <a:ext cx="5856912" cy="4562943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77C21CF5-876F-4498-839C-5CB21346885E}"/>
              </a:ext>
            </a:extLst>
          </p:cNvPr>
          <p:cNvSpPr txBox="1"/>
          <p:nvPr/>
        </p:nvSpPr>
        <p:spPr>
          <a:xfrm>
            <a:off x="7121707" y="1693889"/>
            <a:ext cx="455563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/>
              <a:t>Çalışma şekli değiştirilerek tesis sürekli çalıştırmak yerine tam kapasite çalıştırılıp ihtiyaca göre dur kalk yapıldığında yaklaşık 7 -8 ton buhar tasarrufu ön görülüyor. </a:t>
            </a:r>
          </a:p>
          <a:p>
            <a:endParaRPr lang="tr-TR" sz="2000" b="1" dirty="0"/>
          </a:p>
          <a:p>
            <a:endParaRPr lang="tr-TR" sz="2000" b="1" dirty="0"/>
          </a:p>
          <a:p>
            <a:endParaRPr lang="tr-TR" sz="2000" b="1" dirty="0"/>
          </a:p>
          <a:p>
            <a:r>
              <a:rPr lang="tr-TR" sz="2000" b="1" dirty="0"/>
              <a:t>Duruş ve kalkışta gelecek verimsizlikler düşüldüğünde aylık </a:t>
            </a:r>
            <a:r>
              <a:rPr lang="tr-TR" sz="2400" b="1" dirty="0">
                <a:solidFill>
                  <a:srgbClr val="FF0000"/>
                </a:solidFill>
              </a:rPr>
              <a:t>3500 USD </a:t>
            </a:r>
            <a:r>
              <a:rPr lang="tr-TR" sz="2000" b="1" dirty="0"/>
              <a:t>tasarruf gözüküyor.</a:t>
            </a:r>
          </a:p>
        </p:txBody>
      </p:sp>
    </p:spTree>
    <p:extLst>
      <p:ext uri="{BB962C8B-B14F-4D97-AF65-F5344CB8AC3E}">
        <p14:creationId xmlns:p14="http://schemas.microsoft.com/office/powerpoint/2010/main" val="260406807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sisl xmlns:xsd="http://www.w3.org/2001/XMLSchema" xmlns:xsi="http://www.w3.org/2001/XMLSchema-instance" xmlns="http://www.boldonjames.com/2008/01/sie/internal/label" sislVersion="0" policy="8b119599-ff08-491d-87db-b260588e9e48" origin="userSelected"/>
</file>

<file path=customXml/itemProps1.xml><?xml version="1.0" encoding="utf-8"?>
<ds:datastoreItem xmlns:ds="http://schemas.openxmlformats.org/officeDocument/2006/customXml" ds:itemID="{3BD04775-7230-4F6A-93D1-3BA42EF8F8C5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2114</TotalTime>
  <Words>160</Words>
  <Application>Microsoft Office PowerPoint</Application>
  <PresentationFormat>Geniş ekran</PresentationFormat>
  <Paragraphs>42</Paragraphs>
  <Slides>7</Slides>
  <Notes>7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1_Office Theme</vt:lpstr>
      <vt:lpstr>2_Office Theme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İlker Eser</cp:lastModifiedBy>
  <cp:revision>134</cp:revision>
  <cp:lastPrinted>2020-02-13T10:40:54Z</cp:lastPrinted>
  <dcterms:created xsi:type="dcterms:W3CDTF">2019-05-15T12:54:18Z</dcterms:created>
  <dcterms:modified xsi:type="dcterms:W3CDTF">2023-10-13T06:36:15Z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abe6195d-5ff6-4962-bbd2-48e1cdf8a9c9</vt:lpwstr>
  </property>
  <property fmtid="{D5CDD505-2E9C-101B-9397-08002B2CF9AE}" pid="3" name="bjDocumentSecurityLabel">
    <vt:lpwstr>This item has no classification</vt:lpwstr>
  </property>
  <property fmtid="{D5CDD505-2E9C-101B-9397-08002B2CF9AE}" pid="4" name="bjClsUserRVM">
    <vt:lpwstr>[]</vt:lpwstr>
  </property>
  <property fmtid="{D5CDD505-2E9C-101B-9397-08002B2CF9AE}" pid="5" name="bjSaver">
    <vt:lpwstr>egndIdwcn+zdIWpOYjjgJl/iUY/mtyYt</vt:lpwstr>
  </property>
</Properties>
</file>