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8.jpeg" ContentType="image/jpeg"/>
  <Override PartName="/ppt/media/image7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8288000" cy="10287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2156F22-4D7E-4C7B-9B3B-93E25C46040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tr-T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EAB112F-84A6-4CD4-960E-285A2E052E5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tr-T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0BF9F67-1838-4667-B149-B4B743C8F06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tr-T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0540277-1EDE-44C2-8B62-A327454860EA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tr-T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tr-T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F9C0B37-C7E8-4D72-B365-D977AD7F433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tr-T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4A25FFB-3801-489A-94AE-979219DAAB6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tr-T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38E7C96-BA90-4A19-AF96-C8559043C58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tr-T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6FEEA26-F1F0-4407-95A8-331466A362D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tr-T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tr-TR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D995284-F317-411F-8BC4-D0C725F30E9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tr-T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5C21D84-70F9-42B1-8D7D-DCCFB6A1A39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tr-T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AD80DFA-D90D-40D1-AC69-A16367F0947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tr-T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88DF2D6-9305-4DD0-AB9A-770BB5898E6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tr-T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tr-T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tr-TR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tr-TR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tr-TR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DCD80B3-2C1E-412F-BF82-C94C743666CD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tr-TR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Ana başlık metnini düzenlemek için tıklayın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Anahat metninin biçimini düzenlemek için tıklayın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İkinci Anahat Düzeyi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Üçüncü Anahat Düzeyi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Dördüncü Anahat Düzeyi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Beşinci Anahat Düzeyi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Altıncı Anahat Düzeyi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Yedinci Anahat Düzeyi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0.png"/><Relationship Id="rId4" Type="http://schemas.openxmlformats.org/officeDocument/2006/relationships/image" Target="../media/image20.png"/><Relationship Id="rId5" Type="http://schemas.openxmlformats.org/officeDocument/2006/relationships/image" Target="../media/image20.png"/><Relationship Id="rId6" Type="http://schemas.openxmlformats.org/officeDocument/2006/relationships/image" Target="../media/image20.png"/><Relationship Id="rId7" Type="http://schemas.openxmlformats.org/officeDocument/2006/relationships/image" Target="../media/image20.png"/><Relationship Id="rId8" Type="http://schemas.openxmlformats.org/officeDocument/2006/relationships/image" Target="../media/image3.png"/><Relationship Id="rId9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.png"/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2"/>
          <p:cNvSpPr/>
          <p:nvPr/>
        </p:nvSpPr>
        <p:spPr>
          <a:xfrm>
            <a:off x="-160920" y="-456480"/>
            <a:ext cx="18609480" cy="11199600"/>
          </a:xfrm>
          <a:custGeom>
            <a:avLst/>
            <a:gdLst>
              <a:gd name="textAreaLeft" fmla="*/ 0 w 18609480"/>
              <a:gd name="textAreaRight" fmla="*/ 18609840 w 18609480"/>
              <a:gd name="textAreaTop" fmla="*/ 0 h 11199600"/>
              <a:gd name="textAreaBottom" fmla="*/ 11199960 h 11199600"/>
            </a:gdLst>
            <a:ahLst/>
            <a:rect l="textAreaLeft" t="textAreaTop" r="textAreaRight" b="textAreaBottom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6"/>
                </a:lnTo>
                <a:lnTo>
                  <a:pt x="0" y="111998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Freeform 3"/>
          <p:cNvSpPr/>
          <p:nvPr/>
        </p:nvSpPr>
        <p:spPr>
          <a:xfrm rot="436200">
            <a:off x="6190560" y="-2861640"/>
            <a:ext cx="17034840" cy="11072520"/>
          </a:xfrm>
          <a:custGeom>
            <a:avLst/>
            <a:gdLst>
              <a:gd name="textAreaLeft" fmla="*/ 0 w 17034840"/>
              <a:gd name="textAreaRight" fmla="*/ 17035200 w 17034840"/>
              <a:gd name="textAreaTop" fmla="*/ 0 h 11072520"/>
              <a:gd name="textAreaBottom" fmla="*/ 11072880 h 11072520"/>
            </a:gdLst>
            <a:ahLst/>
            <a:rect l="textAreaLeft" t="textAreaTop" r="textAreaRight" b="textAreaBottom"/>
            <a:pathLst>
              <a:path w="17035324" h="11072961">
                <a:moveTo>
                  <a:pt x="0" y="0"/>
                </a:moveTo>
                <a:lnTo>
                  <a:pt x="17035324" y="0"/>
                </a:lnTo>
                <a:lnTo>
                  <a:pt x="17035324" y="11072961"/>
                </a:lnTo>
                <a:lnTo>
                  <a:pt x="0" y="1107296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alphaModFix amt="67000"/>
            </a:blip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AutoShape 4"/>
          <p:cNvSpPr/>
          <p:nvPr/>
        </p:nvSpPr>
        <p:spPr>
          <a:xfrm>
            <a:off x="1875960" y="6941520"/>
            <a:ext cx="14734080" cy="360"/>
          </a:xfrm>
          <a:prstGeom prst="line">
            <a:avLst/>
          </a:prstGeom>
          <a:ln cap="rnd" w="9525">
            <a:solidFill>
              <a:srgbClr val="76b5f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TextBox 5"/>
          <p:cNvSpPr/>
          <p:nvPr/>
        </p:nvSpPr>
        <p:spPr>
          <a:xfrm>
            <a:off x="1843920" y="2867760"/>
            <a:ext cx="14960160" cy="360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9459"/>
              </a:lnSpc>
            </a:pPr>
            <a:r>
              <a:rPr b="0" lang="en-US" sz="8600" spc="-1" strike="noStrike">
                <a:solidFill>
                  <a:srgbClr val="ffffff"/>
                </a:solidFill>
                <a:latin typeface="Arial"/>
              </a:rPr>
              <a:t>DOKÜMAN KARŞILAŞTIRMA VE ARAMA SİSTEMİ</a:t>
            </a:r>
            <a:endParaRPr b="0" lang="tr-TR" sz="86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9459"/>
              </a:lnSpc>
            </a:pPr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Freeform 6"/>
          <p:cNvSpPr/>
          <p:nvPr/>
        </p:nvSpPr>
        <p:spPr>
          <a:xfrm>
            <a:off x="1028880" y="678960"/>
            <a:ext cx="2522160" cy="699120"/>
          </a:xfrm>
          <a:custGeom>
            <a:avLst/>
            <a:gdLst>
              <a:gd name="textAreaLeft" fmla="*/ 0 w 2522160"/>
              <a:gd name="textAreaRight" fmla="*/ 2522520 w 2522160"/>
              <a:gd name="textAreaTop" fmla="*/ 0 h 699120"/>
              <a:gd name="textAreaBottom" fmla="*/ 699480 h 699120"/>
            </a:gdLst>
            <a:ahLst/>
            <a:rect l="textAreaLeft" t="textAreaTop" r="textAreaRight" b="textAreaBottom"/>
            <a:pathLst>
              <a:path w="2522644" h="699640">
                <a:moveTo>
                  <a:pt x="0" y="0"/>
                </a:moveTo>
                <a:lnTo>
                  <a:pt x="2522644" y="0"/>
                </a:lnTo>
                <a:lnTo>
                  <a:pt x="2522644" y="699640"/>
                </a:lnTo>
                <a:lnTo>
                  <a:pt x="0" y="6996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TextBox 7"/>
          <p:cNvSpPr/>
          <p:nvPr/>
        </p:nvSpPr>
        <p:spPr>
          <a:xfrm>
            <a:off x="1875960" y="7055640"/>
            <a:ext cx="14733720" cy="56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479"/>
              </a:lnSpc>
            </a:pPr>
            <a:r>
              <a:rPr b="0" lang="en-US" sz="3200" spc="94" strike="noStrike">
                <a:solidFill>
                  <a:srgbClr val="ffffff"/>
                </a:solidFill>
                <a:latin typeface="Arial"/>
              </a:rPr>
              <a:t>Veri Yönetimi ve Analitik Çözümler Müdürlüğü</a:t>
            </a:r>
            <a:endParaRPr b="0" lang="tr-TR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105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Freeform 2"/>
          <p:cNvSpPr/>
          <p:nvPr/>
        </p:nvSpPr>
        <p:spPr>
          <a:xfrm>
            <a:off x="7837560" y="1216440"/>
            <a:ext cx="2225160" cy="4968000"/>
          </a:xfrm>
          <a:custGeom>
            <a:avLst/>
            <a:gdLst>
              <a:gd name="textAreaLeft" fmla="*/ 0 w 2225160"/>
              <a:gd name="textAreaRight" fmla="*/ 2225520 w 2225160"/>
              <a:gd name="textAreaTop" fmla="*/ 0 h 4968000"/>
              <a:gd name="textAreaBottom" fmla="*/ 4968360 h 4968000"/>
            </a:gdLst>
            <a:ahLst/>
            <a:rect l="textAreaLeft" t="textAreaTop" r="textAreaRight" b="textAreaBottom"/>
            <a:pathLst>
              <a:path w="2225362" h="4968251">
                <a:moveTo>
                  <a:pt x="0" y="0"/>
                </a:moveTo>
                <a:lnTo>
                  <a:pt x="2225363" y="0"/>
                </a:lnTo>
                <a:lnTo>
                  <a:pt x="2225363" y="4968251"/>
                </a:lnTo>
                <a:lnTo>
                  <a:pt x="0" y="496825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Freeform 3"/>
          <p:cNvSpPr/>
          <p:nvPr/>
        </p:nvSpPr>
        <p:spPr>
          <a:xfrm>
            <a:off x="4894920" y="5396760"/>
            <a:ext cx="13479120" cy="4889880"/>
          </a:xfrm>
          <a:custGeom>
            <a:avLst/>
            <a:gdLst>
              <a:gd name="textAreaLeft" fmla="*/ 0 w 13479120"/>
              <a:gd name="textAreaRight" fmla="*/ 13479480 w 13479120"/>
              <a:gd name="textAreaTop" fmla="*/ 0 h 4889880"/>
              <a:gd name="textAreaBottom" fmla="*/ 4890240 h 4889880"/>
            </a:gdLst>
            <a:ahLst/>
            <a:rect l="textAreaLeft" t="textAreaTop" r="textAreaRight" b="textAreaBottom"/>
            <a:pathLst>
              <a:path w="13479584" h="4890390">
                <a:moveTo>
                  <a:pt x="0" y="0"/>
                </a:moveTo>
                <a:lnTo>
                  <a:pt x="13479585" y="0"/>
                </a:lnTo>
                <a:lnTo>
                  <a:pt x="13479585" y="4890390"/>
                </a:lnTo>
                <a:lnTo>
                  <a:pt x="0" y="489039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Freeform 4"/>
          <p:cNvSpPr/>
          <p:nvPr/>
        </p:nvSpPr>
        <p:spPr>
          <a:xfrm rot="2344800">
            <a:off x="13076640" y="-3962160"/>
            <a:ext cx="8821440" cy="7121160"/>
          </a:xfrm>
          <a:custGeom>
            <a:avLst/>
            <a:gdLst>
              <a:gd name="textAreaLeft" fmla="*/ 0 w 8821440"/>
              <a:gd name="textAreaRight" fmla="*/ 8821800 w 8821440"/>
              <a:gd name="textAreaTop" fmla="*/ 0 h 7121160"/>
              <a:gd name="textAreaBottom" fmla="*/ 7121520 h 7121160"/>
            </a:gdLst>
            <a:ahLst/>
            <a:rect l="textAreaLeft" t="textAreaTop" r="textAreaRight" b="textAreaBottom"/>
            <a:pathLst>
              <a:path w="8821895" h="7121675">
                <a:moveTo>
                  <a:pt x="0" y="0"/>
                </a:moveTo>
                <a:lnTo>
                  <a:pt x="8821894" y="0"/>
                </a:lnTo>
                <a:lnTo>
                  <a:pt x="8821894" y="7121675"/>
                </a:lnTo>
                <a:lnTo>
                  <a:pt x="0" y="712167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Freeform 5"/>
          <p:cNvSpPr/>
          <p:nvPr/>
        </p:nvSpPr>
        <p:spPr>
          <a:xfrm rot="2439000">
            <a:off x="-2012760" y="7523640"/>
            <a:ext cx="6083280" cy="4114440"/>
          </a:xfrm>
          <a:custGeom>
            <a:avLst/>
            <a:gdLst>
              <a:gd name="textAreaLeft" fmla="*/ 0 w 6083280"/>
              <a:gd name="textAreaRight" fmla="*/ 6083640 w 6083280"/>
              <a:gd name="textAreaTop" fmla="*/ 0 h 4114440"/>
              <a:gd name="textAreaBottom" fmla="*/ 4114800 h 4114440"/>
            </a:gdLst>
            <a:ahLst/>
            <a:rect l="textAreaLeft" t="textAreaTop" r="textAreaRight" b="textAreaBottom"/>
            <a:pathLst>
              <a:path w="6083710" h="4114800">
                <a:moveTo>
                  <a:pt x="0" y="0"/>
                </a:moveTo>
                <a:lnTo>
                  <a:pt x="6083710" y="0"/>
                </a:lnTo>
                <a:lnTo>
                  <a:pt x="6083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TextBox 6"/>
          <p:cNvSpPr/>
          <p:nvPr/>
        </p:nvSpPr>
        <p:spPr>
          <a:xfrm>
            <a:off x="471600" y="1743840"/>
            <a:ext cx="7101000" cy="210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8297"/>
              </a:lnSpc>
            </a:pPr>
            <a:r>
              <a:rPr b="0" lang="en-US" sz="7819" spc="-1" strike="noStrike">
                <a:solidFill>
                  <a:srgbClr val="68b4e7"/>
                </a:solidFill>
                <a:latin typeface="Lexend Deca"/>
              </a:rPr>
              <a:t>GELECEK ÇALIŞMALARI</a:t>
            </a:r>
            <a:endParaRPr b="0" lang="tr-TR" sz="7819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Freeform 2"/>
          <p:cNvSpPr/>
          <p:nvPr/>
        </p:nvSpPr>
        <p:spPr>
          <a:xfrm>
            <a:off x="1028880" y="678960"/>
            <a:ext cx="2522160" cy="699120"/>
          </a:xfrm>
          <a:custGeom>
            <a:avLst/>
            <a:gdLst>
              <a:gd name="textAreaLeft" fmla="*/ 0 w 2522160"/>
              <a:gd name="textAreaRight" fmla="*/ 2522520 w 2522160"/>
              <a:gd name="textAreaTop" fmla="*/ 0 h 699120"/>
              <a:gd name="textAreaBottom" fmla="*/ 699480 h 699120"/>
            </a:gdLst>
            <a:ahLst/>
            <a:rect l="textAreaLeft" t="textAreaTop" r="textAreaRight" b="textAreaBottom"/>
            <a:pathLst>
              <a:path w="2522644" h="699640">
                <a:moveTo>
                  <a:pt x="0" y="0"/>
                </a:moveTo>
                <a:lnTo>
                  <a:pt x="2522644" y="0"/>
                </a:lnTo>
                <a:lnTo>
                  <a:pt x="2522644" y="699640"/>
                </a:lnTo>
                <a:lnTo>
                  <a:pt x="0" y="6996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Freeform 3"/>
          <p:cNvSpPr/>
          <p:nvPr/>
        </p:nvSpPr>
        <p:spPr>
          <a:xfrm>
            <a:off x="1028880" y="7034760"/>
            <a:ext cx="1468440" cy="1290240"/>
          </a:xfrm>
          <a:custGeom>
            <a:avLst/>
            <a:gdLst>
              <a:gd name="textAreaLeft" fmla="*/ 0 w 1468440"/>
              <a:gd name="textAreaRight" fmla="*/ 1468800 w 1468440"/>
              <a:gd name="textAreaTop" fmla="*/ 0 h 1290240"/>
              <a:gd name="textAreaBottom" fmla="*/ 1290600 h 1290240"/>
            </a:gdLst>
            <a:ahLst/>
            <a:rect l="textAreaLeft" t="textAreaTop" r="textAreaRight" b="textAreaBottom"/>
            <a:pathLst>
              <a:path w="1468653" h="1290579">
                <a:moveTo>
                  <a:pt x="0" y="0"/>
                </a:moveTo>
                <a:lnTo>
                  <a:pt x="1468653" y="0"/>
                </a:lnTo>
                <a:lnTo>
                  <a:pt x="1468653" y="1290579"/>
                </a:lnTo>
                <a:lnTo>
                  <a:pt x="0" y="129057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Freeform 4"/>
          <p:cNvSpPr/>
          <p:nvPr/>
        </p:nvSpPr>
        <p:spPr>
          <a:xfrm>
            <a:off x="961920" y="4727520"/>
            <a:ext cx="937800" cy="1278000"/>
          </a:xfrm>
          <a:custGeom>
            <a:avLst/>
            <a:gdLst>
              <a:gd name="textAreaLeft" fmla="*/ 0 w 937800"/>
              <a:gd name="textAreaRight" fmla="*/ 938160 w 937800"/>
              <a:gd name="textAreaTop" fmla="*/ 0 h 1278000"/>
              <a:gd name="textAreaBottom" fmla="*/ 1278360 h 1278000"/>
            </a:gdLst>
            <a:ahLst/>
            <a:rect l="textAreaLeft" t="textAreaTop" r="textAreaRight" b="textAreaBottom"/>
            <a:pathLst>
              <a:path w="938117" h="1278524">
                <a:moveTo>
                  <a:pt x="0" y="0"/>
                </a:moveTo>
                <a:lnTo>
                  <a:pt x="938117" y="0"/>
                </a:lnTo>
                <a:lnTo>
                  <a:pt x="938117" y="1278524"/>
                </a:lnTo>
                <a:lnTo>
                  <a:pt x="0" y="127852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TextBox 5"/>
          <p:cNvSpPr/>
          <p:nvPr/>
        </p:nvSpPr>
        <p:spPr>
          <a:xfrm>
            <a:off x="3191760" y="5000760"/>
            <a:ext cx="13194720" cy="64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04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Dokümanları yüklemek için sesle dosya yükleme imkanı sağlanır.</a:t>
            </a:r>
            <a:endParaRPr b="0" lang="tr-T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TextBox 6"/>
          <p:cNvSpPr/>
          <p:nvPr/>
        </p:nvSpPr>
        <p:spPr>
          <a:xfrm>
            <a:off x="3191760" y="6944760"/>
            <a:ext cx="11904480" cy="128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5040"/>
              </a:lnSpc>
            </a:pPr>
            <a:r>
              <a:rPr b="0" lang="en-US" sz="3600" spc="106" strike="noStrike">
                <a:solidFill>
                  <a:srgbClr val="000000"/>
                </a:solidFill>
                <a:latin typeface="Arial"/>
              </a:rPr>
              <a:t>Dokümandan çıkarılan metni, arama ve karşılaştırma sonucunu sesli okuma özelliği eklenir.</a:t>
            </a:r>
            <a:endParaRPr b="0" lang="tr-T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TextBox 7"/>
          <p:cNvSpPr/>
          <p:nvPr/>
        </p:nvSpPr>
        <p:spPr>
          <a:xfrm>
            <a:off x="1028880" y="2591640"/>
            <a:ext cx="16230240" cy="106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8376"/>
              </a:lnSpc>
            </a:pPr>
            <a:r>
              <a:rPr b="0" lang="en-US" sz="6000" spc="-1" strike="noStrike">
                <a:solidFill>
                  <a:srgbClr val="0033a0"/>
                </a:solidFill>
                <a:latin typeface="Arial"/>
              </a:rPr>
              <a:t>2-Sesli Doküman Tarama Sistemi</a:t>
            </a:r>
            <a:endParaRPr b="0" lang="tr-TR" sz="6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Freeform 2"/>
          <p:cNvSpPr/>
          <p:nvPr/>
        </p:nvSpPr>
        <p:spPr>
          <a:xfrm>
            <a:off x="1028880" y="678960"/>
            <a:ext cx="2522160" cy="699120"/>
          </a:xfrm>
          <a:custGeom>
            <a:avLst/>
            <a:gdLst>
              <a:gd name="textAreaLeft" fmla="*/ 0 w 2522160"/>
              <a:gd name="textAreaRight" fmla="*/ 2522520 w 2522160"/>
              <a:gd name="textAreaTop" fmla="*/ 0 h 699120"/>
              <a:gd name="textAreaBottom" fmla="*/ 699480 h 699120"/>
            </a:gdLst>
            <a:ahLst/>
            <a:rect l="textAreaLeft" t="textAreaTop" r="textAreaRight" b="textAreaBottom"/>
            <a:pathLst>
              <a:path w="2522644" h="699640">
                <a:moveTo>
                  <a:pt x="0" y="0"/>
                </a:moveTo>
                <a:lnTo>
                  <a:pt x="2522644" y="0"/>
                </a:lnTo>
                <a:lnTo>
                  <a:pt x="2522644" y="699640"/>
                </a:lnTo>
                <a:lnTo>
                  <a:pt x="0" y="6996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95" name="Group 3"/>
          <p:cNvGrpSpPr/>
          <p:nvPr/>
        </p:nvGrpSpPr>
        <p:grpSpPr>
          <a:xfrm>
            <a:off x="3758760" y="4456440"/>
            <a:ext cx="10770120" cy="3121920"/>
            <a:chOff x="3758760" y="4456440"/>
            <a:chExt cx="10770120" cy="3121920"/>
          </a:xfrm>
        </p:grpSpPr>
        <p:sp>
          <p:nvSpPr>
            <p:cNvPr id="196" name="Freeform 4"/>
            <p:cNvSpPr/>
            <p:nvPr/>
          </p:nvSpPr>
          <p:spPr>
            <a:xfrm>
              <a:off x="3758760" y="4492440"/>
              <a:ext cx="10770120" cy="1644480"/>
            </a:xfrm>
            <a:custGeom>
              <a:avLst/>
              <a:gdLst>
                <a:gd name="textAreaLeft" fmla="*/ 0 w 10770120"/>
                <a:gd name="textAreaRight" fmla="*/ 10770480 w 10770120"/>
                <a:gd name="textAreaTop" fmla="*/ 0 h 1644480"/>
                <a:gd name="textAreaBottom" fmla="*/ 1644840 h 1644480"/>
              </a:gdLst>
              <a:ahLst/>
              <a:rect l="textAreaLeft" t="textAreaTop" r="textAreaRight" b="textAreaBottom"/>
              <a:pathLst>
                <a:path w="2836643" h="433225">
                  <a:moveTo>
                    <a:pt x="0" y="0"/>
                  </a:moveTo>
                  <a:lnTo>
                    <a:pt x="2836643" y="0"/>
                  </a:lnTo>
                  <a:lnTo>
                    <a:pt x="2836643" y="433225"/>
                  </a:lnTo>
                  <a:lnTo>
                    <a:pt x="0" y="433225"/>
                  </a:lnTo>
                  <a:close/>
                </a:path>
              </a:pathLst>
            </a:custGeom>
            <a:solidFill>
              <a:srgbClr val="1d71b8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7" name="TextBox 5"/>
            <p:cNvSpPr/>
            <p:nvPr/>
          </p:nvSpPr>
          <p:spPr>
            <a:xfrm>
              <a:off x="3758760" y="4456440"/>
              <a:ext cx="3085560" cy="312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254160" rIns="254160" tIns="254160" bIns="254160" anchor="ctr">
              <a:noAutofit/>
            </a:bodyPr>
            <a:p>
              <a:pPr>
                <a:lnSpc>
                  <a:spcPts val="3121"/>
                </a:lnSpc>
              </a:pPr>
              <a:r>
                <a:rPr b="0" lang="en-US" sz="2600" spc="-1" strike="noStrike">
                  <a:solidFill>
                    <a:srgbClr val="ffffff"/>
                  </a:solidFill>
                  <a:latin typeface="Aileron Bold"/>
                </a:rPr>
                <a:t>                    </a:t>
              </a:r>
              <a:endParaRPr b="0" lang="tr-TR" sz="26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98" name="Group 6"/>
          <p:cNvGrpSpPr/>
          <p:nvPr/>
        </p:nvGrpSpPr>
        <p:grpSpPr>
          <a:xfrm>
            <a:off x="4208400" y="5004720"/>
            <a:ext cx="624600" cy="624600"/>
            <a:chOff x="4208400" y="5004720"/>
            <a:chExt cx="624600" cy="624600"/>
          </a:xfrm>
        </p:grpSpPr>
        <p:sp>
          <p:nvSpPr>
            <p:cNvPr id="199" name="Freeform 7"/>
            <p:cNvSpPr/>
            <p:nvPr/>
          </p:nvSpPr>
          <p:spPr>
            <a:xfrm>
              <a:off x="4208400" y="5004720"/>
              <a:ext cx="624600" cy="624600"/>
            </a:xfrm>
            <a:custGeom>
              <a:avLst/>
              <a:gdLst>
                <a:gd name="textAreaLeft" fmla="*/ 0 w 624600"/>
                <a:gd name="textAreaRight" fmla="*/ 624960 w 624600"/>
                <a:gd name="textAreaTop" fmla="*/ 0 h 624600"/>
                <a:gd name="textAreaBottom" fmla="*/ 624960 h 62460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0" name="TextBox 8"/>
            <p:cNvSpPr/>
            <p:nvPr/>
          </p:nvSpPr>
          <p:spPr>
            <a:xfrm>
              <a:off x="4267080" y="5019120"/>
              <a:ext cx="507240" cy="55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3640"/>
                </a:lnSpc>
              </a:pPr>
              <a:r>
                <a:rPr b="0" lang="en-US" sz="2600" spc="-1" strike="noStrike">
                  <a:solidFill>
                    <a:srgbClr val="37c9ef"/>
                  </a:solidFill>
                  <a:latin typeface="Aileron Bold"/>
                </a:rPr>
                <a:t>1</a:t>
              </a:r>
              <a:endParaRPr b="0" lang="tr-TR" sz="26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01" name="Group 9"/>
          <p:cNvGrpSpPr/>
          <p:nvPr/>
        </p:nvGrpSpPr>
        <p:grpSpPr>
          <a:xfrm>
            <a:off x="3758760" y="6129720"/>
            <a:ext cx="10770120" cy="3121920"/>
            <a:chOff x="3758760" y="6129720"/>
            <a:chExt cx="10770120" cy="3121920"/>
          </a:xfrm>
        </p:grpSpPr>
        <p:sp>
          <p:nvSpPr>
            <p:cNvPr id="202" name="Freeform 10"/>
            <p:cNvSpPr/>
            <p:nvPr/>
          </p:nvSpPr>
          <p:spPr>
            <a:xfrm>
              <a:off x="3758760" y="6166080"/>
              <a:ext cx="10770120" cy="1644480"/>
            </a:xfrm>
            <a:custGeom>
              <a:avLst/>
              <a:gdLst>
                <a:gd name="textAreaLeft" fmla="*/ 0 w 10770120"/>
                <a:gd name="textAreaRight" fmla="*/ 10770480 w 10770120"/>
                <a:gd name="textAreaTop" fmla="*/ 0 h 1644480"/>
                <a:gd name="textAreaBottom" fmla="*/ 1644840 h 1644480"/>
              </a:gdLst>
              <a:ahLst/>
              <a:rect l="textAreaLeft" t="textAreaTop" r="textAreaRight" b="textAreaBottom"/>
              <a:pathLst>
                <a:path w="2836643" h="433225">
                  <a:moveTo>
                    <a:pt x="0" y="0"/>
                  </a:moveTo>
                  <a:lnTo>
                    <a:pt x="2836643" y="0"/>
                  </a:lnTo>
                  <a:lnTo>
                    <a:pt x="2836643" y="433225"/>
                  </a:lnTo>
                  <a:lnTo>
                    <a:pt x="0" y="433225"/>
                  </a:lnTo>
                  <a:close/>
                </a:path>
              </a:pathLst>
            </a:custGeom>
            <a:solidFill>
              <a:srgbClr val="0033a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03" name="TextBox 11"/>
            <p:cNvSpPr/>
            <p:nvPr/>
          </p:nvSpPr>
          <p:spPr>
            <a:xfrm>
              <a:off x="3758760" y="6129720"/>
              <a:ext cx="3085560" cy="3121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254160" rIns="254160" tIns="254160" bIns="254160" anchor="ctr">
              <a:noAutofit/>
            </a:bodyPr>
            <a:p>
              <a:pPr>
                <a:lnSpc>
                  <a:spcPts val="3121"/>
                </a:lnSpc>
              </a:pPr>
              <a:r>
                <a:rPr b="0" lang="en-US" sz="2600" spc="-1" strike="noStrike">
                  <a:solidFill>
                    <a:srgbClr val="ffffff"/>
                  </a:solidFill>
                  <a:latin typeface="Aileron Bold"/>
                </a:rPr>
                <a:t>                    </a:t>
              </a:r>
              <a:endParaRPr b="0" lang="tr-TR" sz="26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04" name="Group 12"/>
          <p:cNvGrpSpPr/>
          <p:nvPr/>
        </p:nvGrpSpPr>
        <p:grpSpPr>
          <a:xfrm>
            <a:off x="4208400" y="6680520"/>
            <a:ext cx="624600" cy="624600"/>
            <a:chOff x="4208400" y="6680520"/>
            <a:chExt cx="624600" cy="624600"/>
          </a:xfrm>
        </p:grpSpPr>
        <p:sp>
          <p:nvSpPr>
            <p:cNvPr id="205" name="Freeform 13"/>
            <p:cNvSpPr/>
            <p:nvPr/>
          </p:nvSpPr>
          <p:spPr>
            <a:xfrm>
              <a:off x="4208400" y="6680520"/>
              <a:ext cx="624600" cy="624600"/>
            </a:xfrm>
            <a:custGeom>
              <a:avLst/>
              <a:gdLst>
                <a:gd name="textAreaLeft" fmla="*/ 0 w 624600"/>
                <a:gd name="textAreaRight" fmla="*/ 624960 w 624600"/>
                <a:gd name="textAreaTop" fmla="*/ 0 h 624600"/>
                <a:gd name="textAreaBottom" fmla="*/ 624960 h 624600"/>
              </a:gdLst>
              <a:ahLst/>
              <a:rect l="textAreaLeft" t="textAreaTop" r="textAreaRight" b="textAreaBottom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6" name="TextBox 14"/>
            <p:cNvSpPr/>
            <p:nvPr/>
          </p:nvSpPr>
          <p:spPr>
            <a:xfrm>
              <a:off x="4267080" y="6694920"/>
              <a:ext cx="507240" cy="55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ts val="3640"/>
                </a:lnSpc>
              </a:pPr>
              <a:r>
                <a:rPr b="0" lang="en-US" sz="2600" spc="-1" strike="noStrike">
                  <a:solidFill>
                    <a:srgbClr val="2c92d5"/>
                  </a:solidFill>
                  <a:latin typeface="Aileron Bold"/>
                </a:rPr>
                <a:t>2</a:t>
              </a:r>
              <a:endParaRPr b="0" lang="tr-TR" sz="26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207" name="TextBox 15"/>
          <p:cNvSpPr/>
          <p:nvPr/>
        </p:nvSpPr>
        <p:spPr>
          <a:xfrm>
            <a:off x="5175000" y="5105520"/>
            <a:ext cx="8880120" cy="85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359"/>
              </a:lnSpc>
            </a:pPr>
            <a:r>
              <a:rPr b="0" lang="en-US" sz="2800" spc="38" strike="noStrike">
                <a:solidFill>
                  <a:srgbClr val="ffffff"/>
                </a:solidFill>
                <a:latin typeface="Aileron"/>
              </a:rPr>
              <a:t>Görme engelli çalışanlarımız için kolaylık sağlamak</a:t>
            </a:r>
            <a:endParaRPr b="0" lang="tr-T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TextBox 16"/>
          <p:cNvSpPr/>
          <p:nvPr/>
        </p:nvSpPr>
        <p:spPr>
          <a:xfrm>
            <a:off x="5175000" y="6778800"/>
            <a:ext cx="8880120" cy="42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359"/>
              </a:lnSpc>
            </a:pPr>
            <a:r>
              <a:rPr b="0" lang="en-US" sz="2800" spc="38" strike="noStrike">
                <a:solidFill>
                  <a:srgbClr val="ffffff"/>
                </a:solidFill>
                <a:latin typeface="Aileron"/>
              </a:rPr>
              <a:t>Görme engelli istihdamını arttırmak</a:t>
            </a:r>
            <a:endParaRPr b="0" lang="tr-TR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TextBox 17"/>
          <p:cNvSpPr/>
          <p:nvPr/>
        </p:nvSpPr>
        <p:spPr>
          <a:xfrm>
            <a:off x="8008560" y="2015280"/>
            <a:ext cx="2270880" cy="110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8708"/>
              </a:lnSpc>
              <a:tabLst>
                <a:tab algn="l" pos="0"/>
              </a:tabLst>
            </a:pPr>
            <a:r>
              <a:rPr b="0" lang="en-US" sz="6000" spc="-1" strike="noStrike">
                <a:solidFill>
                  <a:srgbClr val="0033a0"/>
                </a:solidFill>
                <a:latin typeface="Arial"/>
              </a:rPr>
              <a:t>Amaç</a:t>
            </a:r>
            <a:endParaRPr b="0" lang="tr-TR" sz="6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Freeform 2"/>
          <p:cNvSpPr/>
          <p:nvPr/>
        </p:nvSpPr>
        <p:spPr>
          <a:xfrm>
            <a:off x="0" y="0"/>
            <a:ext cx="18287640" cy="10286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10286640"/>
              <a:gd name="textAreaBottom" fmla="*/ 10287000 h 10286640"/>
            </a:gdLst>
            <a:ahLst/>
            <a:rect l="textAreaLeft" t="textAreaTop" r="textAreaRight" b="textAreaBottom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Freeform 3"/>
          <p:cNvSpPr/>
          <p:nvPr/>
        </p:nvSpPr>
        <p:spPr>
          <a:xfrm>
            <a:off x="14923440" y="-1307160"/>
            <a:ext cx="4671720" cy="4671720"/>
          </a:xfrm>
          <a:custGeom>
            <a:avLst/>
            <a:gdLst>
              <a:gd name="textAreaLeft" fmla="*/ 0 w 4671720"/>
              <a:gd name="textAreaRight" fmla="*/ 4672080 w 4671720"/>
              <a:gd name="textAreaTop" fmla="*/ 0 h 4671720"/>
              <a:gd name="textAreaBottom" fmla="*/ 4672080 h 4671720"/>
            </a:gdLst>
            <a:ahLst/>
            <a:rect l="textAreaLeft" t="textAreaTop" r="textAreaRight" b="textAreaBottom"/>
            <a:pathLst>
              <a:path w="4671984" h="4671984">
                <a:moveTo>
                  <a:pt x="0" y="0"/>
                </a:moveTo>
                <a:lnTo>
                  <a:pt x="4671984" y="0"/>
                </a:lnTo>
                <a:lnTo>
                  <a:pt x="4671984" y="4671984"/>
                </a:lnTo>
                <a:lnTo>
                  <a:pt x="0" y="467198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TextBox 4"/>
          <p:cNvSpPr/>
          <p:nvPr/>
        </p:nvSpPr>
        <p:spPr>
          <a:xfrm>
            <a:off x="2526120" y="3646800"/>
            <a:ext cx="13235400" cy="202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5976"/>
              </a:lnSpc>
            </a:pPr>
            <a:r>
              <a:rPr b="0" lang="en-US" sz="11410" spc="-1" strike="noStrike">
                <a:solidFill>
                  <a:srgbClr val="ffffff"/>
                </a:solidFill>
                <a:latin typeface="Arial"/>
              </a:rPr>
              <a:t>Teşekkürler</a:t>
            </a:r>
            <a:endParaRPr b="0" lang="tr-TR" sz="114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Freeform 5"/>
          <p:cNvSpPr/>
          <p:nvPr/>
        </p:nvSpPr>
        <p:spPr>
          <a:xfrm>
            <a:off x="-1307160" y="6922440"/>
            <a:ext cx="4671720" cy="4671720"/>
          </a:xfrm>
          <a:custGeom>
            <a:avLst/>
            <a:gdLst>
              <a:gd name="textAreaLeft" fmla="*/ 0 w 4671720"/>
              <a:gd name="textAreaRight" fmla="*/ 4672080 w 4671720"/>
              <a:gd name="textAreaTop" fmla="*/ 0 h 4671720"/>
              <a:gd name="textAreaBottom" fmla="*/ 4672080 h 4671720"/>
            </a:gdLst>
            <a:ahLst/>
            <a:rect l="textAreaLeft" t="textAreaTop" r="textAreaRight" b="textAreaBottom"/>
            <a:pathLst>
              <a:path w="4671984" h="4671984">
                <a:moveTo>
                  <a:pt x="0" y="0"/>
                </a:moveTo>
                <a:lnTo>
                  <a:pt x="4671984" y="0"/>
                </a:lnTo>
                <a:lnTo>
                  <a:pt x="4671984" y="4671984"/>
                </a:lnTo>
                <a:lnTo>
                  <a:pt x="0" y="467198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Freeform 6"/>
          <p:cNvSpPr/>
          <p:nvPr/>
        </p:nvSpPr>
        <p:spPr>
          <a:xfrm>
            <a:off x="12856680" y="1028880"/>
            <a:ext cx="1391400" cy="1391400"/>
          </a:xfrm>
          <a:custGeom>
            <a:avLst/>
            <a:gdLst>
              <a:gd name="textAreaLeft" fmla="*/ 0 w 1391400"/>
              <a:gd name="textAreaRight" fmla="*/ 1391760 w 1391400"/>
              <a:gd name="textAreaTop" fmla="*/ 0 h 1391400"/>
              <a:gd name="textAreaBottom" fmla="*/ 1391760 h 1391400"/>
            </a:gdLst>
            <a:ahLst/>
            <a:rect l="textAreaLeft" t="textAreaTop" r="textAreaRight" b="textAreaBottom"/>
            <a:pathLst>
              <a:path w="1391836" h="1391836">
                <a:moveTo>
                  <a:pt x="0" y="0"/>
                </a:moveTo>
                <a:lnTo>
                  <a:pt x="1391836" y="0"/>
                </a:lnTo>
                <a:lnTo>
                  <a:pt x="1391836" y="1391836"/>
                </a:lnTo>
                <a:lnTo>
                  <a:pt x="0" y="13918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Freeform 7"/>
          <p:cNvSpPr/>
          <p:nvPr/>
        </p:nvSpPr>
        <p:spPr>
          <a:xfrm>
            <a:off x="15465240" y="3776400"/>
            <a:ext cx="593280" cy="593280"/>
          </a:xfrm>
          <a:custGeom>
            <a:avLst/>
            <a:gdLst>
              <a:gd name="textAreaLeft" fmla="*/ 0 w 593280"/>
              <a:gd name="textAreaRight" fmla="*/ 593640 w 593280"/>
              <a:gd name="textAreaTop" fmla="*/ 0 h 593280"/>
              <a:gd name="textAreaBottom" fmla="*/ 593640 h 593280"/>
            </a:gdLst>
            <a:ahLst/>
            <a:rect l="textAreaLeft" t="textAreaTop" r="textAreaRight" b="textAreaBottom"/>
            <a:pathLst>
              <a:path w="593492" h="593492">
                <a:moveTo>
                  <a:pt x="0" y="0"/>
                </a:moveTo>
                <a:lnTo>
                  <a:pt x="593492" y="0"/>
                </a:lnTo>
                <a:lnTo>
                  <a:pt x="593492" y="593492"/>
                </a:lnTo>
                <a:lnTo>
                  <a:pt x="0" y="59349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Freeform 8"/>
          <p:cNvSpPr/>
          <p:nvPr/>
        </p:nvSpPr>
        <p:spPr>
          <a:xfrm>
            <a:off x="4353840" y="7866360"/>
            <a:ext cx="1391400" cy="1391400"/>
          </a:xfrm>
          <a:custGeom>
            <a:avLst/>
            <a:gdLst>
              <a:gd name="textAreaLeft" fmla="*/ 0 w 1391400"/>
              <a:gd name="textAreaRight" fmla="*/ 1391760 w 1391400"/>
              <a:gd name="textAreaTop" fmla="*/ 0 h 1391400"/>
              <a:gd name="textAreaBottom" fmla="*/ 1391760 h 1391400"/>
            </a:gdLst>
            <a:ahLst/>
            <a:rect l="textAreaLeft" t="textAreaTop" r="textAreaRight" b="textAreaBottom"/>
            <a:pathLst>
              <a:path w="1391836" h="1391836">
                <a:moveTo>
                  <a:pt x="0" y="0"/>
                </a:moveTo>
                <a:lnTo>
                  <a:pt x="1391837" y="0"/>
                </a:lnTo>
                <a:lnTo>
                  <a:pt x="1391837" y="1391836"/>
                </a:lnTo>
                <a:lnTo>
                  <a:pt x="0" y="13918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Freeform 9"/>
          <p:cNvSpPr/>
          <p:nvPr/>
        </p:nvSpPr>
        <p:spPr>
          <a:xfrm>
            <a:off x="3067920" y="5225400"/>
            <a:ext cx="593280" cy="593280"/>
          </a:xfrm>
          <a:custGeom>
            <a:avLst/>
            <a:gdLst>
              <a:gd name="textAreaLeft" fmla="*/ 0 w 593280"/>
              <a:gd name="textAreaRight" fmla="*/ 593640 w 593280"/>
              <a:gd name="textAreaTop" fmla="*/ 0 h 593280"/>
              <a:gd name="textAreaBottom" fmla="*/ 593640 h 593280"/>
            </a:gdLst>
            <a:ahLst/>
            <a:rect l="textAreaLeft" t="textAreaTop" r="textAreaRight" b="textAreaBottom"/>
            <a:pathLst>
              <a:path w="593492" h="593492">
                <a:moveTo>
                  <a:pt x="0" y="0"/>
                </a:moveTo>
                <a:lnTo>
                  <a:pt x="593492" y="0"/>
                </a:lnTo>
                <a:lnTo>
                  <a:pt x="593492" y="593491"/>
                </a:lnTo>
                <a:lnTo>
                  <a:pt x="0" y="59349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Freeform 10"/>
          <p:cNvSpPr/>
          <p:nvPr/>
        </p:nvSpPr>
        <p:spPr>
          <a:xfrm>
            <a:off x="1181160" y="831240"/>
            <a:ext cx="2522160" cy="699120"/>
          </a:xfrm>
          <a:custGeom>
            <a:avLst/>
            <a:gdLst>
              <a:gd name="textAreaLeft" fmla="*/ 0 w 2522160"/>
              <a:gd name="textAreaRight" fmla="*/ 2522520 w 2522160"/>
              <a:gd name="textAreaTop" fmla="*/ 0 h 699120"/>
              <a:gd name="textAreaBottom" fmla="*/ 699480 h 699120"/>
            </a:gdLst>
            <a:ahLst/>
            <a:rect l="textAreaLeft" t="textAreaTop" r="textAreaRight" b="textAreaBottom"/>
            <a:pathLst>
              <a:path w="2522644" h="699640">
                <a:moveTo>
                  <a:pt x="0" y="0"/>
                </a:moveTo>
                <a:lnTo>
                  <a:pt x="2522644" y="0"/>
                </a:lnTo>
                <a:lnTo>
                  <a:pt x="2522644" y="699640"/>
                </a:lnTo>
                <a:lnTo>
                  <a:pt x="0" y="6996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51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2"/>
          <p:cNvSpPr/>
          <p:nvPr/>
        </p:nvSpPr>
        <p:spPr>
          <a:xfrm>
            <a:off x="-160920" y="-456480"/>
            <a:ext cx="18609480" cy="11199600"/>
          </a:xfrm>
          <a:custGeom>
            <a:avLst/>
            <a:gdLst>
              <a:gd name="textAreaLeft" fmla="*/ 0 w 18609480"/>
              <a:gd name="textAreaRight" fmla="*/ 18609840 w 18609480"/>
              <a:gd name="textAreaTop" fmla="*/ 0 h 11199600"/>
              <a:gd name="textAreaBottom" fmla="*/ 11199960 h 11199600"/>
            </a:gdLst>
            <a:ahLst/>
            <a:rect l="textAreaLeft" t="textAreaTop" r="textAreaRight" b="textAreaBottom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6"/>
                </a:lnTo>
                <a:lnTo>
                  <a:pt x="0" y="111998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8" name="Group 3"/>
          <p:cNvGrpSpPr/>
          <p:nvPr/>
        </p:nvGrpSpPr>
        <p:grpSpPr>
          <a:xfrm>
            <a:off x="2986560" y="2983680"/>
            <a:ext cx="3888360" cy="2373120"/>
            <a:chOff x="2986560" y="2983680"/>
            <a:chExt cx="3888360" cy="2373120"/>
          </a:xfrm>
        </p:grpSpPr>
        <p:sp>
          <p:nvSpPr>
            <p:cNvPr id="49" name="Freeform 4"/>
            <p:cNvSpPr/>
            <p:nvPr/>
          </p:nvSpPr>
          <p:spPr>
            <a:xfrm>
              <a:off x="2986560" y="3084120"/>
              <a:ext cx="3888360" cy="2272680"/>
            </a:xfrm>
            <a:custGeom>
              <a:avLst/>
              <a:gdLst>
                <a:gd name="textAreaLeft" fmla="*/ 0 w 3888360"/>
                <a:gd name="textAreaRight" fmla="*/ 3888720 w 3888360"/>
                <a:gd name="textAreaTop" fmla="*/ 0 h 2272680"/>
                <a:gd name="textAreaBottom" fmla="*/ 2273040 h 2272680"/>
              </a:gdLst>
              <a:ahLst/>
              <a:rect l="textAreaLeft" t="textAreaTop" r="textAreaRight" b="textAreaBottom"/>
              <a:pathLst>
                <a:path w="1476126" h="862860">
                  <a:moveTo>
                    <a:pt x="0" y="0"/>
                  </a:moveTo>
                  <a:lnTo>
                    <a:pt x="1476126" y="0"/>
                  </a:lnTo>
                  <a:lnTo>
                    <a:pt x="1476126" y="862860"/>
                  </a:lnTo>
                  <a:lnTo>
                    <a:pt x="0" y="862860"/>
                  </a:lnTo>
                  <a:close/>
                </a:path>
              </a:pathLst>
            </a:custGeom>
            <a:solidFill>
              <a:srgbClr val="0033a0"/>
            </a:solidFill>
            <a:ln cap="sq" w="9525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0" name="TextBox 5"/>
            <p:cNvSpPr/>
            <p:nvPr/>
          </p:nvSpPr>
          <p:spPr>
            <a:xfrm>
              <a:off x="2986560" y="2983680"/>
              <a:ext cx="2140920" cy="2241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484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51" name="AutoShape 6"/>
          <p:cNvSpPr/>
          <p:nvPr/>
        </p:nvSpPr>
        <p:spPr>
          <a:xfrm>
            <a:off x="3829320" y="4278240"/>
            <a:ext cx="220320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tr-TR" sz="18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2" name="Group 7"/>
          <p:cNvGrpSpPr/>
          <p:nvPr/>
        </p:nvGrpSpPr>
        <p:grpSpPr>
          <a:xfrm>
            <a:off x="2986560" y="5759640"/>
            <a:ext cx="3888360" cy="2352600"/>
            <a:chOff x="2986560" y="5759640"/>
            <a:chExt cx="3888360" cy="2352600"/>
          </a:xfrm>
        </p:grpSpPr>
        <p:sp>
          <p:nvSpPr>
            <p:cNvPr id="53" name="Freeform 8"/>
            <p:cNvSpPr/>
            <p:nvPr/>
          </p:nvSpPr>
          <p:spPr>
            <a:xfrm>
              <a:off x="2986560" y="5860080"/>
              <a:ext cx="3888360" cy="2252160"/>
            </a:xfrm>
            <a:custGeom>
              <a:avLst/>
              <a:gdLst>
                <a:gd name="textAreaLeft" fmla="*/ 0 w 3888360"/>
                <a:gd name="textAreaRight" fmla="*/ 3888720 w 3888360"/>
                <a:gd name="textAreaTop" fmla="*/ 0 h 2252160"/>
                <a:gd name="textAreaBottom" fmla="*/ 2252520 h 2252160"/>
              </a:gdLst>
              <a:ahLst/>
              <a:rect l="textAreaLeft" t="textAreaTop" r="textAreaRight" b="textAreaBottom"/>
              <a:pathLst>
                <a:path w="1476126" h="855070">
                  <a:moveTo>
                    <a:pt x="0" y="0"/>
                  </a:moveTo>
                  <a:lnTo>
                    <a:pt x="1476126" y="0"/>
                  </a:lnTo>
                  <a:lnTo>
                    <a:pt x="1476126" y="855070"/>
                  </a:lnTo>
                  <a:lnTo>
                    <a:pt x="0" y="855070"/>
                  </a:lnTo>
                  <a:close/>
                </a:path>
              </a:pathLst>
            </a:custGeom>
            <a:solidFill>
              <a:srgbClr val="0033a0"/>
            </a:solidFill>
            <a:ln cap="sq" w="9525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4" name="TextBox 9"/>
            <p:cNvSpPr/>
            <p:nvPr/>
          </p:nvSpPr>
          <p:spPr>
            <a:xfrm>
              <a:off x="2986560" y="5759640"/>
              <a:ext cx="2140920" cy="2241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484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55" name="AutoShape 10"/>
          <p:cNvSpPr/>
          <p:nvPr/>
        </p:nvSpPr>
        <p:spPr>
          <a:xfrm>
            <a:off x="3829320" y="7033680"/>
            <a:ext cx="220320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tr-TR" sz="18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6" name="Group 11"/>
          <p:cNvGrpSpPr/>
          <p:nvPr/>
        </p:nvGrpSpPr>
        <p:grpSpPr>
          <a:xfrm>
            <a:off x="10000800" y="1509480"/>
            <a:ext cx="6992280" cy="8074440"/>
            <a:chOff x="10000800" y="1509480"/>
            <a:chExt cx="6992280" cy="8074440"/>
          </a:xfrm>
        </p:grpSpPr>
        <p:sp>
          <p:nvSpPr>
            <p:cNvPr id="57" name="Freeform 12"/>
            <p:cNvSpPr/>
            <p:nvPr/>
          </p:nvSpPr>
          <p:spPr>
            <a:xfrm>
              <a:off x="10000800" y="1509480"/>
              <a:ext cx="6992280" cy="8074440"/>
            </a:xfrm>
            <a:custGeom>
              <a:avLst/>
              <a:gdLst>
                <a:gd name="textAreaLeft" fmla="*/ 0 w 6992280"/>
                <a:gd name="textAreaRight" fmla="*/ 6992640 w 6992280"/>
                <a:gd name="textAreaTop" fmla="*/ 0 h 8074440"/>
                <a:gd name="textAreaBottom" fmla="*/ 8074800 h 8074440"/>
              </a:gdLst>
              <a:ahLst/>
              <a:rect l="textAreaLeft" t="textAreaTop" r="textAreaRight" b="textAreaBottom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solidFill>
              <a:srgbClr val="56aeff"/>
            </a:solidFill>
            <a:ln w="1270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58" name="Group 13"/>
          <p:cNvGrpSpPr/>
          <p:nvPr/>
        </p:nvGrpSpPr>
        <p:grpSpPr>
          <a:xfrm>
            <a:off x="10143720" y="1698120"/>
            <a:ext cx="6697080" cy="7733520"/>
            <a:chOff x="10143720" y="1698120"/>
            <a:chExt cx="6697080" cy="7733520"/>
          </a:xfrm>
        </p:grpSpPr>
        <p:sp>
          <p:nvSpPr>
            <p:cNvPr id="59" name="Freeform 14"/>
            <p:cNvSpPr/>
            <p:nvPr/>
          </p:nvSpPr>
          <p:spPr>
            <a:xfrm>
              <a:off x="10143720" y="1698120"/>
              <a:ext cx="6697080" cy="7733520"/>
            </a:xfrm>
            <a:custGeom>
              <a:avLst/>
              <a:gdLst>
                <a:gd name="textAreaLeft" fmla="*/ 0 w 6697080"/>
                <a:gd name="textAreaRight" fmla="*/ 6697440 w 6697080"/>
                <a:gd name="textAreaTop" fmla="*/ 0 h 7733520"/>
                <a:gd name="textAreaBottom" fmla="*/ 7733880 h 7733520"/>
              </a:gdLst>
              <a:ahLst/>
              <a:rect l="textAreaLeft" t="textAreaTop" r="textAreaRight" b="textAreaBottom"/>
              <a:pathLst>
                <a:path w="5499100" h="6350000">
                  <a:moveTo>
                    <a:pt x="2749550" y="6350000"/>
                  </a:moveTo>
                  <a:lnTo>
                    <a:pt x="0" y="4762500"/>
                  </a:lnTo>
                  <a:lnTo>
                    <a:pt x="0" y="1587500"/>
                  </a:lnTo>
                  <a:lnTo>
                    <a:pt x="2749550" y="0"/>
                  </a:lnTo>
                  <a:lnTo>
                    <a:pt x="5499100" y="1587500"/>
                  </a:lnTo>
                  <a:lnTo>
                    <a:pt x="5499100" y="4762500"/>
                  </a:lnTo>
                  <a:lnTo>
                    <a:pt x="2749550" y="6350000"/>
                  </a:lnTo>
                  <a:close/>
                </a:path>
              </a:pathLst>
            </a:custGeom>
            <a:blipFill rotWithShape="0">
              <a:blip r:embed="rId2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0" name="Group 15"/>
          <p:cNvGrpSpPr/>
          <p:nvPr/>
        </p:nvGrpSpPr>
        <p:grpSpPr>
          <a:xfrm>
            <a:off x="7205400" y="2983680"/>
            <a:ext cx="3889800" cy="2373120"/>
            <a:chOff x="7205400" y="2983680"/>
            <a:chExt cx="3889800" cy="2373120"/>
          </a:xfrm>
        </p:grpSpPr>
        <p:sp>
          <p:nvSpPr>
            <p:cNvPr id="61" name="Freeform 16"/>
            <p:cNvSpPr/>
            <p:nvPr/>
          </p:nvSpPr>
          <p:spPr>
            <a:xfrm>
              <a:off x="7205400" y="3084120"/>
              <a:ext cx="3889800" cy="2272680"/>
            </a:xfrm>
            <a:custGeom>
              <a:avLst/>
              <a:gdLst>
                <a:gd name="textAreaLeft" fmla="*/ 0 w 3889800"/>
                <a:gd name="textAreaRight" fmla="*/ 3890160 w 3889800"/>
                <a:gd name="textAreaTop" fmla="*/ 0 h 2272680"/>
                <a:gd name="textAreaBottom" fmla="*/ 2273040 h 2272680"/>
              </a:gdLst>
              <a:ahLst/>
              <a:rect l="textAreaLeft" t="textAreaTop" r="textAreaRight" b="textAreaBottom"/>
              <a:pathLst>
                <a:path w="1476674" h="862860">
                  <a:moveTo>
                    <a:pt x="0" y="0"/>
                  </a:moveTo>
                  <a:lnTo>
                    <a:pt x="1476674" y="0"/>
                  </a:lnTo>
                  <a:lnTo>
                    <a:pt x="1476674" y="862860"/>
                  </a:lnTo>
                  <a:lnTo>
                    <a:pt x="0" y="862860"/>
                  </a:lnTo>
                  <a:close/>
                </a:path>
              </a:pathLst>
            </a:custGeom>
            <a:solidFill>
              <a:srgbClr val="0033a0"/>
            </a:solidFill>
            <a:ln cap="sq" w="9525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2" name="TextBox 17"/>
            <p:cNvSpPr/>
            <p:nvPr/>
          </p:nvSpPr>
          <p:spPr>
            <a:xfrm>
              <a:off x="7205400" y="2983680"/>
              <a:ext cx="2140920" cy="2241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484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63" name="AutoShape 18"/>
          <p:cNvSpPr/>
          <p:nvPr/>
        </p:nvSpPr>
        <p:spPr>
          <a:xfrm>
            <a:off x="8048880" y="4297320"/>
            <a:ext cx="22028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tr-TR" sz="1800" spc="-1" strike="noStrike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64" name="Group 19"/>
          <p:cNvGrpSpPr/>
          <p:nvPr/>
        </p:nvGrpSpPr>
        <p:grpSpPr>
          <a:xfrm>
            <a:off x="7198920" y="5759640"/>
            <a:ext cx="3889800" cy="2352600"/>
            <a:chOff x="7198920" y="5759640"/>
            <a:chExt cx="3889800" cy="2352600"/>
          </a:xfrm>
        </p:grpSpPr>
        <p:sp>
          <p:nvSpPr>
            <p:cNvPr id="65" name="Freeform 20"/>
            <p:cNvSpPr/>
            <p:nvPr/>
          </p:nvSpPr>
          <p:spPr>
            <a:xfrm>
              <a:off x="7198920" y="5860080"/>
              <a:ext cx="3889800" cy="2252160"/>
            </a:xfrm>
            <a:custGeom>
              <a:avLst/>
              <a:gdLst>
                <a:gd name="textAreaLeft" fmla="*/ 0 w 3889800"/>
                <a:gd name="textAreaRight" fmla="*/ 3890160 w 3889800"/>
                <a:gd name="textAreaTop" fmla="*/ 0 h 2252160"/>
                <a:gd name="textAreaBottom" fmla="*/ 2252520 h 2252160"/>
              </a:gdLst>
              <a:ahLst/>
              <a:rect l="textAreaLeft" t="textAreaTop" r="textAreaRight" b="textAreaBottom"/>
              <a:pathLst>
                <a:path w="1476674" h="855070">
                  <a:moveTo>
                    <a:pt x="0" y="0"/>
                  </a:moveTo>
                  <a:lnTo>
                    <a:pt x="1476674" y="0"/>
                  </a:lnTo>
                  <a:lnTo>
                    <a:pt x="1476674" y="855070"/>
                  </a:lnTo>
                  <a:lnTo>
                    <a:pt x="0" y="855070"/>
                  </a:lnTo>
                  <a:close/>
                </a:path>
              </a:pathLst>
            </a:custGeom>
            <a:solidFill>
              <a:srgbClr val="0033a0"/>
            </a:solidFill>
            <a:ln cap="sq" w="9525">
              <a:solidFill>
                <a:srgbClr val="fffff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6" name="TextBox 21"/>
            <p:cNvSpPr/>
            <p:nvPr/>
          </p:nvSpPr>
          <p:spPr>
            <a:xfrm>
              <a:off x="7198920" y="5759640"/>
              <a:ext cx="2140920" cy="22413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484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67" name="AutoShape 22"/>
          <p:cNvSpPr/>
          <p:nvPr/>
        </p:nvSpPr>
        <p:spPr>
          <a:xfrm>
            <a:off x="8042400" y="7071840"/>
            <a:ext cx="2202840" cy="360"/>
          </a:xfrm>
          <a:prstGeom prst="line">
            <a:avLst/>
          </a:prstGeom>
          <a:ln w="381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tr-TR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8" name="TextBox 23"/>
          <p:cNvSpPr/>
          <p:nvPr/>
        </p:nvSpPr>
        <p:spPr>
          <a:xfrm>
            <a:off x="2828880" y="1366920"/>
            <a:ext cx="8436960" cy="117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9264"/>
              </a:lnSpc>
              <a:tabLst>
                <a:tab algn="l" pos="0"/>
              </a:tabLst>
            </a:pPr>
            <a:r>
              <a:rPr b="0" lang="en-US" sz="7719" spc="-1" strike="noStrike">
                <a:solidFill>
                  <a:srgbClr val="ffffff"/>
                </a:solidFill>
                <a:latin typeface="Arial"/>
              </a:rPr>
              <a:t>İÇERİK</a:t>
            </a:r>
            <a:endParaRPr b="0" lang="tr-TR" sz="7719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TextBox 24"/>
          <p:cNvSpPr/>
          <p:nvPr/>
        </p:nvSpPr>
        <p:spPr>
          <a:xfrm>
            <a:off x="3133800" y="4711320"/>
            <a:ext cx="3577320" cy="46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654"/>
              </a:lnSpc>
            </a:pPr>
            <a:r>
              <a:rPr b="0" lang="en-US" sz="2650" spc="-1" strike="noStrike">
                <a:solidFill>
                  <a:srgbClr val="ffffff"/>
                </a:solidFill>
                <a:latin typeface="DM Sans"/>
              </a:rPr>
              <a:t>Sorun - Çözüm</a:t>
            </a:r>
            <a:endParaRPr b="0" lang="tr-TR" sz="26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0" name="TextBox 25"/>
          <p:cNvSpPr/>
          <p:nvPr/>
        </p:nvSpPr>
        <p:spPr>
          <a:xfrm>
            <a:off x="3448080" y="3225960"/>
            <a:ext cx="2965680" cy="100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7914"/>
              </a:lnSpc>
            </a:pPr>
            <a:r>
              <a:rPr b="0" lang="en-US" sz="5730" spc="-1" strike="noStrike">
                <a:solidFill>
                  <a:srgbClr val="ffffff"/>
                </a:solidFill>
                <a:latin typeface="DM Sans Bold"/>
              </a:rPr>
              <a:t>01</a:t>
            </a:r>
            <a:endParaRPr b="0" lang="tr-TR" sz="573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TextBox 26"/>
          <p:cNvSpPr/>
          <p:nvPr/>
        </p:nvSpPr>
        <p:spPr>
          <a:xfrm>
            <a:off x="3448080" y="6001560"/>
            <a:ext cx="2965680" cy="100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7914"/>
              </a:lnSpc>
            </a:pPr>
            <a:r>
              <a:rPr b="0" lang="en-US" sz="5730" spc="-1" strike="noStrike">
                <a:solidFill>
                  <a:srgbClr val="ffffff"/>
                </a:solidFill>
                <a:latin typeface="DM Sans Bold"/>
              </a:rPr>
              <a:t>03</a:t>
            </a:r>
            <a:endParaRPr b="0" lang="tr-TR" sz="573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2" name="TextBox 27"/>
          <p:cNvSpPr/>
          <p:nvPr/>
        </p:nvSpPr>
        <p:spPr>
          <a:xfrm>
            <a:off x="7627680" y="3225960"/>
            <a:ext cx="3006360" cy="100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7914"/>
              </a:lnSpc>
            </a:pPr>
            <a:r>
              <a:rPr b="0" lang="en-US" sz="5730" spc="-1" strike="noStrike">
                <a:solidFill>
                  <a:srgbClr val="ffffff"/>
                </a:solidFill>
                <a:latin typeface="DM Sans Bold"/>
              </a:rPr>
              <a:t>02</a:t>
            </a:r>
            <a:endParaRPr b="0" lang="tr-TR" sz="573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3" name="TextBox 28"/>
          <p:cNvSpPr/>
          <p:nvPr/>
        </p:nvSpPr>
        <p:spPr>
          <a:xfrm>
            <a:off x="7621200" y="6001560"/>
            <a:ext cx="2995200" cy="100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7914"/>
              </a:lnSpc>
            </a:pPr>
            <a:r>
              <a:rPr b="0" lang="en-US" sz="5730" spc="-1" strike="noStrike">
                <a:solidFill>
                  <a:srgbClr val="ffffff"/>
                </a:solidFill>
                <a:latin typeface="DM Sans Bold"/>
              </a:rPr>
              <a:t>04</a:t>
            </a:r>
            <a:endParaRPr b="0" lang="tr-TR" sz="573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TextBox 30"/>
          <p:cNvSpPr/>
          <p:nvPr/>
        </p:nvSpPr>
        <p:spPr>
          <a:xfrm>
            <a:off x="2974320" y="7481880"/>
            <a:ext cx="3896280" cy="46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654"/>
              </a:lnSpc>
            </a:pPr>
            <a:r>
              <a:rPr b="0" lang="en-US" sz="2650" spc="-1" strike="noStrike">
                <a:solidFill>
                  <a:srgbClr val="ffffff"/>
                </a:solidFill>
                <a:latin typeface="DM Sans"/>
              </a:rPr>
              <a:t>Artılar</a:t>
            </a:r>
            <a:endParaRPr b="0" lang="tr-TR" sz="26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5" name="TextBox 31"/>
          <p:cNvSpPr/>
          <p:nvPr/>
        </p:nvSpPr>
        <p:spPr>
          <a:xfrm>
            <a:off x="7375680" y="7481880"/>
            <a:ext cx="3577320" cy="46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654"/>
              </a:lnSpc>
            </a:pPr>
            <a:r>
              <a:rPr b="0" lang="en-US" sz="2650" spc="-1" strike="noStrike">
                <a:solidFill>
                  <a:srgbClr val="ffffff"/>
                </a:solidFill>
                <a:latin typeface="DM Sans"/>
              </a:rPr>
              <a:t>Gelecek Çalışmaları</a:t>
            </a:r>
            <a:endParaRPr b="0" lang="tr-TR" sz="26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6" name="TextBox 32"/>
          <p:cNvSpPr/>
          <p:nvPr/>
        </p:nvSpPr>
        <p:spPr>
          <a:xfrm>
            <a:off x="7355160" y="4711320"/>
            <a:ext cx="3577320" cy="46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654"/>
              </a:lnSpc>
            </a:pPr>
            <a:r>
              <a:rPr b="0" lang="en-US" sz="2650" spc="-1" strike="noStrike">
                <a:solidFill>
                  <a:srgbClr val="ffffff"/>
                </a:solidFill>
                <a:latin typeface="DM Sans"/>
              </a:rPr>
              <a:t>Proje Detayları</a:t>
            </a:r>
            <a:endParaRPr b="0" lang="tr-TR" sz="265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7" name="Freeform 1"/>
          <p:cNvSpPr/>
          <p:nvPr/>
        </p:nvSpPr>
        <p:spPr>
          <a:xfrm>
            <a:off x="1029240" y="678960"/>
            <a:ext cx="2522160" cy="699120"/>
          </a:xfrm>
          <a:custGeom>
            <a:avLst/>
            <a:gdLst>
              <a:gd name="textAreaLeft" fmla="*/ 0 w 2522160"/>
              <a:gd name="textAreaRight" fmla="*/ 2522520 w 2522160"/>
              <a:gd name="textAreaTop" fmla="*/ 0 h 699120"/>
              <a:gd name="textAreaBottom" fmla="*/ 699480 h 699120"/>
            </a:gdLst>
            <a:ahLst/>
            <a:rect l="textAreaLeft" t="textAreaTop" r="textAreaRight" b="textAreaBottom"/>
            <a:pathLst>
              <a:path w="2522644" h="699640">
                <a:moveTo>
                  <a:pt x="0" y="0"/>
                </a:moveTo>
                <a:lnTo>
                  <a:pt x="2522644" y="0"/>
                </a:lnTo>
                <a:lnTo>
                  <a:pt x="2522644" y="699640"/>
                </a:lnTo>
                <a:lnTo>
                  <a:pt x="0" y="6996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2"/>
          <p:cNvSpPr/>
          <p:nvPr/>
        </p:nvSpPr>
        <p:spPr>
          <a:xfrm>
            <a:off x="-160920" y="-456480"/>
            <a:ext cx="18609480" cy="11199600"/>
          </a:xfrm>
          <a:custGeom>
            <a:avLst/>
            <a:gdLst>
              <a:gd name="textAreaLeft" fmla="*/ 0 w 18609480"/>
              <a:gd name="textAreaRight" fmla="*/ 18609840 w 18609480"/>
              <a:gd name="textAreaTop" fmla="*/ 0 h 11199600"/>
              <a:gd name="textAreaBottom" fmla="*/ 11199960 h 11199600"/>
            </a:gdLst>
            <a:ahLst/>
            <a:rect l="textAreaLeft" t="textAreaTop" r="textAreaRight" b="textAreaBottom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6"/>
                </a:lnTo>
                <a:lnTo>
                  <a:pt x="0" y="111998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Freeform 3"/>
          <p:cNvSpPr/>
          <p:nvPr/>
        </p:nvSpPr>
        <p:spPr>
          <a:xfrm>
            <a:off x="1028880" y="678960"/>
            <a:ext cx="2522160" cy="699120"/>
          </a:xfrm>
          <a:custGeom>
            <a:avLst/>
            <a:gdLst>
              <a:gd name="textAreaLeft" fmla="*/ 0 w 2522160"/>
              <a:gd name="textAreaRight" fmla="*/ 2522520 w 2522160"/>
              <a:gd name="textAreaTop" fmla="*/ 0 h 699120"/>
              <a:gd name="textAreaBottom" fmla="*/ 699480 h 699120"/>
            </a:gdLst>
            <a:ahLst/>
            <a:rect l="textAreaLeft" t="textAreaTop" r="textAreaRight" b="textAreaBottom"/>
            <a:pathLst>
              <a:path w="2522644" h="699640">
                <a:moveTo>
                  <a:pt x="0" y="0"/>
                </a:moveTo>
                <a:lnTo>
                  <a:pt x="2522644" y="0"/>
                </a:lnTo>
                <a:lnTo>
                  <a:pt x="2522644" y="699640"/>
                </a:lnTo>
                <a:lnTo>
                  <a:pt x="0" y="6996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Freeform 4"/>
          <p:cNvSpPr/>
          <p:nvPr/>
        </p:nvSpPr>
        <p:spPr>
          <a:xfrm>
            <a:off x="15218640" y="853200"/>
            <a:ext cx="1766880" cy="1766880"/>
          </a:xfrm>
          <a:custGeom>
            <a:avLst/>
            <a:gdLst>
              <a:gd name="textAreaLeft" fmla="*/ 0 w 1766880"/>
              <a:gd name="textAreaRight" fmla="*/ 1767240 w 1766880"/>
              <a:gd name="textAreaTop" fmla="*/ 0 h 1766880"/>
              <a:gd name="textAreaBottom" fmla="*/ 1767240 h 1766880"/>
            </a:gdLst>
            <a:ahLst/>
            <a:rect l="textAreaLeft" t="textAreaTop" r="textAreaRight" b="textAreaBottom"/>
            <a:pathLst>
              <a:path w="1767263" h="1767263">
                <a:moveTo>
                  <a:pt x="0" y="0"/>
                </a:moveTo>
                <a:lnTo>
                  <a:pt x="1767263" y="0"/>
                </a:lnTo>
                <a:lnTo>
                  <a:pt x="1767263" y="1767263"/>
                </a:lnTo>
                <a:lnTo>
                  <a:pt x="0" y="176726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1" name="Group 5"/>
          <p:cNvGrpSpPr/>
          <p:nvPr/>
        </p:nvGrpSpPr>
        <p:grpSpPr>
          <a:xfrm>
            <a:off x="4691520" y="2620440"/>
            <a:ext cx="4385880" cy="4529520"/>
            <a:chOff x="4691520" y="2620440"/>
            <a:chExt cx="4385880" cy="4529520"/>
          </a:xfrm>
        </p:grpSpPr>
        <p:sp>
          <p:nvSpPr>
            <p:cNvPr id="82" name="Freeform 6"/>
            <p:cNvSpPr/>
            <p:nvPr/>
          </p:nvSpPr>
          <p:spPr>
            <a:xfrm>
              <a:off x="4743360" y="2672280"/>
              <a:ext cx="4282200" cy="4426200"/>
            </a:xfrm>
            <a:custGeom>
              <a:avLst/>
              <a:gdLst>
                <a:gd name="textAreaLeft" fmla="*/ 0 w 4282200"/>
                <a:gd name="textAreaRight" fmla="*/ 4282560 w 4282200"/>
                <a:gd name="textAreaTop" fmla="*/ 0 h 4426200"/>
                <a:gd name="textAreaBottom" fmla="*/ 4426560 h 4426200"/>
              </a:gdLst>
              <a:ahLst/>
              <a:rect l="textAreaLeft" t="textAreaTop" r="textAreaRight" b="textAreaBottom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" name="Freeform 7"/>
            <p:cNvSpPr/>
            <p:nvPr/>
          </p:nvSpPr>
          <p:spPr>
            <a:xfrm>
              <a:off x="4691520" y="2620440"/>
              <a:ext cx="4385880" cy="4529520"/>
            </a:xfrm>
            <a:custGeom>
              <a:avLst/>
              <a:gdLst>
                <a:gd name="textAreaLeft" fmla="*/ 0 w 4385880"/>
                <a:gd name="textAreaRight" fmla="*/ 4386240 w 4385880"/>
                <a:gd name="textAreaTop" fmla="*/ 0 h 4529520"/>
                <a:gd name="textAreaBottom" fmla="*/ 4529880 h 4529520"/>
              </a:gdLst>
              <a:ahLst/>
              <a:rect l="textAreaLeft" t="textAreaTop" r="textAreaRight" b="textAreaBottom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0033a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4" name="TextBox 8"/>
          <p:cNvSpPr/>
          <p:nvPr/>
        </p:nvSpPr>
        <p:spPr>
          <a:xfrm>
            <a:off x="7693920" y="1149840"/>
            <a:ext cx="2899440" cy="98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7750"/>
              </a:lnSpc>
            </a:pPr>
            <a:r>
              <a:rPr b="0" lang="en-US" sz="6200" spc="-1" strike="noStrike">
                <a:solidFill>
                  <a:srgbClr val="ffffff"/>
                </a:solidFill>
                <a:latin typeface="Arial"/>
              </a:rPr>
              <a:t>SORUN</a:t>
            </a:r>
            <a:endParaRPr b="0" lang="tr-TR" sz="6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5" name="Group 9"/>
          <p:cNvGrpSpPr/>
          <p:nvPr/>
        </p:nvGrpSpPr>
        <p:grpSpPr>
          <a:xfrm>
            <a:off x="9210240" y="2620440"/>
            <a:ext cx="4385880" cy="4529520"/>
            <a:chOff x="9210240" y="2620440"/>
            <a:chExt cx="4385880" cy="4529520"/>
          </a:xfrm>
        </p:grpSpPr>
        <p:sp>
          <p:nvSpPr>
            <p:cNvPr id="86" name="Freeform 10"/>
            <p:cNvSpPr/>
            <p:nvPr/>
          </p:nvSpPr>
          <p:spPr>
            <a:xfrm>
              <a:off x="9262080" y="2672280"/>
              <a:ext cx="4282200" cy="4426200"/>
            </a:xfrm>
            <a:custGeom>
              <a:avLst/>
              <a:gdLst>
                <a:gd name="textAreaLeft" fmla="*/ 0 w 4282200"/>
                <a:gd name="textAreaRight" fmla="*/ 4282560 w 4282200"/>
                <a:gd name="textAreaTop" fmla="*/ 0 h 4426200"/>
                <a:gd name="textAreaBottom" fmla="*/ 4426560 h 4426200"/>
              </a:gdLst>
              <a:ahLst/>
              <a:rect l="textAreaLeft" t="textAreaTop" r="textAreaRight" b="textAreaBottom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 rotWithShape="0">
              <a:blip r:embed="rId5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7" name="Freeform 11"/>
            <p:cNvSpPr/>
            <p:nvPr/>
          </p:nvSpPr>
          <p:spPr>
            <a:xfrm>
              <a:off x="9210240" y="2620440"/>
              <a:ext cx="4385880" cy="4529520"/>
            </a:xfrm>
            <a:custGeom>
              <a:avLst/>
              <a:gdLst>
                <a:gd name="textAreaLeft" fmla="*/ 0 w 4385880"/>
                <a:gd name="textAreaRight" fmla="*/ 4386240 w 4385880"/>
                <a:gd name="textAreaTop" fmla="*/ 0 h 4529520"/>
                <a:gd name="textAreaBottom" fmla="*/ 4529880 h 4529520"/>
              </a:gdLst>
              <a:ahLst/>
              <a:rect l="textAreaLeft" t="textAreaTop" r="textAreaRight" b="textAreaBottom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0033a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88" name="TextBox 12"/>
          <p:cNvSpPr/>
          <p:nvPr/>
        </p:nvSpPr>
        <p:spPr>
          <a:xfrm>
            <a:off x="1627560" y="7832160"/>
            <a:ext cx="14767200" cy="138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640"/>
              </a:lnSpc>
            </a:pPr>
            <a:r>
              <a:rPr b="0" lang="en-US" sz="2600" spc="77" strike="noStrike">
                <a:solidFill>
                  <a:srgbClr val="ffffff"/>
                </a:solidFill>
                <a:latin typeface="Arial"/>
              </a:rPr>
              <a:t>Yasal yükümlülük gerektiren sözleşme, poliçe gibi dokümanlar başta olmak üzere tüm dokümanlarda yapılan arama ve doküman karşılaştırma süreçleri oldukça fazla iş yükü, zaman kaybı ve kritik hatalara yol açabilmektedir. </a:t>
            </a:r>
            <a:endParaRPr b="0" lang="tr-TR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 2"/>
          <p:cNvSpPr/>
          <p:nvPr/>
        </p:nvSpPr>
        <p:spPr>
          <a:xfrm>
            <a:off x="-160920" y="-456480"/>
            <a:ext cx="18609480" cy="11199600"/>
          </a:xfrm>
          <a:custGeom>
            <a:avLst/>
            <a:gdLst>
              <a:gd name="textAreaLeft" fmla="*/ 0 w 18609480"/>
              <a:gd name="textAreaRight" fmla="*/ 18609840 w 18609480"/>
              <a:gd name="textAreaTop" fmla="*/ 0 h 11199600"/>
              <a:gd name="textAreaBottom" fmla="*/ 11199960 h 11199600"/>
            </a:gdLst>
            <a:ahLst/>
            <a:rect l="textAreaLeft" t="textAreaTop" r="textAreaRight" b="textAreaBottom"/>
            <a:pathLst>
              <a:path w="18609951" h="11199807">
                <a:moveTo>
                  <a:pt x="0" y="0"/>
                </a:moveTo>
                <a:lnTo>
                  <a:pt x="18609950" y="0"/>
                </a:lnTo>
                <a:lnTo>
                  <a:pt x="18609950" y="11199806"/>
                </a:lnTo>
                <a:lnTo>
                  <a:pt x="0" y="1119980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Freeform 3"/>
          <p:cNvSpPr/>
          <p:nvPr/>
        </p:nvSpPr>
        <p:spPr>
          <a:xfrm>
            <a:off x="1028880" y="678960"/>
            <a:ext cx="2522160" cy="699120"/>
          </a:xfrm>
          <a:custGeom>
            <a:avLst/>
            <a:gdLst>
              <a:gd name="textAreaLeft" fmla="*/ 0 w 2522160"/>
              <a:gd name="textAreaRight" fmla="*/ 2522520 w 2522160"/>
              <a:gd name="textAreaTop" fmla="*/ 0 h 699120"/>
              <a:gd name="textAreaBottom" fmla="*/ 699480 h 699120"/>
            </a:gdLst>
            <a:ahLst/>
            <a:rect l="textAreaLeft" t="textAreaTop" r="textAreaRight" b="textAreaBottom"/>
            <a:pathLst>
              <a:path w="2522644" h="699640">
                <a:moveTo>
                  <a:pt x="0" y="0"/>
                </a:moveTo>
                <a:lnTo>
                  <a:pt x="2522644" y="0"/>
                </a:lnTo>
                <a:lnTo>
                  <a:pt x="2522644" y="699640"/>
                </a:lnTo>
                <a:lnTo>
                  <a:pt x="0" y="6996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1" name="Group 4"/>
          <p:cNvGrpSpPr/>
          <p:nvPr/>
        </p:nvGrpSpPr>
        <p:grpSpPr>
          <a:xfrm>
            <a:off x="5035680" y="2404800"/>
            <a:ext cx="4745520" cy="4745520"/>
            <a:chOff x="5035680" y="2404800"/>
            <a:chExt cx="4745520" cy="4745520"/>
          </a:xfrm>
        </p:grpSpPr>
        <p:sp>
          <p:nvSpPr>
            <p:cNvPr id="92" name="Freeform 5"/>
            <p:cNvSpPr/>
            <p:nvPr/>
          </p:nvSpPr>
          <p:spPr>
            <a:xfrm>
              <a:off x="5035680" y="2404800"/>
              <a:ext cx="4745520" cy="4745520"/>
            </a:xfrm>
            <a:custGeom>
              <a:avLst/>
              <a:gdLst>
                <a:gd name="textAreaLeft" fmla="*/ 0 w 4745520"/>
                <a:gd name="textAreaRight" fmla="*/ 4745880 w 4745520"/>
                <a:gd name="textAreaTop" fmla="*/ 0 h 4745520"/>
                <a:gd name="textAreaBottom" fmla="*/ 4745880 h 4745520"/>
              </a:gdLst>
              <a:ahLst/>
              <a:rect l="textAreaLeft" t="textAreaTop" r="textAreaRight" b="textAreaBottom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0">
              <a:blip r:embed="rId3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3" name="Group 6"/>
          <p:cNvGrpSpPr/>
          <p:nvPr/>
        </p:nvGrpSpPr>
        <p:grpSpPr>
          <a:xfrm>
            <a:off x="8498880" y="2404800"/>
            <a:ext cx="4753440" cy="4753440"/>
            <a:chOff x="8498880" y="2404800"/>
            <a:chExt cx="4753440" cy="4753440"/>
          </a:xfrm>
        </p:grpSpPr>
        <p:sp>
          <p:nvSpPr>
            <p:cNvPr id="94" name="Freeform 7"/>
            <p:cNvSpPr/>
            <p:nvPr/>
          </p:nvSpPr>
          <p:spPr>
            <a:xfrm>
              <a:off x="8498880" y="2404800"/>
              <a:ext cx="4753440" cy="4753440"/>
            </a:xfrm>
            <a:custGeom>
              <a:avLst/>
              <a:gdLst>
                <a:gd name="textAreaLeft" fmla="*/ 0 w 4753440"/>
                <a:gd name="textAreaRight" fmla="*/ 4753800 w 4753440"/>
                <a:gd name="textAreaTop" fmla="*/ 0 h 4753440"/>
                <a:gd name="textAreaBottom" fmla="*/ 4753800 h 4753440"/>
              </a:gdLst>
              <a:ahLst/>
              <a:rect l="textAreaLeft" t="textAreaTop" r="textAreaRight" b="textAreaBottom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 rotWithShape="0">
              <a:blip r:embed="rId4"/>
              <a:srcRect/>
              <a:stretch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95" name="TextBox 8"/>
          <p:cNvSpPr/>
          <p:nvPr/>
        </p:nvSpPr>
        <p:spPr>
          <a:xfrm>
            <a:off x="7682040" y="1149840"/>
            <a:ext cx="2923560" cy="984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7750"/>
              </a:lnSpc>
            </a:pPr>
            <a:r>
              <a:rPr b="0" lang="en-US" sz="6200" spc="-1" strike="noStrike">
                <a:solidFill>
                  <a:srgbClr val="ffffff"/>
                </a:solidFill>
                <a:latin typeface="Arial"/>
              </a:rPr>
              <a:t>ÇÖZÜM</a:t>
            </a:r>
            <a:endParaRPr b="0" lang="tr-TR" sz="6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TextBox 9"/>
          <p:cNvSpPr/>
          <p:nvPr/>
        </p:nvSpPr>
        <p:spPr>
          <a:xfrm>
            <a:off x="1627560" y="7832160"/>
            <a:ext cx="14767200" cy="138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640"/>
              </a:lnSpc>
            </a:pPr>
            <a:r>
              <a:rPr b="0" lang="en-US" sz="2600" spc="77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n-US" sz="2600" spc="77" strike="noStrike">
                <a:solidFill>
                  <a:srgbClr val="ffffff"/>
                </a:solidFill>
                <a:latin typeface="Arial"/>
              </a:rPr>
              <a:t>Yapay zeka ve farklı teknolojilerden yararlanarak geliştirilen otomatize sistem ile doküman inceleme sürecini daha dijital, eforsuz ve hatasız hale getirmek bu soruna üretilecek en iyi çözümdür.</a:t>
            </a:r>
            <a:endParaRPr b="0" lang="tr-TR" sz="2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eform 2"/>
          <p:cNvSpPr/>
          <p:nvPr/>
        </p:nvSpPr>
        <p:spPr>
          <a:xfrm>
            <a:off x="1028880" y="678960"/>
            <a:ext cx="2522160" cy="699120"/>
          </a:xfrm>
          <a:custGeom>
            <a:avLst/>
            <a:gdLst>
              <a:gd name="textAreaLeft" fmla="*/ 0 w 2522160"/>
              <a:gd name="textAreaRight" fmla="*/ 2522520 w 2522160"/>
              <a:gd name="textAreaTop" fmla="*/ 0 h 699120"/>
              <a:gd name="textAreaBottom" fmla="*/ 699480 h 699120"/>
            </a:gdLst>
            <a:ahLst/>
            <a:rect l="textAreaLeft" t="textAreaTop" r="textAreaRight" b="textAreaBottom"/>
            <a:pathLst>
              <a:path w="2522644" h="699640">
                <a:moveTo>
                  <a:pt x="0" y="0"/>
                </a:moveTo>
                <a:lnTo>
                  <a:pt x="2522644" y="0"/>
                </a:lnTo>
                <a:lnTo>
                  <a:pt x="2522644" y="699640"/>
                </a:lnTo>
                <a:lnTo>
                  <a:pt x="0" y="6996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8" name="Group 3"/>
          <p:cNvGrpSpPr/>
          <p:nvPr/>
        </p:nvGrpSpPr>
        <p:grpSpPr>
          <a:xfrm>
            <a:off x="-777240" y="7587720"/>
            <a:ext cx="18444960" cy="2531160"/>
            <a:chOff x="-777240" y="7587720"/>
            <a:chExt cx="18444960" cy="2531160"/>
          </a:xfrm>
        </p:grpSpPr>
        <p:sp>
          <p:nvSpPr>
            <p:cNvPr id="99" name="Freeform 4"/>
            <p:cNvSpPr/>
            <p:nvPr/>
          </p:nvSpPr>
          <p:spPr>
            <a:xfrm>
              <a:off x="-777240" y="7804800"/>
              <a:ext cx="18444960" cy="1577880"/>
            </a:xfrm>
            <a:custGeom>
              <a:avLst/>
              <a:gdLst>
                <a:gd name="textAreaLeft" fmla="*/ 0 w 18444960"/>
                <a:gd name="textAreaRight" fmla="*/ 18445320 w 18444960"/>
                <a:gd name="textAreaTop" fmla="*/ 0 h 1577880"/>
                <a:gd name="textAreaBottom" fmla="*/ 1578240 h 1577880"/>
              </a:gdLst>
              <a:ahLst/>
              <a:rect l="textAreaLeft" t="textAreaTop" r="textAreaRight" b="textAreaBottom"/>
              <a:pathLst>
                <a:path w="4857995" h="415666">
                  <a:moveTo>
                    <a:pt x="203200" y="0"/>
                  </a:moveTo>
                  <a:lnTo>
                    <a:pt x="4857995" y="0"/>
                  </a:lnTo>
                  <a:lnTo>
                    <a:pt x="4654795" y="415666"/>
                  </a:lnTo>
                  <a:lnTo>
                    <a:pt x="0" y="41566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c92d5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0" name="TextBox 5"/>
            <p:cNvSpPr/>
            <p:nvPr/>
          </p:nvSpPr>
          <p:spPr>
            <a:xfrm>
              <a:off x="-391680" y="7587720"/>
              <a:ext cx="2314080" cy="25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640"/>
                </a:lnSpc>
              </a:pPr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1" name="Group 6"/>
          <p:cNvGrpSpPr/>
          <p:nvPr/>
        </p:nvGrpSpPr>
        <p:grpSpPr>
          <a:xfrm>
            <a:off x="-777240" y="5997240"/>
            <a:ext cx="18444960" cy="2531160"/>
            <a:chOff x="-777240" y="5997240"/>
            <a:chExt cx="18444960" cy="2531160"/>
          </a:xfrm>
        </p:grpSpPr>
        <p:sp>
          <p:nvSpPr>
            <p:cNvPr id="102" name="Freeform 7"/>
            <p:cNvSpPr/>
            <p:nvPr/>
          </p:nvSpPr>
          <p:spPr>
            <a:xfrm>
              <a:off x="-777240" y="6214320"/>
              <a:ext cx="18444960" cy="1605960"/>
            </a:xfrm>
            <a:custGeom>
              <a:avLst/>
              <a:gdLst>
                <a:gd name="textAreaLeft" fmla="*/ 0 w 18444960"/>
                <a:gd name="textAreaRight" fmla="*/ 18445320 w 18444960"/>
                <a:gd name="textAreaTop" fmla="*/ 0 h 1605960"/>
                <a:gd name="textAreaBottom" fmla="*/ 1606320 h 1605960"/>
              </a:gdLst>
              <a:ahLst/>
              <a:rect l="textAreaLeft" t="textAreaTop" r="textAreaRight" b="textAreaBottom"/>
              <a:pathLst>
                <a:path w="4857995" h="423066">
                  <a:moveTo>
                    <a:pt x="203200" y="0"/>
                  </a:moveTo>
                  <a:lnTo>
                    <a:pt x="4857995" y="0"/>
                  </a:lnTo>
                  <a:lnTo>
                    <a:pt x="4654795" y="423066"/>
                  </a:lnTo>
                  <a:lnTo>
                    <a:pt x="0" y="42306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7c9e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" name="TextBox 8"/>
            <p:cNvSpPr/>
            <p:nvPr/>
          </p:nvSpPr>
          <p:spPr>
            <a:xfrm>
              <a:off x="-391680" y="5997240"/>
              <a:ext cx="2314080" cy="25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640"/>
                </a:lnSpc>
              </a:pPr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04" name="TextBox 9"/>
          <p:cNvSpPr/>
          <p:nvPr/>
        </p:nvSpPr>
        <p:spPr>
          <a:xfrm>
            <a:off x="14726880" y="3300840"/>
            <a:ext cx="691920" cy="71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598"/>
              </a:lnSpc>
              <a:tabLst>
                <a:tab algn="l" pos="0"/>
              </a:tabLst>
            </a:pPr>
            <a:r>
              <a:rPr b="0" lang="en-US" sz="4000" spc="117" strike="noStrike">
                <a:solidFill>
                  <a:srgbClr val="ffffff"/>
                </a:solidFill>
                <a:latin typeface="Aileron Ultra-Bold"/>
              </a:rPr>
              <a:t>1</a:t>
            </a:r>
            <a:endParaRPr b="0" lang="tr-TR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TextBox 10"/>
          <p:cNvSpPr/>
          <p:nvPr/>
        </p:nvSpPr>
        <p:spPr>
          <a:xfrm>
            <a:off x="16274880" y="6639480"/>
            <a:ext cx="691920" cy="71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598"/>
              </a:lnSpc>
              <a:tabLst>
                <a:tab algn="l" pos="0"/>
              </a:tabLst>
            </a:pPr>
            <a:r>
              <a:rPr b="0" lang="en-US" sz="4000" spc="117" strike="noStrike">
                <a:solidFill>
                  <a:srgbClr val="ffffff"/>
                </a:solidFill>
                <a:latin typeface="Aileron Ultra-Bold"/>
              </a:rPr>
              <a:t>3</a:t>
            </a:r>
            <a:endParaRPr b="0" lang="tr-TR" sz="4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06" name="Group 11"/>
          <p:cNvGrpSpPr/>
          <p:nvPr/>
        </p:nvGrpSpPr>
        <p:grpSpPr>
          <a:xfrm>
            <a:off x="-777240" y="4431600"/>
            <a:ext cx="18444960" cy="2531160"/>
            <a:chOff x="-777240" y="4431600"/>
            <a:chExt cx="18444960" cy="2531160"/>
          </a:xfrm>
        </p:grpSpPr>
        <p:sp>
          <p:nvSpPr>
            <p:cNvPr id="107" name="Freeform 12"/>
            <p:cNvSpPr/>
            <p:nvPr/>
          </p:nvSpPr>
          <p:spPr>
            <a:xfrm>
              <a:off x="-777240" y="4648320"/>
              <a:ext cx="18444960" cy="1577880"/>
            </a:xfrm>
            <a:custGeom>
              <a:avLst/>
              <a:gdLst>
                <a:gd name="textAreaLeft" fmla="*/ 0 w 18444960"/>
                <a:gd name="textAreaRight" fmla="*/ 18445320 w 18444960"/>
                <a:gd name="textAreaTop" fmla="*/ 0 h 1577880"/>
                <a:gd name="textAreaBottom" fmla="*/ 1578240 h 1577880"/>
              </a:gdLst>
              <a:ahLst/>
              <a:rect l="textAreaLeft" t="textAreaTop" r="textAreaRight" b="textAreaBottom"/>
              <a:pathLst>
                <a:path w="4857995" h="415666">
                  <a:moveTo>
                    <a:pt x="203200" y="0"/>
                  </a:moveTo>
                  <a:lnTo>
                    <a:pt x="4857995" y="0"/>
                  </a:lnTo>
                  <a:lnTo>
                    <a:pt x="4654795" y="415666"/>
                  </a:lnTo>
                  <a:lnTo>
                    <a:pt x="0" y="41566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b6b4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8" name="TextBox 13"/>
            <p:cNvSpPr/>
            <p:nvPr/>
          </p:nvSpPr>
          <p:spPr>
            <a:xfrm>
              <a:off x="-391680" y="4431600"/>
              <a:ext cx="2314080" cy="25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640"/>
                </a:lnSpc>
              </a:pPr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09" name="Group 14"/>
          <p:cNvGrpSpPr/>
          <p:nvPr/>
        </p:nvGrpSpPr>
        <p:grpSpPr>
          <a:xfrm>
            <a:off x="-777240" y="2862720"/>
            <a:ext cx="18444960" cy="2531160"/>
            <a:chOff x="-777240" y="2862720"/>
            <a:chExt cx="18444960" cy="2531160"/>
          </a:xfrm>
        </p:grpSpPr>
        <p:sp>
          <p:nvSpPr>
            <p:cNvPr id="110" name="Freeform 15"/>
            <p:cNvSpPr/>
            <p:nvPr/>
          </p:nvSpPr>
          <p:spPr>
            <a:xfrm>
              <a:off x="-777240" y="3079800"/>
              <a:ext cx="18444960" cy="1577880"/>
            </a:xfrm>
            <a:custGeom>
              <a:avLst/>
              <a:gdLst>
                <a:gd name="textAreaLeft" fmla="*/ 0 w 18444960"/>
                <a:gd name="textAreaRight" fmla="*/ 18445320 w 18444960"/>
                <a:gd name="textAreaTop" fmla="*/ 0 h 1577880"/>
                <a:gd name="textAreaBottom" fmla="*/ 1578240 h 1577880"/>
              </a:gdLst>
              <a:ahLst/>
              <a:rect l="textAreaLeft" t="textAreaTop" r="textAreaRight" b="textAreaBottom"/>
              <a:pathLst>
                <a:path w="4857995" h="415666">
                  <a:moveTo>
                    <a:pt x="203200" y="0"/>
                  </a:moveTo>
                  <a:lnTo>
                    <a:pt x="4857995" y="0"/>
                  </a:lnTo>
                  <a:lnTo>
                    <a:pt x="4654795" y="415666"/>
                  </a:lnTo>
                  <a:lnTo>
                    <a:pt x="0" y="41566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fcdc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1" name="TextBox 16"/>
            <p:cNvSpPr/>
            <p:nvPr/>
          </p:nvSpPr>
          <p:spPr>
            <a:xfrm>
              <a:off x="-391680" y="2862720"/>
              <a:ext cx="2314080" cy="25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640"/>
                </a:lnSpc>
              </a:pPr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12" name="TextBox 17"/>
          <p:cNvSpPr/>
          <p:nvPr/>
        </p:nvSpPr>
        <p:spPr>
          <a:xfrm>
            <a:off x="16274880" y="3483360"/>
            <a:ext cx="691920" cy="71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598"/>
              </a:lnSpc>
              <a:tabLst>
                <a:tab algn="l" pos="0"/>
              </a:tabLst>
            </a:pPr>
            <a:r>
              <a:rPr b="0" lang="en-US" sz="4000" spc="117" strike="noStrike">
                <a:solidFill>
                  <a:srgbClr val="ffffff"/>
                </a:solidFill>
                <a:latin typeface="Aileron Ultra-Bold"/>
              </a:rPr>
              <a:t>1</a:t>
            </a:r>
            <a:endParaRPr b="0" lang="tr-TR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TextBox 18"/>
          <p:cNvSpPr/>
          <p:nvPr/>
        </p:nvSpPr>
        <p:spPr>
          <a:xfrm>
            <a:off x="16274880" y="5067360"/>
            <a:ext cx="691920" cy="71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598"/>
              </a:lnSpc>
              <a:tabLst>
                <a:tab algn="l" pos="0"/>
              </a:tabLst>
            </a:pPr>
            <a:r>
              <a:rPr b="0" lang="en-US" sz="4000" spc="117" strike="noStrike">
                <a:solidFill>
                  <a:srgbClr val="ffffff"/>
                </a:solidFill>
                <a:latin typeface="Aileron Ultra-Bold"/>
              </a:rPr>
              <a:t>2</a:t>
            </a:r>
            <a:endParaRPr b="0" lang="tr-TR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TextBox 19"/>
          <p:cNvSpPr/>
          <p:nvPr/>
        </p:nvSpPr>
        <p:spPr>
          <a:xfrm>
            <a:off x="6457320" y="1445400"/>
            <a:ext cx="5372640" cy="81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6449"/>
              </a:lnSpc>
            </a:pPr>
            <a:r>
              <a:rPr b="0" lang="en-US" sz="4300" spc="126" strike="noStrike">
                <a:solidFill>
                  <a:srgbClr val="0033a0"/>
                </a:solidFill>
                <a:latin typeface="Arial Bold"/>
              </a:rPr>
              <a:t>PROJE DETAYLARI</a:t>
            </a:r>
            <a:endParaRPr b="0" lang="tr-TR" sz="4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TextBox 20"/>
          <p:cNvSpPr/>
          <p:nvPr/>
        </p:nvSpPr>
        <p:spPr>
          <a:xfrm>
            <a:off x="16274880" y="8230320"/>
            <a:ext cx="691920" cy="71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5598"/>
              </a:lnSpc>
              <a:tabLst>
                <a:tab algn="l" pos="0"/>
              </a:tabLst>
            </a:pPr>
            <a:r>
              <a:rPr b="0" lang="en-US" sz="4000" spc="117" strike="noStrike">
                <a:solidFill>
                  <a:srgbClr val="ffffff"/>
                </a:solidFill>
                <a:latin typeface="Aileron Ultra-Bold"/>
              </a:rPr>
              <a:t>4</a:t>
            </a:r>
            <a:endParaRPr b="0" lang="tr-TR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"/>
          <p:cNvSpPr txBox="1"/>
          <p:nvPr/>
        </p:nvSpPr>
        <p:spPr>
          <a:xfrm>
            <a:off x="0" y="3079800"/>
            <a:ext cx="17667720" cy="1577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/>
            <a:r>
              <a:rPr b="0" lang="tr-TR" sz="2600" spc="-1" strike="noStrike">
                <a:solidFill>
                  <a:srgbClr val="ffffff"/>
                </a:solidFill>
                <a:latin typeface="Arial"/>
              </a:rPr>
              <a:t>Sözleşme, poliçe gibi yasal yükümlülük getiren dokümanlar başta olmak üzere tüm dokümanların,</a:t>
            </a:r>
            <a:endParaRPr b="0" lang="tr-TR" sz="2600" spc="-1" strike="noStrike">
              <a:solidFill>
                <a:srgbClr val="ffffff"/>
              </a:solidFill>
              <a:latin typeface="Arial"/>
            </a:endParaRPr>
          </a:p>
          <a:p>
            <a:pPr algn="ctr"/>
            <a:r>
              <a:rPr b="0" lang="tr-TR" sz="2600" spc="-1" strike="noStrike">
                <a:solidFill>
                  <a:srgbClr val="ffffff"/>
                </a:solidFill>
                <a:latin typeface="Arial"/>
              </a:rPr>
              <a:t>referans gösterilen doküman ile benzerlik ve farkları bulunur.</a:t>
            </a:r>
            <a:endParaRPr b="0" lang="tr-TR" sz="2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7" name=""/>
          <p:cNvSpPr txBox="1"/>
          <p:nvPr/>
        </p:nvSpPr>
        <p:spPr>
          <a:xfrm>
            <a:off x="0" y="4658040"/>
            <a:ext cx="17667720" cy="1577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/>
            <a:r>
              <a:rPr b="0" lang="tr-TR" sz="2600" spc="-1" strike="noStrike">
                <a:solidFill>
                  <a:srgbClr val="ffffff"/>
                </a:solidFill>
                <a:latin typeface="Arial"/>
              </a:rPr>
              <a:t>Bu sayede, dokümanlarda yapılan tüm değişiklikler tespit edilir.</a:t>
            </a:r>
            <a:endParaRPr b="0" lang="tr-TR" sz="2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8" name=""/>
          <p:cNvSpPr txBox="1"/>
          <p:nvPr/>
        </p:nvSpPr>
        <p:spPr>
          <a:xfrm>
            <a:off x="360" y="6242400"/>
            <a:ext cx="17667720" cy="1577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/>
            <a:r>
              <a:rPr b="0" lang="tr-TR" sz="2600" spc="-1" strike="noStrike">
                <a:solidFill>
                  <a:srgbClr val="ffffff"/>
                </a:solidFill>
                <a:latin typeface="Arial"/>
              </a:rPr>
              <a:t>Dokümanın, referans dokümana uyumlu olup olmadığı görülebilir.</a:t>
            </a:r>
            <a:endParaRPr b="0" lang="tr-TR" sz="2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"/>
          <p:cNvSpPr txBox="1"/>
          <p:nvPr/>
        </p:nvSpPr>
        <p:spPr>
          <a:xfrm>
            <a:off x="0" y="7820640"/>
            <a:ext cx="17667720" cy="1577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/>
            <a:r>
              <a:rPr b="0" lang="tr-TR" sz="2600" spc="-1" strike="noStrike">
                <a:solidFill>
                  <a:srgbClr val="ffffff"/>
                </a:solidFill>
                <a:latin typeface="Arial"/>
              </a:rPr>
              <a:t>Keyword arama özelliği ile, resim formatındaki dokümanlarda arama yapma imkanı sunularak, gözle</a:t>
            </a:r>
            <a:endParaRPr b="0" lang="tr-TR" sz="2600" spc="-1" strike="noStrike">
              <a:solidFill>
                <a:srgbClr val="ffffff"/>
              </a:solidFill>
              <a:latin typeface="Arial"/>
            </a:endParaRPr>
          </a:p>
          <a:p>
            <a:pPr algn="ctr"/>
            <a:r>
              <a:rPr b="0" lang="tr-TR" sz="2600" spc="-1" strike="noStrike">
                <a:solidFill>
                  <a:srgbClr val="ffffff"/>
                </a:solidFill>
                <a:latin typeface="Arial"/>
              </a:rPr>
              <a:t>yapıldığında oldukça vakit alacak arama işlemi sistem tarafından saniyeler içinde yapılır.</a:t>
            </a:r>
            <a:endParaRPr b="0" lang="tr-TR" sz="26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AutoShape 2"/>
          <p:cNvSpPr/>
          <p:nvPr/>
        </p:nvSpPr>
        <p:spPr>
          <a:xfrm flipV="1">
            <a:off x="9054360" y="3873240"/>
            <a:ext cx="360" cy="686880"/>
          </a:xfrm>
          <a:prstGeom prst="line">
            <a:avLst/>
          </a:prstGeom>
          <a:ln w="19050">
            <a:solidFill>
              <a:srgbClr val="19191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 anchorCtr="1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1" name="Group 3"/>
          <p:cNvGrpSpPr/>
          <p:nvPr/>
        </p:nvGrpSpPr>
        <p:grpSpPr>
          <a:xfrm>
            <a:off x="8899560" y="3559320"/>
            <a:ext cx="309240" cy="313920"/>
            <a:chOff x="8899560" y="3559320"/>
            <a:chExt cx="309240" cy="313920"/>
          </a:xfrm>
        </p:grpSpPr>
        <p:sp>
          <p:nvSpPr>
            <p:cNvPr id="122" name="Freeform 4"/>
            <p:cNvSpPr/>
            <p:nvPr/>
          </p:nvSpPr>
          <p:spPr>
            <a:xfrm>
              <a:off x="8899560" y="3559320"/>
              <a:ext cx="309240" cy="313920"/>
            </a:xfrm>
            <a:custGeom>
              <a:avLst/>
              <a:gdLst>
                <a:gd name="textAreaLeft" fmla="*/ 0 w 309240"/>
                <a:gd name="textAreaRight" fmla="*/ 309600 w 309240"/>
                <a:gd name="textAreaTop" fmla="*/ 0 h 313920"/>
                <a:gd name="textAreaBottom" fmla="*/ 314280 h 313920"/>
              </a:gdLst>
              <a:ahLst/>
              <a:rect l="textAreaLeft" t="textAreaTop" r="textAreaRight" b="textAreaBottom"/>
              <a:pathLst>
                <a:path w="812800" h="824840">
                  <a:moveTo>
                    <a:pt x="406400" y="0"/>
                  </a:moveTo>
                  <a:cubicBezTo>
                    <a:pt x="181951" y="0"/>
                    <a:pt x="0" y="184647"/>
                    <a:pt x="0" y="412420"/>
                  </a:cubicBezTo>
                  <a:cubicBezTo>
                    <a:pt x="0" y="640193"/>
                    <a:pt x="181951" y="824840"/>
                    <a:pt x="406400" y="824840"/>
                  </a:cubicBezTo>
                  <a:cubicBezTo>
                    <a:pt x="630849" y="824840"/>
                    <a:pt x="812800" y="640193"/>
                    <a:pt x="812800" y="412420"/>
                  </a:cubicBezTo>
                  <a:cubicBezTo>
                    <a:pt x="812800" y="18464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cd4d2"/>
            </a:solidFill>
            <a:ln cap="sq" w="19050">
              <a:solidFill>
                <a:srgbClr val="19191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3" name="TextBox 5"/>
            <p:cNvSpPr/>
            <p:nvPr/>
          </p:nvSpPr>
          <p:spPr>
            <a:xfrm>
              <a:off x="8928720" y="3562920"/>
              <a:ext cx="25128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2999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24" name="AutoShape 6"/>
          <p:cNvSpPr/>
          <p:nvPr/>
        </p:nvSpPr>
        <p:spPr>
          <a:xfrm flipV="1">
            <a:off x="9209160" y="3711960"/>
            <a:ext cx="642960" cy="3600"/>
          </a:xfrm>
          <a:prstGeom prst="line">
            <a:avLst/>
          </a:prstGeom>
          <a:ln w="19050">
            <a:solidFill>
              <a:srgbClr val="19191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AutoShape 7"/>
          <p:cNvSpPr/>
          <p:nvPr/>
        </p:nvSpPr>
        <p:spPr>
          <a:xfrm flipV="1">
            <a:off x="9054360" y="4866120"/>
            <a:ext cx="360" cy="695160"/>
          </a:xfrm>
          <a:prstGeom prst="line">
            <a:avLst/>
          </a:prstGeom>
          <a:ln w="19050">
            <a:solidFill>
              <a:srgbClr val="19191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90000" bIns="90000" anchor="t" anchorCtr="1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26" name="Group 8"/>
          <p:cNvGrpSpPr/>
          <p:nvPr/>
        </p:nvGrpSpPr>
        <p:grpSpPr>
          <a:xfrm>
            <a:off x="8899560" y="4560480"/>
            <a:ext cx="309240" cy="305280"/>
            <a:chOff x="8899560" y="4560480"/>
            <a:chExt cx="309240" cy="305280"/>
          </a:xfrm>
        </p:grpSpPr>
        <p:sp>
          <p:nvSpPr>
            <p:cNvPr id="127" name="Freeform 9"/>
            <p:cNvSpPr/>
            <p:nvPr/>
          </p:nvSpPr>
          <p:spPr>
            <a:xfrm>
              <a:off x="8899560" y="4560480"/>
              <a:ext cx="309240" cy="305280"/>
            </a:xfrm>
            <a:custGeom>
              <a:avLst/>
              <a:gdLst>
                <a:gd name="textAreaLeft" fmla="*/ 0 w 309240"/>
                <a:gd name="textAreaRight" fmla="*/ 309600 w 309240"/>
                <a:gd name="textAreaTop" fmla="*/ 0 h 305280"/>
                <a:gd name="textAreaBottom" fmla="*/ 305640 h 305280"/>
              </a:gdLst>
              <a:ahLst/>
              <a:rect l="textAreaLeft" t="textAreaTop" r="textAreaRight" b="textAreaBottom"/>
              <a:pathLst>
                <a:path w="812800" h="802537">
                  <a:moveTo>
                    <a:pt x="406400" y="0"/>
                  </a:moveTo>
                  <a:cubicBezTo>
                    <a:pt x="181951" y="0"/>
                    <a:pt x="0" y="179654"/>
                    <a:pt x="0" y="401268"/>
                  </a:cubicBezTo>
                  <a:cubicBezTo>
                    <a:pt x="0" y="622883"/>
                    <a:pt x="181951" y="802537"/>
                    <a:pt x="406400" y="802537"/>
                  </a:cubicBezTo>
                  <a:cubicBezTo>
                    <a:pt x="630849" y="802537"/>
                    <a:pt x="812800" y="622883"/>
                    <a:pt x="812800" y="401268"/>
                  </a:cubicBezTo>
                  <a:cubicBezTo>
                    <a:pt x="812800" y="17965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1b4"/>
            </a:solidFill>
            <a:ln cap="sq" w="19050">
              <a:solidFill>
                <a:srgbClr val="19191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8" name="TextBox 10"/>
            <p:cNvSpPr/>
            <p:nvPr/>
          </p:nvSpPr>
          <p:spPr>
            <a:xfrm>
              <a:off x="8928720" y="4564080"/>
              <a:ext cx="25128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2999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29" name="AutoShape 11"/>
          <p:cNvSpPr/>
          <p:nvPr/>
        </p:nvSpPr>
        <p:spPr>
          <a:xfrm flipV="1">
            <a:off x="8285040" y="4713120"/>
            <a:ext cx="614160" cy="1800"/>
          </a:xfrm>
          <a:prstGeom prst="line">
            <a:avLst/>
          </a:prstGeom>
          <a:ln w="19050">
            <a:solidFill>
              <a:srgbClr val="19191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0" name="Group 12"/>
          <p:cNvGrpSpPr/>
          <p:nvPr/>
        </p:nvGrpSpPr>
        <p:grpSpPr>
          <a:xfrm>
            <a:off x="8899560" y="5561640"/>
            <a:ext cx="309240" cy="305280"/>
            <a:chOff x="8899560" y="5561640"/>
            <a:chExt cx="309240" cy="305280"/>
          </a:xfrm>
        </p:grpSpPr>
        <p:sp>
          <p:nvSpPr>
            <p:cNvPr id="131" name="Freeform 13"/>
            <p:cNvSpPr/>
            <p:nvPr/>
          </p:nvSpPr>
          <p:spPr>
            <a:xfrm>
              <a:off x="8899560" y="5561640"/>
              <a:ext cx="309240" cy="305280"/>
            </a:xfrm>
            <a:custGeom>
              <a:avLst/>
              <a:gdLst>
                <a:gd name="textAreaLeft" fmla="*/ 0 w 309240"/>
                <a:gd name="textAreaRight" fmla="*/ 309600 w 309240"/>
                <a:gd name="textAreaTop" fmla="*/ 0 h 305280"/>
                <a:gd name="textAreaBottom" fmla="*/ 305640 h 305280"/>
              </a:gdLst>
              <a:ahLst/>
              <a:rect l="textAreaLeft" t="textAreaTop" r="textAreaRight" b="textAreaBottom"/>
              <a:pathLst>
                <a:path w="812800" h="802537">
                  <a:moveTo>
                    <a:pt x="406400" y="0"/>
                  </a:moveTo>
                  <a:cubicBezTo>
                    <a:pt x="181951" y="0"/>
                    <a:pt x="0" y="179654"/>
                    <a:pt x="0" y="401268"/>
                  </a:cubicBezTo>
                  <a:cubicBezTo>
                    <a:pt x="0" y="622883"/>
                    <a:pt x="181951" y="802537"/>
                    <a:pt x="406400" y="802537"/>
                  </a:cubicBezTo>
                  <a:cubicBezTo>
                    <a:pt x="630849" y="802537"/>
                    <a:pt x="812800" y="622883"/>
                    <a:pt x="812800" y="401268"/>
                  </a:cubicBezTo>
                  <a:cubicBezTo>
                    <a:pt x="812800" y="17965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c9ef"/>
            </a:solidFill>
            <a:ln cap="sq" w="19050">
              <a:solidFill>
                <a:srgbClr val="191919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2" name="TextBox 14"/>
            <p:cNvSpPr/>
            <p:nvPr/>
          </p:nvSpPr>
          <p:spPr>
            <a:xfrm>
              <a:off x="8928720" y="5565240"/>
              <a:ext cx="251280" cy="27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2999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33" name="AutoShape 15"/>
          <p:cNvSpPr/>
          <p:nvPr/>
        </p:nvSpPr>
        <p:spPr>
          <a:xfrm>
            <a:off x="9209160" y="5714280"/>
            <a:ext cx="642960" cy="1800"/>
          </a:xfrm>
          <a:prstGeom prst="line">
            <a:avLst/>
          </a:prstGeom>
          <a:ln w="19050">
            <a:solidFill>
              <a:srgbClr val="19191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Freeform 16"/>
          <p:cNvSpPr/>
          <p:nvPr/>
        </p:nvSpPr>
        <p:spPr>
          <a:xfrm>
            <a:off x="1028880" y="678960"/>
            <a:ext cx="2522160" cy="699120"/>
          </a:xfrm>
          <a:custGeom>
            <a:avLst/>
            <a:gdLst>
              <a:gd name="textAreaLeft" fmla="*/ 0 w 2522160"/>
              <a:gd name="textAreaRight" fmla="*/ 2522520 w 2522160"/>
              <a:gd name="textAreaTop" fmla="*/ 0 h 699120"/>
              <a:gd name="textAreaBottom" fmla="*/ 699480 h 699120"/>
            </a:gdLst>
            <a:ahLst/>
            <a:rect l="textAreaLeft" t="textAreaTop" r="textAreaRight" b="textAreaBottom"/>
            <a:pathLst>
              <a:path w="2522644" h="699640">
                <a:moveTo>
                  <a:pt x="0" y="0"/>
                </a:moveTo>
                <a:lnTo>
                  <a:pt x="2522644" y="0"/>
                </a:lnTo>
                <a:lnTo>
                  <a:pt x="2522644" y="699640"/>
                </a:lnTo>
                <a:lnTo>
                  <a:pt x="0" y="6996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TextBox 17"/>
          <p:cNvSpPr/>
          <p:nvPr/>
        </p:nvSpPr>
        <p:spPr>
          <a:xfrm>
            <a:off x="3588480" y="1422000"/>
            <a:ext cx="10950840" cy="59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717"/>
              </a:lnSpc>
              <a:tabLst>
                <a:tab algn="l" pos="0"/>
              </a:tabLst>
            </a:pPr>
            <a:r>
              <a:rPr b="0" lang="en-US" sz="3600" spc="106" strike="noStrike">
                <a:solidFill>
                  <a:srgbClr val="191919"/>
                </a:solidFill>
                <a:latin typeface="Aileron Ultra-Bold"/>
              </a:rPr>
              <a:t>KULLANILAN ÖNEMLİ TEKNİKLER</a:t>
            </a:r>
            <a:endParaRPr b="0" lang="tr-T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TextBox 18"/>
          <p:cNvSpPr/>
          <p:nvPr/>
        </p:nvSpPr>
        <p:spPr>
          <a:xfrm>
            <a:off x="10406520" y="2898720"/>
            <a:ext cx="6539400" cy="182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</a:pPr>
            <a:r>
              <a:rPr b="0" lang="en-US" sz="2400" spc="69" strike="noStrike">
                <a:solidFill>
                  <a:srgbClr val="191919"/>
                </a:solidFill>
                <a:latin typeface="Aileron"/>
              </a:rPr>
              <a:t>Yapay zeka modeli olan OCR kullanılarak resim formatındaki dokümanları okuma işlemi yapay zekaya yaptırıldı.</a:t>
            </a:r>
            <a:endParaRPr b="0" lang="tr-T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TextBox 19"/>
          <p:cNvSpPr/>
          <p:nvPr/>
        </p:nvSpPr>
        <p:spPr>
          <a:xfrm>
            <a:off x="10406520" y="5432760"/>
            <a:ext cx="6852600" cy="91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ts val="3600"/>
              </a:lnSpc>
            </a:pPr>
            <a:r>
              <a:rPr b="0" lang="en-US" sz="2400" spc="69" strike="noStrike">
                <a:solidFill>
                  <a:srgbClr val="191919"/>
                </a:solidFill>
                <a:latin typeface="Aileron"/>
              </a:rPr>
              <a:t>Dokümanlarda benzerlik tespiti için Levenshtein Distance kullanıldı.</a:t>
            </a:r>
            <a:endParaRPr b="0" lang="tr-TR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TextBox 20"/>
          <p:cNvSpPr/>
          <p:nvPr/>
        </p:nvSpPr>
        <p:spPr>
          <a:xfrm>
            <a:off x="1662840" y="4150440"/>
            <a:ext cx="5976720" cy="137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r">
              <a:lnSpc>
                <a:spcPts val="3600"/>
              </a:lnSpc>
            </a:pPr>
            <a:r>
              <a:rPr b="0" lang="en-US" sz="2400" spc="69" strike="noStrike">
                <a:solidFill>
                  <a:srgbClr val="191919"/>
                </a:solidFill>
                <a:latin typeface="Aileron"/>
              </a:rPr>
              <a:t>Dokümanlarda arama işlemleri yapmak için regex ifadeleri kullanıldı.</a:t>
            </a:r>
            <a:endParaRPr b="0" lang="tr-TR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Freeform 2"/>
          <p:cNvSpPr/>
          <p:nvPr/>
        </p:nvSpPr>
        <p:spPr>
          <a:xfrm>
            <a:off x="0" y="304920"/>
            <a:ext cx="18287640" cy="967716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9677160"/>
              <a:gd name="textAreaBottom" fmla="*/ 9677520 h 9677160"/>
            </a:gdLst>
            <a:ahLst/>
            <a:rect l="textAreaLeft" t="textAreaTop" r="textAreaRight" b="textAreaBottom"/>
            <a:pathLst>
              <a:path w="18288000" h="9677400">
                <a:moveTo>
                  <a:pt x="0" y="0"/>
                </a:moveTo>
                <a:lnTo>
                  <a:pt x="18288000" y="0"/>
                </a:lnTo>
                <a:lnTo>
                  <a:pt x="18288000" y="9677400"/>
                </a:lnTo>
                <a:lnTo>
                  <a:pt x="0" y="96774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0" name="Group 3"/>
          <p:cNvGrpSpPr/>
          <p:nvPr/>
        </p:nvGrpSpPr>
        <p:grpSpPr>
          <a:xfrm>
            <a:off x="2945880" y="4418640"/>
            <a:ext cx="3354120" cy="489240"/>
            <a:chOff x="2945880" y="4418640"/>
            <a:chExt cx="3354120" cy="489240"/>
          </a:xfrm>
        </p:grpSpPr>
        <p:sp>
          <p:nvSpPr>
            <p:cNvPr id="141" name="Freeform 4"/>
            <p:cNvSpPr/>
            <p:nvPr/>
          </p:nvSpPr>
          <p:spPr>
            <a:xfrm>
              <a:off x="2945880" y="4431600"/>
              <a:ext cx="3354120" cy="476280"/>
            </a:xfrm>
            <a:custGeom>
              <a:avLst/>
              <a:gdLst>
                <a:gd name="textAreaLeft" fmla="*/ 0 w 3354120"/>
                <a:gd name="textAreaRight" fmla="*/ 3354480 w 3354120"/>
                <a:gd name="textAreaTop" fmla="*/ 0 h 476280"/>
                <a:gd name="textAreaBottom" fmla="*/ 476640 h 476280"/>
              </a:gdLst>
              <a:ahLst/>
              <a:rect l="textAreaLeft" t="textAreaTop" r="textAreaRight" b="textAreaBottom"/>
              <a:pathLst>
                <a:path w="4640876" h="711200">
                  <a:moveTo>
                    <a:pt x="4293222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4293222" y="551732"/>
                  </a:lnTo>
                  <a:cubicBezTo>
                    <a:pt x="4514427" y="551732"/>
                    <a:pt x="4640864" y="428220"/>
                    <a:pt x="4640864" y="275861"/>
                  </a:cubicBezTo>
                  <a:cubicBezTo>
                    <a:pt x="4640876" y="123512"/>
                    <a:pt x="4514427" y="0"/>
                    <a:pt x="4293222" y="0"/>
                  </a:cubicBezTo>
                  <a:close/>
                </a:path>
              </a:pathLst>
            </a:custGeom>
            <a:solidFill>
              <a:srgbClr val="0033a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2" name="TextBox 5"/>
            <p:cNvSpPr/>
            <p:nvPr/>
          </p:nvSpPr>
          <p:spPr>
            <a:xfrm>
              <a:off x="2945880" y="4418640"/>
              <a:ext cx="587520" cy="361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3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43" name="TextBox 6"/>
          <p:cNvSpPr/>
          <p:nvPr/>
        </p:nvSpPr>
        <p:spPr>
          <a:xfrm>
            <a:off x="3179520" y="4475520"/>
            <a:ext cx="2904480" cy="22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800"/>
              </a:lnSpc>
            </a:pPr>
            <a:r>
              <a:rPr b="0" lang="en-US" sz="1200" spc="35" strike="noStrike">
                <a:solidFill>
                  <a:srgbClr val="ffffff"/>
                </a:solidFill>
                <a:latin typeface="Aileron"/>
              </a:rPr>
              <a:t>Arama yapılacak doküman yüklenir.</a:t>
            </a:r>
            <a:endParaRPr b="0" lang="tr-TR" sz="1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4" name="Group 7"/>
          <p:cNvGrpSpPr/>
          <p:nvPr/>
        </p:nvGrpSpPr>
        <p:grpSpPr>
          <a:xfrm>
            <a:off x="5392800" y="5130720"/>
            <a:ext cx="3247200" cy="489240"/>
            <a:chOff x="5392800" y="5130720"/>
            <a:chExt cx="3247200" cy="489240"/>
          </a:xfrm>
        </p:grpSpPr>
        <p:sp>
          <p:nvSpPr>
            <p:cNvPr id="145" name="Freeform 8"/>
            <p:cNvSpPr/>
            <p:nvPr/>
          </p:nvSpPr>
          <p:spPr>
            <a:xfrm>
              <a:off x="5392800" y="5143680"/>
              <a:ext cx="3247200" cy="476280"/>
            </a:xfrm>
            <a:custGeom>
              <a:avLst/>
              <a:gdLst>
                <a:gd name="textAreaLeft" fmla="*/ 0 w 3247200"/>
                <a:gd name="textAreaRight" fmla="*/ 3247560 w 3247200"/>
                <a:gd name="textAreaTop" fmla="*/ 0 h 476280"/>
                <a:gd name="textAreaBottom" fmla="*/ 476640 h 476280"/>
              </a:gdLst>
              <a:ahLst/>
              <a:rect l="textAreaLeft" t="textAreaTop" r="textAreaRight" b="textAreaBottom"/>
              <a:pathLst>
                <a:path w="4640876" h="711200">
                  <a:moveTo>
                    <a:pt x="4293222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4293222" y="551732"/>
                  </a:lnTo>
                  <a:cubicBezTo>
                    <a:pt x="4514427" y="551732"/>
                    <a:pt x="4640864" y="428220"/>
                    <a:pt x="4640864" y="275861"/>
                  </a:cubicBezTo>
                  <a:cubicBezTo>
                    <a:pt x="4640876" y="123512"/>
                    <a:pt x="4514427" y="0"/>
                    <a:pt x="4293222" y="0"/>
                  </a:cubicBezTo>
                  <a:close/>
                </a:path>
              </a:pathLst>
            </a:custGeom>
            <a:solidFill>
              <a:srgbClr val="0033a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46" name="TextBox 9"/>
            <p:cNvSpPr/>
            <p:nvPr/>
          </p:nvSpPr>
          <p:spPr>
            <a:xfrm>
              <a:off x="5392800" y="5130720"/>
              <a:ext cx="568440" cy="361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3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47" name="TextBox 10"/>
          <p:cNvSpPr/>
          <p:nvPr/>
        </p:nvSpPr>
        <p:spPr>
          <a:xfrm>
            <a:off x="5563080" y="5180040"/>
            <a:ext cx="2932920" cy="22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800"/>
              </a:lnSpc>
            </a:pPr>
            <a:r>
              <a:rPr b="0" lang="en-US" sz="1200" spc="35" strike="noStrike">
                <a:solidFill>
                  <a:srgbClr val="ffffff"/>
                </a:solidFill>
                <a:latin typeface="Aileron"/>
              </a:rPr>
              <a:t>Aranacak kelime veya cümle girilir.</a:t>
            </a:r>
            <a:endParaRPr b="0" lang="tr-TR" sz="1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8" name="Group 11"/>
          <p:cNvGrpSpPr/>
          <p:nvPr/>
        </p:nvGrpSpPr>
        <p:grpSpPr>
          <a:xfrm>
            <a:off x="15651720" y="1304640"/>
            <a:ext cx="1452600" cy="672480"/>
            <a:chOff x="15651720" y="1304640"/>
            <a:chExt cx="1452600" cy="672480"/>
          </a:xfrm>
        </p:grpSpPr>
        <p:sp>
          <p:nvSpPr>
            <p:cNvPr id="149" name="Freeform 12"/>
            <p:cNvSpPr/>
            <p:nvPr/>
          </p:nvSpPr>
          <p:spPr>
            <a:xfrm rot="10800000">
              <a:off x="15651720" y="1304640"/>
              <a:ext cx="1452600" cy="659880"/>
            </a:xfrm>
            <a:custGeom>
              <a:avLst/>
              <a:gdLst>
                <a:gd name="textAreaLeft" fmla="*/ 0 w 1452600"/>
                <a:gd name="textAreaRight" fmla="*/ 1452960 w 1452600"/>
                <a:gd name="textAreaTop" fmla="*/ 0 h 659880"/>
                <a:gd name="textAreaBottom" fmla="*/ 660240 h 659880"/>
              </a:gdLst>
              <a:ahLst/>
              <a:rect l="textAreaLeft" t="textAreaTop" r="textAreaRight" b="textAreaBottom"/>
              <a:pathLst>
                <a:path w="2167083" h="984629">
                  <a:moveTo>
                    <a:pt x="1861571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424731"/>
                  </a:cubicBezTo>
                  <a:cubicBezTo>
                    <a:pt x="0" y="659598"/>
                    <a:pt x="66279" y="754739"/>
                    <a:pt x="162037" y="798880"/>
                  </a:cubicBezTo>
                  <a:lnTo>
                    <a:pt x="162037" y="984629"/>
                  </a:lnTo>
                  <a:lnTo>
                    <a:pt x="353844" y="825161"/>
                  </a:lnTo>
                  <a:lnTo>
                    <a:pt x="1861571" y="825161"/>
                  </a:lnTo>
                  <a:cubicBezTo>
                    <a:pt x="2040634" y="825161"/>
                    <a:pt x="2167071" y="701649"/>
                    <a:pt x="2167071" y="424677"/>
                  </a:cubicBezTo>
                  <a:cubicBezTo>
                    <a:pt x="2167083" y="123512"/>
                    <a:pt x="2040634" y="0"/>
                    <a:pt x="1861571" y="0"/>
                  </a:cubicBezTo>
                  <a:close/>
                </a:path>
              </a:pathLst>
            </a:custGeom>
            <a:solidFill>
              <a:srgbClr val="0033a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0" name="TextBox 13"/>
            <p:cNvSpPr/>
            <p:nvPr/>
          </p:nvSpPr>
          <p:spPr>
            <a:xfrm rot="10800000">
              <a:off x="16559640" y="1615680"/>
              <a:ext cx="544680" cy="361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3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51" name="TextBox 14"/>
          <p:cNvSpPr/>
          <p:nvPr/>
        </p:nvSpPr>
        <p:spPr>
          <a:xfrm>
            <a:off x="15651720" y="1429200"/>
            <a:ext cx="1452600" cy="45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800"/>
              </a:lnSpc>
            </a:pPr>
            <a:r>
              <a:rPr b="0" lang="en-US" sz="1200" spc="35" strike="noStrike">
                <a:solidFill>
                  <a:srgbClr val="ffffff"/>
                </a:solidFill>
                <a:latin typeface="Aileron"/>
              </a:rPr>
              <a:t>Arama işlemini başlatır.</a:t>
            </a:r>
            <a:endParaRPr b="0" lang="tr-TR" sz="1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52" name="Group 15"/>
          <p:cNvGrpSpPr/>
          <p:nvPr/>
        </p:nvGrpSpPr>
        <p:grpSpPr>
          <a:xfrm>
            <a:off x="8161200" y="6557760"/>
            <a:ext cx="3178800" cy="489240"/>
            <a:chOff x="8161200" y="6557760"/>
            <a:chExt cx="3178800" cy="489240"/>
          </a:xfrm>
        </p:grpSpPr>
        <p:sp>
          <p:nvSpPr>
            <p:cNvPr id="153" name="Freeform 16"/>
            <p:cNvSpPr/>
            <p:nvPr/>
          </p:nvSpPr>
          <p:spPr>
            <a:xfrm>
              <a:off x="8161200" y="6570720"/>
              <a:ext cx="3178800" cy="476280"/>
            </a:xfrm>
            <a:custGeom>
              <a:avLst/>
              <a:gdLst>
                <a:gd name="textAreaLeft" fmla="*/ 0 w 3178800"/>
                <a:gd name="textAreaRight" fmla="*/ 3179160 w 3178800"/>
                <a:gd name="textAreaTop" fmla="*/ 0 h 476280"/>
                <a:gd name="textAreaBottom" fmla="*/ 476640 h 476280"/>
              </a:gdLst>
              <a:ahLst/>
              <a:rect l="textAreaLeft" t="textAreaTop" r="textAreaRight" b="textAreaBottom"/>
              <a:pathLst>
                <a:path w="4264627" h="711200">
                  <a:moveTo>
                    <a:pt x="3923383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75871"/>
                  </a:cubicBezTo>
                  <a:cubicBezTo>
                    <a:pt x="0" y="386169"/>
                    <a:pt x="66279" y="481310"/>
                    <a:pt x="162037" y="525451"/>
                  </a:cubicBezTo>
                  <a:lnTo>
                    <a:pt x="162037" y="711200"/>
                  </a:lnTo>
                  <a:lnTo>
                    <a:pt x="353844" y="551732"/>
                  </a:lnTo>
                  <a:lnTo>
                    <a:pt x="3923383" y="551732"/>
                  </a:lnTo>
                  <a:cubicBezTo>
                    <a:pt x="4138178" y="551732"/>
                    <a:pt x="4264616" y="428220"/>
                    <a:pt x="4264616" y="275861"/>
                  </a:cubicBezTo>
                  <a:cubicBezTo>
                    <a:pt x="4264627" y="123512"/>
                    <a:pt x="4138178" y="0"/>
                    <a:pt x="3923383" y="0"/>
                  </a:cubicBezTo>
                  <a:close/>
                </a:path>
              </a:pathLst>
            </a:custGeom>
            <a:solidFill>
              <a:srgbClr val="0033a0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4" name="TextBox 17"/>
            <p:cNvSpPr/>
            <p:nvPr/>
          </p:nvSpPr>
          <p:spPr>
            <a:xfrm>
              <a:off x="8161200" y="6557760"/>
              <a:ext cx="605520" cy="361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3300"/>
                </a:lnSpc>
              </a:pPr>
              <a:endParaRPr b="0" lang="en-US" sz="1800" spc="-1" strike="noStrike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55" name="TextBox 18"/>
          <p:cNvSpPr/>
          <p:nvPr/>
        </p:nvSpPr>
        <p:spPr>
          <a:xfrm>
            <a:off x="8300160" y="6616440"/>
            <a:ext cx="2931840" cy="22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1800"/>
              </a:lnSpc>
            </a:pPr>
            <a:r>
              <a:rPr b="0" lang="en-US" sz="1200" spc="35" strike="noStrike">
                <a:solidFill>
                  <a:srgbClr val="ffffff"/>
                </a:solidFill>
                <a:latin typeface="Aileron"/>
              </a:rPr>
              <a:t>Arama sonucu ekranda gösterilir.</a:t>
            </a:r>
            <a:endParaRPr b="0" lang="tr-TR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Freeform 2"/>
          <p:cNvSpPr/>
          <p:nvPr/>
        </p:nvSpPr>
        <p:spPr>
          <a:xfrm>
            <a:off x="0" y="1836000"/>
            <a:ext cx="18287640" cy="8450640"/>
          </a:xfrm>
          <a:custGeom>
            <a:avLst/>
            <a:gdLst>
              <a:gd name="textAreaLeft" fmla="*/ 0 w 18287640"/>
              <a:gd name="textAreaRight" fmla="*/ 18288000 w 18287640"/>
              <a:gd name="textAreaTop" fmla="*/ 0 h 8450640"/>
              <a:gd name="textAreaBottom" fmla="*/ 8451000 h 8450640"/>
            </a:gdLst>
            <a:ahLst/>
            <a:rect l="textAreaLeft" t="textAreaTop" r="textAreaRight" b="textAreaBottom"/>
            <a:pathLst>
              <a:path w="18288000" h="8451114">
                <a:moveTo>
                  <a:pt x="0" y="0"/>
                </a:moveTo>
                <a:lnTo>
                  <a:pt x="18288000" y="0"/>
                </a:lnTo>
                <a:lnTo>
                  <a:pt x="18288000" y="8451114"/>
                </a:lnTo>
                <a:lnTo>
                  <a:pt x="0" y="845111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TextBox 3"/>
          <p:cNvSpPr/>
          <p:nvPr/>
        </p:nvSpPr>
        <p:spPr>
          <a:xfrm>
            <a:off x="0" y="719280"/>
            <a:ext cx="18287640" cy="49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875"/>
              </a:lnSpc>
            </a:pPr>
            <a:r>
              <a:rPr b="0" lang="en-US" sz="3100" spc="-1" strike="noStrike">
                <a:solidFill>
                  <a:srgbClr val="0033a0"/>
                </a:solidFill>
                <a:latin typeface="Arial"/>
              </a:rPr>
              <a:t>Projemizi geliştirdiğimiz Knime Analytics Platform’undan proje akışı görüntüsü</a:t>
            </a:r>
            <a:endParaRPr b="0" lang="tr-TR" sz="3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Freeform 2"/>
          <p:cNvSpPr/>
          <p:nvPr/>
        </p:nvSpPr>
        <p:spPr>
          <a:xfrm>
            <a:off x="1028880" y="678960"/>
            <a:ext cx="2522160" cy="699120"/>
          </a:xfrm>
          <a:custGeom>
            <a:avLst/>
            <a:gdLst>
              <a:gd name="textAreaLeft" fmla="*/ 0 w 2522160"/>
              <a:gd name="textAreaRight" fmla="*/ 2522520 w 2522160"/>
              <a:gd name="textAreaTop" fmla="*/ 0 h 699120"/>
              <a:gd name="textAreaBottom" fmla="*/ 699480 h 699120"/>
            </a:gdLst>
            <a:ahLst/>
            <a:rect l="textAreaLeft" t="textAreaTop" r="textAreaRight" b="textAreaBottom"/>
            <a:pathLst>
              <a:path w="2522644" h="699640">
                <a:moveTo>
                  <a:pt x="0" y="0"/>
                </a:moveTo>
                <a:lnTo>
                  <a:pt x="2522644" y="0"/>
                </a:lnTo>
                <a:lnTo>
                  <a:pt x="2522644" y="699640"/>
                </a:lnTo>
                <a:lnTo>
                  <a:pt x="0" y="69964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tr-TR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59" name="Group 3"/>
          <p:cNvGrpSpPr/>
          <p:nvPr/>
        </p:nvGrpSpPr>
        <p:grpSpPr>
          <a:xfrm>
            <a:off x="2227320" y="6923520"/>
            <a:ext cx="4735080" cy="3375000"/>
            <a:chOff x="2227320" y="6923520"/>
            <a:chExt cx="4735080" cy="3375000"/>
          </a:xfrm>
        </p:grpSpPr>
        <p:sp>
          <p:nvSpPr>
            <p:cNvPr id="160" name="Freeform 4"/>
            <p:cNvSpPr/>
            <p:nvPr/>
          </p:nvSpPr>
          <p:spPr>
            <a:xfrm>
              <a:off x="2227320" y="7212600"/>
              <a:ext cx="4735080" cy="2030040"/>
            </a:xfrm>
            <a:custGeom>
              <a:avLst/>
              <a:gdLst>
                <a:gd name="textAreaLeft" fmla="*/ 0 w 4735080"/>
                <a:gd name="textAreaRight" fmla="*/ 4735440 w 4735080"/>
                <a:gd name="textAreaTop" fmla="*/ 0 h 2030040"/>
                <a:gd name="textAreaBottom" fmla="*/ 2030400 h 2030040"/>
              </a:gdLst>
              <a:ahLst/>
              <a:rect l="textAreaLeft" t="textAreaTop" r="textAreaRight" b="textAreaBottom"/>
              <a:pathLst>
                <a:path w="1247231" h="534735">
                  <a:moveTo>
                    <a:pt x="0" y="0"/>
                  </a:moveTo>
                  <a:lnTo>
                    <a:pt x="1247231" y="0"/>
                  </a:lnTo>
                  <a:lnTo>
                    <a:pt x="1247231" y="534735"/>
                  </a:lnTo>
                  <a:lnTo>
                    <a:pt x="0" y="534735"/>
                  </a:lnTo>
                  <a:close/>
                </a:path>
              </a:pathLst>
            </a:custGeom>
            <a:solidFill>
              <a:srgbClr val="4fcdcc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1" name="TextBox 5"/>
            <p:cNvSpPr/>
            <p:nvPr/>
          </p:nvSpPr>
          <p:spPr>
            <a:xfrm>
              <a:off x="2227320" y="6923520"/>
              <a:ext cx="3085920" cy="3375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5598"/>
                </a:lnSpc>
              </a:pPr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62" name="Group 6"/>
          <p:cNvGrpSpPr/>
          <p:nvPr/>
        </p:nvGrpSpPr>
        <p:grpSpPr>
          <a:xfrm>
            <a:off x="2227680" y="9243360"/>
            <a:ext cx="643680" cy="616680"/>
            <a:chOff x="2227680" y="9243360"/>
            <a:chExt cx="643680" cy="616680"/>
          </a:xfrm>
        </p:grpSpPr>
        <p:sp>
          <p:nvSpPr>
            <p:cNvPr id="163" name="Freeform 7"/>
            <p:cNvSpPr/>
            <p:nvPr/>
          </p:nvSpPr>
          <p:spPr>
            <a:xfrm rot="10800000">
              <a:off x="2227680" y="9243360"/>
              <a:ext cx="643680" cy="616680"/>
            </a:xfrm>
            <a:custGeom>
              <a:avLst/>
              <a:gdLst>
                <a:gd name="textAreaLeft" fmla="*/ 0 w 643680"/>
                <a:gd name="textAreaRight" fmla="*/ 644040 w 643680"/>
                <a:gd name="textAreaTop" fmla="*/ 0 h 616680"/>
                <a:gd name="textAreaBottom" fmla="*/ 617040 h 616680"/>
              </a:gdLst>
              <a:ahLst/>
              <a:rect l="textAreaLeft" t="textAreaTop" r="textAreaRight" b="textAreaBottom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b6b4">
                <a:alpha val="5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64" name="Group 8"/>
          <p:cNvGrpSpPr/>
          <p:nvPr/>
        </p:nvGrpSpPr>
        <p:grpSpPr>
          <a:xfrm>
            <a:off x="6344640" y="5694480"/>
            <a:ext cx="4737600" cy="3375000"/>
            <a:chOff x="6344640" y="5694480"/>
            <a:chExt cx="4737600" cy="3375000"/>
          </a:xfrm>
        </p:grpSpPr>
        <p:sp>
          <p:nvSpPr>
            <p:cNvPr id="165" name="Freeform 9"/>
            <p:cNvSpPr/>
            <p:nvPr/>
          </p:nvSpPr>
          <p:spPr>
            <a:xfrm>
              <a:off x="6344640" y="5983560"/>
              <a:ext cx="4737600" cy="2030040"/>
            </a:xfrm>
            <a:custGeom>
              <a:avLst/>
              <a:gdLst>
                <a:gd name="textAreaLeft" fmla="*/ 0 w 4737600"/>
                <a:gd name="textAreaRight" fmla="*/ 4737960 w 4737600"/>
                <a:gd name="textAreaTop" fmla="*/ 0 h 2030040"/>
                <a:gd name="textAreaBottom" fmla="*/ 2030400 h 2030040"/>
              </a:gdLst>
              <a:ahLst/>
              <a:rect l="textAreaLeft" t="textAreaTop" r="textAreaRight" b="textAreaBottom"/>
              <a:pathLst>
                <a:path w="1247853" h="534735">
                  <a:moveTo>
                    <a:pt x="0" y="0"/>
                  </a:moveTo>
                  <a:lnTo>
                    <a:pt x="1247853" y="0"/>
                  </a:lnTo>
                  <a:lnTo>
                    <a:pt x="1247853" y="534735"/>
                  </a:lnTo>
                  <a:lnTo>
                    <a:pt x="0" y="534735"/>
                  </a:lnTo>
                  <a:close/>
                </a:path>
              </a:pathLst>
            </a:custGeom>
            <a:solidFill>
              <a:srgbClr val="37c9e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6" name="TextBox 10"/>
            <p:cNvSpPr/>
            <p:nvPr/>
          </p:nvSpPr>
          <p:spPr>
            <a:xfrm>
              <a:off x="6344640" y="5694480"/>
              <a:ext cx="3085920" cy="3375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5598"/>
                </a:lnSpc>
              </a:pPr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67" name="Group 11"/>
          <p:cNvGrpSpPr/>
          <p:nvPr/>
        </p:nvGrpSpPr>
        <p:grpSpPr>
          <a:xfrm>
            <a:off x="6345360" y="8014320"/>
            <a:ext cx="617760" cy="616680"/>
            <a:chOff x="6345360" y="8014320"/>
            <a:chExt cx="617760" cy="616680"/>
          </a:xfrm>
        </p:grpSpPr>
        <p:sp>
          <p:nvSpPr>
            <p:cNvPr id="168" name="Freeform 12"/>
            <p:cNvSpPr/>
            <p:nvPr/>
          </p:nvSpPr>
          <p:spPr>
            <a:xfrm rot="10800000">
              <a:off x="6345360" y="8014320"/>
              <a:ext cx="617760" cy="616680"/>
            </a:xfrm>
            <a:custGeom>
              <a:avLst/>
              <a:gdLst>
                <a:gd name="textAreaLeft" fmla="*/ 0 w 617760"/>
                <a:gd name="textAreaRight" fmla="*/ 618120 w 617760"/>
                <a:gd name="textAreaTop" fmla="*/ 0 h 616680"/>
                <a:gd name="textAreaBottom" fmla="*/ 617040 h 616680"/>
              </a:gdLst>
              <a:ahLst/>
              <a:rect l="textAreaLeft" t="textAreaTop" r="textAreaRight" b="textAreaBottom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92d5">
                <a:alpha val="5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69" name="Group 13"/>
          <p:cNvGrpSpPr/>
          <p:nvPr/>
        </p:nvGrpSpPr>
        <p:grpSpPr>
          <a:xfrm>
            <a:off x="6345360" y="8030520"/>
            <a:ext cx="617760" cy="616680"/>
            <a:chOff x="6345360" y="8030520"/>
            <a:chExt cx="617760" cy="616680"/>
          </a:xfrm>
        </p:grpSpPr>
        <p:sp>
          <p:nvSpPr>
            <p:cNvPr id="170" name="Freeform 14"/>
            <p:cNvSpPr/>
            <p:nvPr/>
          </p:nvSpPr>
          <p:spPr>
            <a:xfrm rot="10800000">
              <a:off x="6345360" y="8030520"/>
              <a:ext cx="617760" cy="616680"/>
            </a:xfrm>
            <a:custGeom>
              <a:avLst/>
              <a:gdLst>
                <a:gd name="textAreaLeft" fmla="*/ 0 w 617760"/>
                <a:gd name="textAreaRight" fmla="*/ 618120 w 617760"/>
                <a:gd name="textAreaTop" fmla="*/ 0 h 616680"/>
                <a:gd name="textAreaBottom" fmla="*/ 617040 h 616680"/>
              </a:gdLst>
              <a:ahLst/>
              <a:rect l="textAreaLeft" t="textAreaTop" r="textAreaRight" b="textAreaBottom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7c9ef">
                <a:alpha val="5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71" name="Group 15"/>
          <p:cNvGrpSpPr/>
          <p:nvPr/>
        </p:nvGrpSpPr>
        <p:grpSpPr>
          <a:xfrm>
            <a:off x="10464480" y="4318200"/>
            <a:ext cx="5595480" cy="4020120"/>
            <a:chOff x="10464480" y="4318200"/>
            <a:chExt cx="5595480" cy="4020120"/>
          </a:xfrm>
        </p:grpSpPr>
        <p:sp>
          <p:nvSpPr>
            <p:cNvPr id="172" name="Freeform 16"/>
            <p:cNvSpPr/>
            <p:nvPr/>
          </p:nvSpPr>
          <p:spPr>
            <a:xfrm>
              <a:off x="10464480" y="4318200"/>
              <a:ext cx="5595480" cy="4020120"/>
            </a:xfrm>
            <a:custGeom>
              <a:avLst/>
              <a:gdLst>
                <a:gd name="textAreaLeft" fmla="*/ 0 w 5595480"/>
                <a:gd name="textAreaRight" fmla="*/ 5595840 w 5595480"/>
                <a:gd name="textAreaTop" fmla="*/ 0 h 4020120"/>
                <a:gd name="textAreaBottom" fmla="*/ 4020480 h 4020120"/>
              </a:gdLst>
              <a:ahLst/>
              <a:rect l="textAreaLeft" t="textAreaTop" r="textAreaRight" b="textAreaBottom"/>
              <a:pathLst>
                <a:path w="1208583" h="868343">
                  <a:moveTo>
                    <a:pt x="1208583" y="434171"/>
                  </a:moveTo>
                  <a:lnTo>
                    <a:pt x="802183" y="0"/>
                  </a:lnTo>
                  <a:lnTo>
                    <a:pt x="802183" y="203200"/>
                  </a:lnTo>
                  <a:lnTo>
                    <a:pt x="0" y="203200"/>
                  </a:lnTo>
                  <a:lnTo>
                    <a:pt x="0" y="665143"/>
                  </a:lnTo>
                  <a:lnTo>
                    <a:pt x="802183" y="665143"/>
                  </a:lnTo>
                  <a:lnTo>
                    <a:pt x="802183" y="868343"/>
                  </a:lnTo>
                  <a:lnTo>
                    <a:pt x="1208583" y="434171"/>
                  </a:lnTo>
                  <a:close/>
                </a:path>
              </a:pathLst>
            </a:custGeom>
            <a:solidFill>
              <a:srgbClr val="13538a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3" name="TextBox 17"/>
            <p:cNvSpPr/>
            <p:nvPr/>
          </p:nvSpPr>
          <p:spPr>
            <a:xfrm>
              <a:off x="10464480" y="4906080"/>
              <a:ext cx="3292560" cy="2234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ts val="5598"/>
                </a:lnSpc>
              </a:pPr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74" name="Group 18"/>
          <p:cNvGrpSpPr/>
          <p:nvPr/>
        </p:nvGrpSpPr>
        <p:grpSpPr>
          <a:xfrm>
            <a:off x="10464840" y="7397280"/>
            <a:ext cx="617760" cy="616680"/>
            <a:chOff x="10464840" y="7397280"/>
            <a:chExt cx="617760" cy="616680"/>
          </a:xfrm>
        </p:grpSpPr>
        <p:sp>
          <p:nvSpPr>
            <p:cNvPr id="175" name="Freeform 19"/>
            <p:cNvSpPr/>
            <p:nvPr/>
          </p:nvSpPr>
          <p:spPr>
            <a:xfrm rot="10800000">
              <a:off x="10464840" y="7397280"/>
              <a:ext cx="617760" cy="616680"/>
            </a:xfrm>
            <a:custGeom>
              <a:avLst/>
              <a:gdLst>
                <a:gd name="textAreaLeft" fmla="*/ 0 w 617760"/>
                <a:gd name="textAreaRight" fmla="*/ 618120 w 617760"/>
                <a:gd name="textAreaTop" fmla="*/ 0 h 616680"/>
                <a:gd name="textAreaBottom" fmla="*/ 617040 h 616680"/>
              </a:gdLst>
              <a:ahLst/>
              <a:rect l="textAreaLeft" t="textAreaTop" r="textAreaRight" b="textAreaBottom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538a">
                <a:alpha val="5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tr-TR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76" name="TextBox 20"/>
          <p:cNvSpPr/>
          <p:nvPr/>
        </p:nvSpPr>
        <p:spPr>
          <a:xfrm>
            <a:off x="2537640" y="4546440"/>
            <a:ext cx="3749760" cy="231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640"/>
              </a:lnSpc>
              <a:tabLst>
                <a:tab algn="l" pos="0"/>
              </a:tabLst>
            </a:pPr>
            <a:r>
              <a:rPr b="0" lang="en-US" sz="2600" spc="77" strike="noStrike">
                <a:solidFill>
                  <a:srgbClr val="191919"/>
                </a:solidFill>
                <a:latin typeface="Arial"/>
              </a:rPr>
              <a:t>Doküman inceleme (arama ve karşılaştırma) süreci tamamen otomatize edilir.</a:t>
            </a:r>
            <a:endParaRPr b="0" lang="tr-TR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TextBox 21"/>
          <p:cNvSpPr/>
          <p:nvPr/>
        </p:nvSpPr>
        <p:spPr>
          <a:xfrm>
            <a:off x="6653880" y="2874600"/>
            <a:ext cx="3755520" cy="277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640"/>
              </a:lnSpc>
              <a:tabLst>
                <a:tab algn="l" pos="0"/>
              </a:tabLst>
            </a:pPr>
            <a:r>
              <a:rPr b="0" lang="en-US" sz="2600" spc="77" strike="noStrike">
                <a:solidFill>
                  <a:srgbClr val="191919"/>
                </a:solidFill>
                <a:latin typeface="Arial"/>
              </a:rPr>
              <a:t>Sözleşme, poliçe gibi kritik dokümanları inceleme sürecinde yapılacak olası hatalar ve yol açacağı yükümlülükler önlenir.</a:t>
            </a:r>
            <a:endParaRPr b="0" lang="tr-TR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TextBox 22"/>
          <p:cNvSpPr/>
          <p:nvPr/>
        </p:nvSpPr>
        <p:spPr>
          <a:xfrm>
            <a:off x="10773720" y="3373920"/>
            <a:ext cx="3271680" cy="138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3640"/>
              </a:lnSpc>
              <a:tabLst>
                <a:tab algn="l" pos="0"/>
              </a:tabLst>
            </a:pPr>
            <a:r>
              <a:rPr b="0" lang="en-US" sz="2600" spc="77" strike="noStrike">
                <a:solidFill>
                  <a:srgbClr val="191919"/>
                </a:solidFill>
                <a:latin typeface="Arial"/>
              </a:rPr>
              <a:t>Zaman kaybı ve gereksiz iş yükü ortadan kaldırılır.</a:t>
            </a:r>
            <a:endParaRPr b="0" lang="tr-TR" sz="2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TextBox 23"/>
          <p:cNvSpPr/>
          <p:nvPr/>
        </p:nvSpPr>
        <p:spPr>
          <a:xfrm>
            <a:off x="3549960" y="1432440"/>
            <a:ext cx="11187360" cy="5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 algn="ctr">
              <a:lnSpc>
                <a:spcPts val="4717"/>
              </a:lnSpc>
              <a:tabLst>
                <a:tab algn="l" pos="0"/>
              </a:tabLst>
            </a:pPr>
            <a:r>
              <a:rPr b="1" lang="en-US" sz="3600" spc="106" strike="noStrike">
                <a:solidFill>
                  <a:srgbClr val="191919"/>
                </a:solidFill>
                <a:latin typeface="Arial Bold"/>
              </a:rPr>
              <a:t>ARTILAR</a:t>
            </a:r>
            <a:endParaRPr b="1" lang="tr-TR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"/>
          <p:cNvSpPr txBox="1"/>
          <p:nvPr/>
        </p:nvSpPr>
        <p:spPr>
          <a:xfrm>
            <a:off x="4160880" y="7838640"/>
            <a:ext cx="519120" cy="801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ts val="5598"/>
              </a:lnSpc>
            </a:pPr>
            <a:r>
              <a:rPr b="0" lang="en-US" sz="4000" spc="197" strike="noStrike">
                <a:solidFill>
                  <a:srgbClr val="ffffff"/>
                </a:solidFill>
                <a:latin typeface="Aileron Ultra-Bold"/>
              </a:rPr>
              <a:t>1</a:t>
            </a:r>
            <a:endParaRPr b="0" lang="tr-TR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"/>
          <p:cNvSpPr txBox="1"/>
          <p:nvPr/>
        </p:nvSpPr>
        <p:spPr>
          <a:xfrm>
            <a:off x="8336880" y="6552000"/>
            <a:ext cx="519120" cy="801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ts val="5598"/>
              </a:lnSpc>
            </a:pPr>
            <a:r>
              <a:rPr b="0" lang="en-US" sz="4000" spc="197" strike="noStrike">
                <a:solidFill>
                  <a:srgbClr val="ffffff"/>
                </a:solidFill>
                <a:latin typeface="Aileron Ultra-Bold"/>
              </a:rPr>
              <a:t>2</a:t>
            </a:r>
            <a:endParaRPr b="0" lang="tr-TR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"/>
          <p:cNvSpPr txBox="1"/>
          <p:nvPr/>
        </p:nvSpPr>
        <p:spPr>
          <a:xfrm>
            <a:off x="12224880" y="5858640"/>
            <a:ext cx="519120" cy="8013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>
              <a:lnSpc>
                <a:spcPts val="5598"/>
              </a:lnSpc>
            </a:pPr>
            <a:r>
              <a:rPr b="0" lang="en-US" sz="4000" spc="197" strike="noStrike">
                <a:solidFill>
                  <a:srgbClr val="ffffff"/>
                </a:solidFill>
                <a:latin typeface="Aileron Ultra-Bold"/>
              </a:rPr>
              <a:t>3</a:t>
            </a:r>
            <a:endParaRPr b="0" lang="tr-TR" sz="4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Application>LibreOffice/7.4.2.3$Windows_X86_64 LibreOffice_project/382eef1f22670f7f4118c8c2dd222ec7ad009daf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/>
  <dc:description/>
  <dc:identifier>DAFswcNey4w</dc:identifier>
  <dc:language>tr-TR</dc:language>
  <cp:lastModifiedBy/>
  <dcterms:modified xsi:type="dcterms:W3CDTF">2023-10-05T18:44:52Z</dcterms:modified>
  <cp:revision>2</cp:revision>
  <dc:subject/>
  <dc:title>Proje_Sunumu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