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70" r:id="rId4"/>
    <p:sldId id="287" r:id="rId5"/>
    <p:sldId id="286" r:id="rId6"/>
    <p:sldId id="285" r:id="rId7"/>
    <p:sldId id="282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6" r:id="rId17"/>
    <p:sldId id="276" r:id="rId18"/>
    <p:sldId id="28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zem Keçeci" initials="GK" lastIdx="1" clrIdx="0">
    <p:extLst>
      <p:ext uri="{19B8F6BF-5375-455C-9EA6-DF929625EA0E}">
        <p15:presenceInfo xmlns:p15="http://schemas.microsoft.com/office/powerpoint/2012/main" userId="S-1-5-21-1738570545-3366800143-892860895-36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DDEC"/>
    <a:srgbClr val="FCF4F8"/>
    <a:srgbClr val="5AD0DD"/>
    <a:srgbClr val="FA804A"/>
    <a:srgbClr val="2A5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110" autoAdjust="0"/>
  </p:normalViewPr>
  <p:slideViewPr>
    <p:cSldViewPr snapToGrid="0">
      <p:cViewPr varScale="1">
        <p:scale>
          <a:sx n="81" d="100"/>
          <a:sy n="81" d="100"/>
        </p:scale>
        <p:origin x="8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D102D-0848-402C-B67D-738BC68C456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5257F8F-11BB-4B38-B946-B56AB433D471}">
      <dgm:prSet phldrT="[Metin]"/>
      <dgm:spPr/>
      <dgm:t>
        <a:bodyPr/>
        <a:lstStyle/>
        <a:p>
          <a:r>
            <a:rPr lang="tr-TR" dirty="0"/>
            <a:t>Müşteri Analitiği Çalışmaları</a:t>
          </a:r>
        </a:p>
      </dgm:t>
    </dgm:pt>
    <dgm:pt modelId="{96F6F2BD-59AA-49B8-A3EE-A28BD55EE764}" type="parTrans" cxnId="{9B02AA7B-48C5-4700-991E-88D84246D811}">
      <dgm:prSet/>
      <dgm:spPr/>
      <dgm:t>
        <a:bodyPr/>
        <a:lstStyle/>
        <a:p>
          <a:endParaRPr lang="tr-TR"/>
        </a:p>
      </dgm:t>
    </dgm:pt>
    <dgm:pt modelId="{D8DFC4BD-6044-4C5E-96F1-5CBC7426F65A}" type="sibTrans" cxnId="{9B02AA7B-48C5-4700-991E-88D84246D811}">
      <dgm:prSet/>
      <dgm:spPr/>
      <dgm:t>
        <a:bodyPr/>
        <a:lstStyle/>
        <a:p>
          <a:endParaRPr lang="tr-TR"/>
        </a:p>
      </dgm:t>
    </dgm:pt>
    <dgm:pt modelId="{7663013C-FFDD-41A6-9D0F-D9DBE1C203C3}">
      <dgm:prSet phldrT="[Metin]"/>
      <dgm:spPr/>
      <dgm:t>
        <a:bodyPr/>
        <a:lstStyle/>
        <a:p>
          <a:r>
            <a:rPr lang="tr-TR" dirty="0"/>
            <a:t>MAT</a:t>
          </a:r>
        </a:p>
      </dgm:t>
    </dgm:pt>
    <dgm:pt modelId="{D0F87205-C4A4-4FE6-8659-3821AD5FEDC7}" type="parTrans" cxnId="{40D83FEF-6DF2-4A50-869E-6058EDFBDDD8}">
      <dgm:prSet/>
      <dgm:spPr/>
      <dgm:t>
        <a:bodyPr/>
        <a:lstStyle/>
        <a:p>
          <a:endParaRPr lang="tr-TR"/>
        </a:p>
      </dgm:t>
    </dgm:pt>
    <dgm:pt modelId="{AACC1449-8444-4C69-BFA4-9EAC446D1130}" type="sibTrans" cxnId="{40D83FEF-6DF2-4A50-869E-6058EDFBDDD8}">
      <dgm:prSet/>
      <dgm:spPr/>
      <dgm:t>
        <a:bodyPr/>
        <a:lstStyle/>
        <a:p>
          <a:endParaRPr lang="tr-TR"/>
        </a:p>
      </dgm:t>
    </dgm:pt>
    <dgm:pt modelId="{F86EB583-F0E6-4DED-BAA0-C47F6725F130}">
      <dgm:prSet phldrT="[Metin]"/>
      <dgm:spPr>
        <a:effectLst/>
      </dgm:spPr>
      <dgm:t>
        <a:bodyPr/>
        <a:lstStyle/>
        <a:p>
          <a:r>
            <a:rPr lang="tr-TR" dirty="0"/>
            <a:t>Müşteri Deneyimi</a:t>
          </a:r>
        </a:p>
      </dgm:t>
    </dgm:pt>
    <dgm:pt modelId="{ADF64E19-7A5C-4FFA-8B6B-115B12EC79D8}" type="parTrans" cxnId="{4DF05D86-E860-42A6-95B6-3C08612C9445}">
      <dgm:prSet/>
      <dgm:spPr/>
      <dgm:t>
        <a:bodyPr/>
        <a:lstStyle/>
        <a:p>
          <a:endParaRPr lang="tr-TR"/>
        </a:p>
      </dgm:t>
    </dgm:pt>
    <dgm:pt modelId="{EB94EAEA-EC98-49A8-93C3-5FF28B69E4F1}" type="sibTrans" cxnId="{4DF05D86-E860-42A6-95B6-3C08612C9445}">
      <dgm:prSet/>
      <dgm:spPr/>
      <dgm:t>
        <a:bodyPr/>
        <a:lstStyle/>
        <a:p>
          <a:endParaRPr lang="tr-TR"/>
        </a:p>
      </dgm:t>
    </dgm:pt>
    <dgm:pt modelId="{AA713A42-EF38-4A58-AEA8-015CECAE14F2}">
      <dgm:prSet phldrT="[Metin]"/>
      <dgm:spPr/>
      <dgm:t>
        <a:bodyPr/>
        <a:lstStyle/>
        <a:p>
          <a:r>
            <a:rPr lang="tr-TR" dirty="0"/>
            <a:t>DNA</a:t>
          </a:r>
        </a:p>
      </dgm:t>
    </dgm:pt>
    <dgm:pt modelId="{13278353-4258-4FEE-85E0-C412635DAA7F}" type="parTrans" cxnId="{A33940D9-BA71-4BD2-B8F0-4B6CE84F54CD}">
      <dgm:prSet/>
      <dgm:spPr/>
      <dgm:t>
        <a:bodyPr/>
        <a:lstStyle/>
        <a:p>
          <a:endParaRPr lang="tr-TR"/>
        </a:p>
      </dgm:t>
    </dgm:pt>
    <dgm:pt modelId="{96258FA5-5FB0-4CF1-A43D-DB514832276D}" type="sibTrans" cxnId="{A33940D9-BA71-4BD2-B8F0-4B6CE84F54CD}">
      <dgm:prSet/>
      <dgm:spPr/>
      <dgm:t>
        <a:bodyPr/>
        <a:lstStyle/>
        <a:p>
          <a:endParaRPr lang="tr-TR"/>
        </a:p>
      </dgm:t>
    </dgm:pt>
    <dgm:pt modelId="{76BC8778-E28E-4088-AE10-1F066079BF25}">
      <dgm:prSet phldrT="[Metin]"/>
      <dgm:spPr/>
      <dgm:t>
        <a:bodyPr/>
        <a:lstStyle/>
        <a:p>
          <a:r>
            <a:rPr lang="tr-TR" dirty="0"/>
            <a:t>Sadakat Programı</a:t>
          </a:r>
        </a:p>
      </dgm:t>
    </dgm:pt>
    <dgm:pt modelId="{9FCB758E-5635-40C7-A1ED-65EDF2DA79CF}" type="parTrans" cxnId="{38DA3BA7-D377-4F59-81F5-602F1EC7B004}">
      <dgm:prSet/>
      <dgm:spPr/>
      <dgm:t>
        <a:bodyPr/>
        <a:lstStyle/>
        <a:p>
          <a:endParaRPr lang="tr-TR"/>
        </a:p>
      </dgm:t>
    </dgm:pt>
    <dgm:pt modelId="{CD23A6FA-4C71-4297-AF56-EE20D07DFCDA}" type="sibTrans" cxnId="{38DA3BA7-D377-4F59-81F5-602F1EC7B004}">
      <dgm:prSet/>
      <dgm:spPr/>
      <dgm:t>
        <a:bodyPr/>
        <a:lstStyle/>
        <a:p>
          <a:endParaRPr lang="tr-TR"/>
        </a:p>
      </dgm:t>
    </dgm:pt>
    <dgm:pt modelId="{FF503687-0B64-44CB-932E-684A1ADB39B0}">
      <dgm:prSet/>
      <dgm:spPr>
        <a:effectLst>
          <a:glow rad="584200">
            <a:srgbClr val="FF0000">
              <a:alpha val="40000"/>
            </a:srgbClr>
          </a:glow>
        </a:effectLst>
      </dgm:spPr>
      <dgm:t>
        <a:bodyPr/>
        <a:lstStyle/>
        <a:p>
          <a:r>
            <a:rPr lang="tr-TR" dirty="0"/>
            <a:t>MAT FAZ II</a:t>
          </a:r>
        </a:p>
      </dgm:t>
    </dgm:pt>
    <dgm:pt modelId="{EF0DA479-CF5B-4C98-943E-5D8BA2F458ED}" type="parTrans" cxnId="{CF5FF73C-C370-4906-9F85-0E5DAFD0C386}">
      <dgm:prSet/>
      <dgm:spPr/>
      <dgm:t>
        <a:bodyPr/>
        <a:lstStyle/>
        <a:p>
          <a:endParaRPr lang="tr-TR"/>
        </a:p>
      </dgm:t>
    </dgm:pt>
    <dgm:pt modelId="{4202F2A4-DB9D-4D5B-85F9-BBACF5BDCB0F}" type="sibTrans" cxnId="{CF5FF73C-C370-4906-9F85-0E5DAFD0C386}">
      <dgm:prSet/>
      <dgm:spPr/>
      <dgm:t>
        <a:bodyPr/>
        <a:lstStyle/>
        <a:p>
          <a:endParaRPr lang="tr-TR"/>
        </a:p>
      </dgm:t>
    </dgm:pt>
    <dgm:pt modelId="{32410B25-6D4C-4CB5-A46F-CEED0901758D}">
      <dgm:prSet/>
      <dgm:spPr/>
      <dgm:t>
        <a:bodyPr/>
        <a:lstStyle/>
        <a:p>
          <a:r>
            <a:rPr lang="tr-TR" dirty="0"/>
            <a:t>MAT FAZ III</a:t>
          </a:r>
        </a:p>
      </dgm:t>
    </dgm:pt>
    <dgm:pt modelId="{3497F7A6-D5C8-43C6-95A8-8324D6D1A912}" type="parTrans" cxnId="{1DDC5AF8-F9F3-4A25-9F45-E75F17B4CF80}">
      <dgm:prSet/>
      <dgm:spPr/>
      <dgm:t>
        <a:bodyPr/>
        <a:lstStyle/>
        <a:p>
          <a:endParaRPr lang="tr-TR"/>
        </a:p>
      </dgm:t>
    </dgm:pt>
    <dgm:pt modelId="{F51E01EE-82CA-467F-B0F0-5319F37A753A}" type="sibTrans" cxnId="{1DDC5AF8-F9F3-4A25-9F45-E75F17B4CF80}">
      <dgm:prSet/>
      <dgm:spPr/>
      <dgm:t>
        <a:bodyPr/>
        <a:lstStyle/>
        <a:p>
          <a:endParaRPr lang="tr-TR"/>
        </a:p>
      </dgm:t>
    </dgm:pt>
    <dgm:pt modelId="{3D70BBD1-2BEC-419B-9939-E2BF6B0246E3}">
      <dgm:prSet/>
      <dgm:spPr/>
      <dgm:t>
        <a:bodyPr/>
        <a:lstStyle/>
        <a:p>
          <a:r>
            <a:rPr lang="tr-TR" dirty="0" err="1"/>
            <a:t>SAFiR</a:t>
          </a:r>
          <a:endParaRPr lang="tr-TR" dirty="0"/>
        </a:p>
      </dgm:t>
    </dgm:pt>
    <dgm:pt modelId="{0EE2AEE5-EE40-42C6-B62D-6EC5DE8FCB3E}" type="parTrans" cxnId="{50845B1D-3658-4393-82EE-06E04CB611C5}">
      <dgm:prSet/>
      <dgm:spPr/>
      <dgm:t>
        <a:bodyPr/>
        <a:lstStyle/>
        <a:p>
          <a:endParaRPr lang="tr-TR"/>
        </a:p>
      </dgm:t>
    </dgm:pt>
    <dgm:pt modelId="{DF443A8C-3E88-4EDE-9184-21F4E629B28B}" type="sibTrans" cxnId="{50845B1D-3658-4393-82EE-06E04CB611C5}">
      <dgm:prSet/>
      <dgm:spPr/>
      <dgm:t>
        <a:bodyPr/>
        <a:lstStyle/>
        <a:p>
          <a:endParaRPr lang="tr-TR"/>
        </a:p>
      </dgm:t>
    </dgm:pt>
    <dgm:pt modelId="{A30F8600-9A88-47D2-80C8-96EEC2AA94D8}" type="pres">
      <dgm:prSet presAssocID="{6C6D102D-0848-402C-B67D-738BC68C456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6A1FF9B-2929-419E-9369-2BEFD4CC7568}" type="pres">
      <dgm:prSet presAssocID="{C5257F8F-11BB-4B38-B946-B56AB433D471}" presName="centerShape" presStyleLbl="node0" presStyleIdx="0" presStyleCnt="1"/>
      <dgm:spPr/>
    </dgm:pt>
    <dgm:pt modelId="{68902174-0DAF-4C94-A212-ECDFC751D986}" type="pres">
      <dgm:prSet presAssocID="{7663013C-FFDD-41A6-9D0F-D9DBE1C203C3}" presName="node" presStyleLbl="node1" presStyleIdx="0" presStyleCnt="7">
        <dgm:presLayoutVars>
          <dgm:bulletEnabled val="1"/>
        </dgm:presLayoutVars>
      </dgm:prSet>
      <dgm:spPr/>
    </dgm:pt>
    <dgm:pt modelId="{F6F24908-C439-490A-B9BA-7A793D832D2B}" type="pres">
      <dgm:prSet presAssocID="{7663013C-FFDD-41A6-9D0F-D9DBE1C203C3}" presName="dummy" presStyleCnt="0"/>
      <dgm:spPr/>
    </dgm:pt>
    <dgm:pt modelId="{E83EF694-450D-4A45-B309-713C8A9F637F}" type="pres">
      <dgm:prSet presAssocID="{AACC1449-8444-4C69-BFA4-9EAC446D1130}" presName="sibTrans" presStyleLbl="sibTrans2D1" presStyleIdx="0" presStyleCnt="7"/>
      <dgm:spPr/>
    </dgm:pt>
    <dgm:pt modelId="{E58A1D66-E025-4609-BDB7-9658C4208D32}" type="pres">
      <dgm:prSet presAssocID="{FF503687-0B64-44CB-932E-684A1ADB39B0}" presName="node" presStyleLbl="node1" presStyleIdx="1" presStyleCnt="7">
        <dgm:presLayoutVars>
          <dgm:bulletEnabled val="1"/>
        </dgm:presLayoutVars>
      </dgm:prSet>
      <dgm:spPr/>
    </dgm:pt>
    <dgm:pt modelId="{9F9397E9-90F7-4B1E-976D-83C63DAF9CFC}" type="pres">
      <dgm:prSet presAssocID="{FF503687-0B64-44CB-932E-684A1ADB39B0}" presName="dummy" presStyleCnt="0"/>
      <dgm:spPr/>
    </dgm:pt>
    <dgm:pt modelId="{D1062C89-883B-4EBD-A23D-3AD2BA814DF9}" type="pres">
      <dgm:prSet presAssocID="{4202F2A4-DB9D-4D5B-85F9-BBACF5BDCB0F}" presName="sibTrans" presStyleLbl="sibTrans2D1" presStyleIdx="1" presStyleCnt="7"/>
      <dgm:spPr/>
    </dgm:pt>
    <dgm:pt modelId="{6A02C23D-1BEC-42C5-8472-A98E365059F5}" type="pres">
      <dgm:prSet presAssocID="{32410B25-6D4C-4CB5-A46F-CEED0901758D}" presName="node" presStyleLbl="node1" presStyleIdx="2" presStyleCnt="7">
        <dgm:presLayoutVars>
          <dgm:bulletEnabled val="1"/>
        </dgm:presLayoutVars>
      </dgm:prSet>
      <dgm:spPr/>
    </dgm:pt>
    <dgm:pt modelId="{02CA9DD9-0567-4C55-8391-FD8F039295E0}" type="pres">
      <dgm:prSet presAssocID="{32410B25-6D4C-4CB5-A46F-CEED0901758D}" presName="dummy" presStyleCnt="0"/>
      <dgm:spPr/>
    </dgm:pt>
    <dgm:pt modelId="{D7932180-77F3-4DE5-8A76-485093904B4D}" type="pres">
      <dgm:prSet presAssocID="{F51E01EE-82CA-467F-B0F0-5319F37A753A}" presName="sibTrans" presStyleLbl="sibTrans2D1" presStyleIdx="2" presStyleCnt="7"/>
      <dgm:spPr/>
    </dgm:pt>
    <dgm:pt modelId="{FC3BB7DB-C319-4765-81C3-481C6EF544A9}" type="pres">
      <dgm:prSet presAssocID="{F86EB583-F0E6-4DED-BAA0-C47F6725F130}" presName="node" presStyleLbl="node1" presStyleIdx="3" presStyleCnt="7">
        <dgm:presLayoutVars>
          <dgm:bulletEnabled val="1"/>
        </dgm:presLayoutVars>
      </dgm:prSet>
      <dgm:spPr/>
    </dgm:pt>
    <dgm:pt modelId="{1B208DAB-C98F-4E79-8F04-9124D1E712D1}" type="pres">
      <dgm:prSet presAssocID="{F86EB583-F0E6-4DED-BAA0-C47F6725F130}" presName="dummy" presStyleCnt="0"/>
      <dgm:spPr/>
    </dgm:pt>
    <dgm:pt modelId="{70868934-1A0D-428B-B326-A7DAD4668F07}" type="pres">
      <dgm:prSet presAssocID="{EB94EAEA-EC98-49A8-93C3-5FF28B69E4F1}" presName="sibTrans" presStyleLbl="sibTrans2D1" presStyleIdx="3" presStyleCnt="7"/>
      <dgm:spPr/>
    </dgm:pt>
    <dgm:pt modelId="{FBF382FF-427A-4EBC-8A29-313C929BBF90}" type="pres">
      <dgm:prSet presAssocID="{AA713A42-EF38-4A58-AEA8-015CECAE14F2}" presName="node" presStyleLbl="node1" presStyleIdx="4" presStyleCnt="7">
        <dgm:presLayoutVars>
          <dgm:bulletEnabled val="1"/>
        </dgm:presLayoutVars>
      </dgm:prSet>
      <dgm:spPr/>
    </dgm:pt>
    <dgm:pt modelId="{69BFF966-E490-4178-9758-5D1A55B3B1BE}" type="pres">
      <dgm:prSet presAssocID="{AA713A42-EF38-4A58-AEA8-015CECAE14F2}" presName="dummy" presStyleCnt="0"/>
      <dgm:spPr/>
    </dgm:pt>
    <dgm:pt modelId="{F94B5CE9-8023-4569-85FA-A4B9911C8E10}" type="pres">
      <dgm:prSet presAssocID="{96258FA5-5FB0-4CF1-A43D-DB514832276D}" presName="sibTrans" presStyleLbl="sibTrans2D1" presStyleIdx="4" presStyleCnt="7"/>
      <dgm:spPr/>
    </dgm:pt>
    <dgm:pt modelId="{F882B992-CD85-460D-B89F-BCE299910977}" type="pres">
      <dgm:prSet presAssocID="{76BC8778-E28E-4088-AE10-1F066079BF25}" presName="node" presStyleLbl="node1" presStyleIdx="5" presStyleCnt="7">
        <dgm:presLayoutVars>
          <dgm:bulletEnabled val="1"/>
        </dgm:presLayoutVars>
      </dgm:prSet>
      <dgm:spPr/>
    </dgm:pt>
    <dgm:pt modelId="{C3B2388B-9718-444E-930D-FC68638E2034}" type="pres">
      <dgm:prSet presAssocID="{76BC8778-E28E-4088-AE10-1F066079BF25}" presName="dummy" presStyleCnt="0"/>
      <dgm:spPr/>
    </dgm:pt>
    <dgm:pt modelId="{604D2BDA-8843-4FFC-93EC-0826F9AD357C}" type="pres">
      <dgm:prSet presAssocID="{CD23A6FA-4C71-4297-AF56-EE20D07DFCDA}" presName="sibTrans" presStyleLbl="sibTrans2D1" presStyleIdx="5" presStyleCnt="7"/>
      <dgm:spPr/>
    </dgm:pt>
    <dgm:pt modelId="{3E7C0911-6BAE-4D66-8DBD-A8179E54C636}" type="pres">
      <dgm:prSet presAssocID="{3D70BBD1-2BEC-419B-9939-E2BF6B0246E3}" presName="node" presStyleLbl="node1" presStyleIdx="6" presStyleCnt="7">
        <dgm:presLayoutVars>
          <dgm:bulletEnabled val="1"/>
        </dgm:presLayoutVars>
      </dgm:prSet>
      <dgm:spPr/>
    </dgm:pt>
    <dgm:pt modelId="{5622E355-CC53-4A4E-B8B2-FF8DA41DF83E}" type="pres">
      <dgm:prSet presAssocID="{3D70BBD1-2BEC-419B-9939-E2BF6B0246E3}" presName="dummy" presStyleCnt="0"/>
      <dgm:spPr/>
    </dgm:pt>
    <dgm:pt modelId="{5F27BE3F-0154-4ECC-A46F-B186BF691696}" type="pres">
      <dgm:prSet presAssocID="{DF443A8C-3E88-4EDE-9184-21F4E629B28B}" presName="sibTrans" presStyleLbl="sibTrans2D1" presStyleIdx="6" presStyleCnt="7"/>
      <dgm:spPr/>
    </dgm:pt>
  </dgm:ptLst>
  <dgm:cxnLst>
    <dgm:cxn modelId="{FC8CAC05-85F7-4799-8A28-B1AE6E061433}" type="presOf" srcId="{6C6D102D-0848-402C-B67D-738BC68C4569}" destId="{A30F8600-9A88-47D2-80C8-96EEC2AA94D8}" srcOrd="0" destOrd="0" presId="urn:microsoft.com/office/officeart/2005/8/layout/radial6"/>
    <dgm:cxn modelId="{50845B1D-3658-4393-82EE-06E04CB611C5}" srcId="{C5257F8F-11BB-4B38-B946-B56AB433D471}" destId="{3D70BBD1-2BEC-419B-9939-E2BF6B0246E3}" srcOrd="6" destOrd="0" parTransId="{0EE2AEE5-EE40-42C6-B62D-6EC5DE8FCB3E}" sibTransId="{DF443A8C-3E88-4EDE-9184-21F4E629B28B}"/>
    <dgm:cxn modelId="{D4E90B20-962A-413E-8011-ECE3A32D87C9}" type="presOf" srcId="{AA713A42-EF38-4A58-AEA8-015CECAE14F2}" destId="{FBF382FF-427A-4EBC-8A29-313C929BBF90}" srcOrd="0" destOrd="0" presId="urn:microsoft.com/office/officeart/2005/8/layout/radial6"/>
    <dgm:cxn modelId="{5814302D-D5BA-4664-814F-E63B251A8A2B}" type="presOf" srcId="{32410B25-6D4C-4CB5-A46F-CEED0901758D}" destId="{6A02C23D-1BEC-42C5-8472-A98E365059F5}" srcOrd="0" destOrd="0" presId="urn:microsoft.com/office/officeart/2005/8/layout/radial6"/>
    <dgm:cxn modelId="{C86A882D-6B89-43C3-8A3C-5483F9B6B01D}" type="presOf" srcId="{F51E01EE-82CA-467F-B0F0-5319F37A753A}" destId="{D7932180-77F3-4DE5-8A76-485093904B4D}" srcOrd="0" destOrd="0" presId="urn:microsoft.com/office/officeart/2005/8/layout/radial6"/>
    <dgm:cxn modelId="{3DEC433C-6DAF-4F6D-A516-71FD51E043D8}" type="presOf" srcId="{96258FA5-5FB0-4CF1-A43D-DB514832276D}" destId="{F94B5CE9-8023-4569-85FA-A4B9911C8E10}" srcOrd="0" destOrd="0" presId="urn:microsoft.com/office/officeart/2005/8/layout/radial6"/>
    <dgm:cxn modelId="{CF5FF73C-C370-4906-9F85-0E5DAFD0C386}" srcId="{C5257F8F-11BB-4B38-B946-B56AB433D471}" destId="{FF503687-0B64-44CB-932E-684A1ADB39B0}" srcOrd="1" destOrd="0" parTransId="{EF0DA479-CF5B-4C98-943E-5D8BA2F458ED}" sibTransId="{4202F2A4-DB9D-4D5B-85F9-BBACF5BDCB0F}"/>
    <dgm:cxn modelId="{C2A88D3D-95FE-43CF-BFB9-C954F027B2CB}" type="presOf" srcId="{CD23A6FA-4C71-4297-AF56-EE20D07DFCDA}" destId="{604D2BDA-8843-4FFC-93EC-0826F9AD357C}" srcOrd="0" destOrd="0" presId="urn:microsoft.com/office/officeart/2005/8/layout/radial6"/>
    <dgm:cxn modelId="{54282C46-E855-4F6D-85B1-5DEE9BBFE073}" type="presOf" srcId="{AACC1449-8444-4C69-BFA4-9EAC446D1130}" destId="{E83EF694-450D-4A45-B309-713C8A9F637F}" srcOrd="0" destOrd="0" presId="urn:microsoft.com/office/officeart/2005/8/layout/radial6"/>
    <dgm:cxn modelId="{DEA1E550-E935-49F9-AE7F-3D8CC621A814}" type="presOf" srcId="{3D70BBD1-2BEC-419B-9939-E2BF6B0246E3}" destId="{3E7C0911-6BAE-4D66-8DBD-A8179E54C636}" srcOrd="0" destOrd="0" presId="urn:microsoft.com/office/officeart/2005/8/layout/radial6"/>
    <dgm:cxn modelId="{49136176-2CE4-4DFF-ADC4-A23814189E0E}" type="presOf" srcId="{EB94EAEA-EC98-49A8-93C3-5FF28B69E4F1}" destId="{70868934-1A0D-428B-B326-A7DAD4668F07}" srcOrd="0" destOrd="0" presId="urn:microsoft.com/office/officeart/2005/8/layout/radial6"/>
    <dgm:cxn modelId="{9B02AA7B-48C5-4700-991E-88D84246D811}" srcId="{6C6D102D-0848-402C-B67D-738BC68C4569}" destId="{C5257F8F-11BB-4B38-B946-B56AB433D471}" srcOrd="0" destOrd="0" parTransId="{96F6F2BD-59AA-49B8-A3EE-A28BD55EE764}" sibTransId="{D8DFC4BD-6044-4C5E-96F1-5CBC7426F65A}"/>
    <dgm:cxn modelId="{534E0983-C3C3-4AE5-B467-22733830BDEC}" type="presOf" srcId="{DF443A8C-3E88-4EDE-9184-21F4E629B28B}" destId="{5F27BE3F-0154-4ECC-A46F-B186BF691696}" srcOrd="0" destOrd="0" presId="urn:microsoft.com/office/officeart/2005/8/layout/radial6"/>
    <dgm:cxn modelId="{4DF05D86-E860-42A6-95B6-3C08612C9445}" srcId="{C5257F8F-11BB-4B38-B946-B56AB433D471}" destId="{F86EB583-F0E6-4DED-BAA0-C47F6725F130}" srcOrd="3" destOrd="0" parTransId="{ADF64E19-7A5C-4FFA-8B6B-115B12EC79D8}" sibTransId="{EB94EAEA-EC98-49A8-93C3-5FF28B69E4F1}"/>
    <dgm:cxn modelId="{810B5D8C-51EE-4EC9-92FA-5DAD2F5F5248}" type="presOf" srcId="{4202F2A4-DB9D-4D5B-85F9-BBACF5BDCB0F}" destId="{D1062C89-883B-4EBD-A23D-3AD2BA814DF9}" srcOrd="0" destOrd="0" presId="urn:microsoft.com/office/officeart/2005/8/layout/radial6"/>
    <dgm:cxn modelId="{5D1FA08E-C559-4546-9833-B0191FCDD594}" type="presOf" srcId="{7663013C-FFDD-41A6-9D0F-D9DBE1C203C3}" destId="{68902174-0DAF-4C94-A212-ECDFC751D986}" srcOrd="0" destOrd="0" presId="urn:microsoft.com/office/officeart/2005/8/layout/radial6"/>
    <dgm:cxn modelId="{CE54E7A2-C738-4244-93FD-94AF2EA7F116}" type="presOf" srcId="{C5257F8F-11BB-4B38-B946-B56AB433D471}" destId="{66A1FF9B-2929-419E-9369-2BEFD4CC7568}" srcOrd="0" destOrd="0" presId="urn:microsoft.com/office/officeart/2005/8/layout/radial6"/>
    <dgm:cxn modelId="{38DA3BA7-D377-4F59-81F5-602F1EC7B004}" srcId="{C5257F8F-11BB-4B38-B946-B56AB433D471}" destId="{76BC8778-E28E-4088-AE10-1F066079BF25}" srcOrd="5" destOrd="0" parTransId="{9FCB758E-5635-40C7-A1ED-65EDF2DA79CF}" sibTransId="{CD23A6FA-4C71-4297-AF56-EE20D07DFCDA}"/>
    <dgm:cxn modelId="{8C6F53C9-8ECC-4EB5-B3F8-5CA5662089FE}" type="presOf" srcId="{FF503687-0B64-44CB-932E-684A1ADB39B0}" destId="{E58A1D66-E025-4609-BDB7-9658C4208D32}" srcOrd="0" destOrd="0" presId="urn:microsoft.com/office/officeart/2005/8/layout/radial6"/>
    <dgm:cxn modelId="{BCDD85D1-B43B-4AF6-A3DC-4FE081C1C3F1}" type="presOf" srcId="{76BC8778-E28E-4088-AE10-1F066079BF25}" destId="{F882B992-CD85-460D-B89F-BCE299910977}" srcOrd="0" destOrd="0" presId="urn:microsoft.com/office/officeart/2005/8/layout/radial6"/>
    <dgm:cxn modelId="{A33940D9-BA71-4BD2-B8F0-4B6CE84F54CD}" srcId="{C5257F8F-11BB-4B38-B946-B56AB433D471}" destId="{AA713A42-EF38-4A58-AEA8-015CECAE14F2}" srcOrd="4" destOrd="0" parTransId="{13278353-4258-4FEE-85E0-C412635DAA7F}" sibTransId="{96258FA5-5FB0-4CF1-A43D-DB514832276D}"/>
    <dgm:cxn modelId="{40D83FEF-6DF2-4A50-869E-6058EDFBDDD8}" srcId="{C5257F8F-11BB-4B38-B946-B56AB433D471}" destId="{7663013C-FFDD-41A6-9D0F-D9DBE1C203C3}" srcOrd="0" destOrd="0" parTransId="{D0F87205-C4A4-4FE6-8659-3821AD5FEDC7}" sibTransId="{AACC1449-8444-4C69-BFA4-9EAC446D1130}"/>
    <dgm:cxn modelId="{BBF0A6F3-9162-42F9-B10D-9ED897A2EB0D}" type="presOf" srcId="{F86EB583-F0E6-4DED-BAA0-C47F6725F130}" destId="{FC3BB7DB-C319-4765-81C3-481C6EF544A9}" srcOrd="0" destOrd="0" presId="urn:microsoft.com/office/officeart/2005/8/layout/radial6"/>
    <dgm:cxn modelId="{1DDC5AF8-F9F3-4A25-9F45-E75F17B4CF80}" srcId="{C5257F8F-11BB-4B38-B946-B56AB433D471}" destId="{32410B25-6D4C-4CB5-A46F-CEED0901758D}" srcOrd="2" destOrd="0" parTransId="{3497F7A6-D5C8-43C6-95A8-8324D6D1A912}" sibTransId="{F51E01EE-82CA-467F-B0F0-5319F37A753A}"/>
    <dgm:cxn modelId="{1A7778A5-BDCB-405E-8C08-029D54D1129A}" type="presParOf" srcId="{A30F8600-9A88-47D2-80C8-96EEC2AA94D8}" destId="{66A1FF9B-2929-419E-9369-2BEFD4CC7568}" srcOrd="0" destOrd="0" presId="urn:microsoft.com/office/officeart/2005/8/layout/radial6"/>
    <dgm:cxn modelId="{5568980F-0C72-48DA-8672-2981BBC036F6}" type="presParOf" srcId="{A30F8600-9A88-47D2-80C8-96EEC2AA94D8}" destId="{68902174-0DAF-4C94-A212-ECDFC751D986}" srcOrd="1" destOrd="0" presId="urn:microsoft.com/office/officeart/2005/8/layout/radial6"/>
    <dgm:cxn modelId="{59149864-9BF1-4846-A4D0-46611147EFF3}" type="presParOf" srcId="{A30F8600-9A88-47D2-80C8-96EEC2AA94D8}" destId="{F6F24908-C439-490A-B9BA-7A793D832D2B}" srcOrd="2" destOrd="0" presId="urn:microsoft.com/office/officeart/2005/8/layout/radial6"/>
    <dgm:cxn modelId="{0637D32B-F36F-44D5-947B-84FE4CF75848}" type="presParOf" srcId="{A30F8600-9A88-47D2-80C8-96EEC2AA94D8}" destId="{E83EF694-450D-4A45-B309-713C8A9F637F}" srcOrd="3" destOrd="0" presId="urn:microsoft.com/office/officeart/2005/8/layout/radial6"/>
    <dgm:cxn modelId="{5DB1C5E5-3F02-4171-A87C-60F752B7CBE4}" type="presParOf" srcId="{A30F8600-9A88-47D2-80C8-96EEC2AA94D8}" destId="{E58A1D66-E025-4609-BDB7-9658C4208D32}" srcOrd="4" destOrd="0" presId="urn:microsoft.com/office/officeart/2005/8/layout/radial6"/>
    <dgm:cxn modelId="{2322E325-75A2-4745-8A11-D22F999A16B3}" type="presParOf" srcId="{A30F8600-9A88-47D2-80C8-96EEC2AA94D8}" destId="{9F9397E9-90F7-4B1E-976D-83C63DAF9CFC}" srcOrd="5" destOrd="0" presId="urn:microsoft.com/office/officeart/2005/8/layout/radial6"/>
    <dgm:cxn modelId="{E490A295-1E06-41C0-BBCF-905051101E88}" type="presParOf" srcId="{A30F8600-9A88-47D2-80C8-96EEC2AA94D8}" destId="{D1062C89-883B-4EBD-A23D-3AD2BA814DF9}" srcOrd="6" destOrd="0" presId="urn:microsoft.com/office/officeart/2005/8/layout/radial6"/>
    <dgm:cxn modelId="{40478075-0E21-4EB5-9540-2C5749A8BD32}" type="presParOf" srcId="{A30F8600-9A88-47D2-80C8-96EEC2AA94D8}" destId="{6A02C23D-1BEC-42C5-8472-A98E365059F5}" srcOrd="7" destOrd="0" presId="urn:microsoft.com/office/officeart/2005/8/layout/radial6"/>
    <dgm:cxn modelId="{1FB8FD54-16CC-4642-B516-6165CB89DFCF}" type="presParOf" srcId="{A30F8600-9A88-47D2-80C8-96EEC2AA94D8}" destId="{02CA9DD9-0567-4C55-8391-FD8F039295E0}" srcOrd="8" destOrd="0" presId="urn:microsoft.com/office/officeart/2005/8/layout/radial6"/>
    <dgm:cxn modelId="{E98A4389-0EFD-4BCF-91BA-8B7BECAED39C}" type="presParOf" srcId="{A30F8600-9A88-47D2-80C8-96EEC2AA94D8}" destId="{D7932180-77F3-4DE5-8A76-485093904B4D}" srcOrd="9" destOrd="0" presId="urn:microsoft.com/office/officeart/2005/8/layout/radial6"/>
    <dgm:cxn modelId="{2AED00B1-EC43-43B0-99D0-806EEEAABEF9}" type="presParOf" srcId="{A30F8600-9A88-47D2-80C8-96EEC2AA94D8}" destId="{FC3BB7DB-C319-4765-81C3-481C6EF544A9}" srcOrd="10" destOrd="0" presId="urn:microsoft.com/office/officeart/2005/8/layout/radial6"/>
    <dgm:cxn modelId="{96BD06A5-237F-4B01-8627-2668F4AFE7D6}" type="presParOf" srcId="{A30F8600-9A88-47D2-80C8-96EEC2AA94D8}" destId="{1B208DAB-C98F-4E79-8F04-9124D1E712D1}" srcOrd="11" destOrd="0" presId="urn:microsoft.com/office/officeart/2005/8/layout/radial6"/>
    <dgm:cxn modelId="{93E79913-2D87-4F3B-927A-8EE0048214EA}" type="presParOf" srcId="{A30F8600-9A88-47D2-80C8-96EEC2AA94D8}" destId="{70868934-1A0D-428B-B326-A7DAD4668F07}" srcOrd="12" destOrd="0" presId="urn:microsoft.com/office/officeart/2005/8/layout/radial6"/>
    <dgm:cxn modelId="{09E42409-466A-4EBE-BB89-00E5C11750CD}" type="presParOf" srcId="{A30F8600-9A88-47D2-80C8-96EEC2AA94D8}" destId="{FBF382FF-427A-4EBC-8A29-313C929BBF90}" srcOrd="13" destOrd="0" presId="urn:microsoft.com/office/officeart/2005/8/layout/radial6"/>
    <dgm:cxn modelId="{753A67F0-C0FB-43CA-958A-66595EBF4C3E}" type="presParOf" srcId="{A30F8600-9A88-47D2-80C8-96EEC2AA94D8}" destId="{69BFF966-E490-4178-9758-5D1A55B3B1BE}" srcOrd="14" destOrd="0" presId="urn:microsoft.com/office/officeart/2005/8/layout/radial6"/>
    <dgm:cxn modelId="{92AC61D4-591F-4A32-A01E-F1463929800E}" type="presParOf" srcId="{A30F8600-9A88-47D2-80C8-96EEC2AA94D8}" destId="{F94B5CE9-8023-4569-85FA-A4B9911C8E10}" srcOrd="15" destOrd="0" presId="urn:microsoft.com/office/officeart/2005/8/layout/radial6"/>
    <dgm:cxn modelId="{B1EF039C-0DC5-4578-9565-99A14B31F86F}" type="presParOf" srcId="{A30F8600-9A88-47D2-80C8-96EEC2AA94D8}" destId="{F882B992-CD85-460D-B89F-BCE299910977}" srcOrd="16" destOrd="0" presId="urn:microsoft.com/office/officeart/2005/8/layout/radial6"/>
    <dgm:cxn modelId="{19DA599E-EFF8-40B3-9BDA-971060C46B7B}" type="presParOf" srcId="{A30F8600-9A88-47D2-80C8-96EEC2AA94D8}" destId="{C3B2388B-9718-444E-930D-FC68638E2034}" srcOrd="17" destOrd="0" presId="urn:microsoft.com/office/officeart/2005/8/layout/radial6"/>
    <dgm:cxn modelId="{09B37D79-1502-474E-8F55-C01177A21DA6}" type="presParOf" srcId="{A30F8600-9A88-47D2-80C8-96EEC2AA94D8}" destId="{604D2BDA-8843-4FFC-93EC-0826F9AD357C}" srcOrd="18" destOrd="0" presId="urn:microsoft.com/office/officeart/2005/8/layout/radial6"/>
    <dgm:cxn modelId="{E3F80ACB-2206-44B6-82CA-DEF9AB08855C}" type="presParOf" srcId="{A30F8600-9A88-47D2-80C8-96EEC2AA94D8}" destId="{3E7C0911-6BAE-4D66-8DBD-A8179E54C636}" srcOrd="19" destOrd="0" presId="urn:microsoft.com/office/officeart/2005/8/layout/radial6"/>
    <dgm:cxn modelId="{B9863D22-05CD-45C6-A00F-3B8A13162035}" type="presParOf" srcId="{A30F8600-9A88-47D2-80C8-96EEC2AA94D8}" destId="{5622E355-CC53-4A4E-B8B2-FF8DA41DF83E}" srcOrd="20" destOrd="0" presId="urn:microsoft.com/office/officeart/2005/8/layout/radial6"/>
    <dgm:cxn modelId="{55DCA5F2-9FD4-49FB-AB0A-55FE4FCC8DE1}" type="presParOf" srcId="{A30F8600-9A88-47D2-80C8-96EEC2AA94D8}" destId="{5F27BE3F-0154-4ECC-A46F-B186BF691696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7BE3F-0154-4ECC-A46F-B186BF691696}">
      <dsp:nvSpPr>
        <dsp:cNvPr id="0" name=""/>
        <dsp:cNvSpPr/>
      </dsp:nvSpPr>
      <dsp:spPr>
        <a:xfrm>
          <a:off x="3969351" y="527660"/>
          <a:ext cx="4168149" cy="4168149"/>
        </a:xfrm>
        <a:prstGeom prst="blockArc">
          <a:avLst>
            <a:gd name="adj1" fmla="val 13114286"/>
            <a:gd name="adj2" fmla="val 16200000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D2BDA-8843-4FFC-93EC-0826F9AD357C}">
      <dsp:nvSpPr>
        <dsp:cNvPr id="0" name=""/>
        <dsp:cNvSpPr/>
      </dsp:nvSpPr>
      <dsp:spPr>
        <a:xfrm>
          <a:off x="3969351" y="527660"/>
          <a:ext cx="4168149" cy="4168149"/>
        </a:xfrm>
        <a:prstGeom prst="blockArc">
          <a:avLst>
            <a:gd name="adj1" fmla="val 10028571"/>
            <a:gd name="adj2" fmla="val 13114286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B5CE9-8023-4569-85FA-A4B9911C8E10}">
      <dsp:nvSpPr>
        <dsp:cNvPr id="0" name=""/>
        <dsp:cNvSpPr/>
      </dsp:nvSpPr>
      <dsp:spPr>
        <a:xfrm>
          <a:off x="3969351" y="527660"/>
          <a:ext cx="4168149" cy="4168149"/>
        </a:xfrm>
        <a:prstGeom prst="blockArc">
          <a:avLst>
            <a:gd name="adj1" fmla="val 6942857"/>
            <a:gd name="adj2" fmla="val 10028571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68934-1A0D-428B-B326-A7DAD4668F07}">
      <dsp:nvSpPr>
        <dsp:cNvPr id="0" name=""/>
        <dsp:cNvSpPr/>
      </dsp:nvSpPr>
      <dsp:spPr>
        <a:xfrm>
          <a:off x="3969351" y="527660"/>
          <a:ext cx="4168149" cy="4168149"/>
        </a:xfrm>
        <a:prstGeom prst="blockArc">
          <a:avLst>
            <a:gd name="adj1" fmla="val 3857143"/>
            <a:gd name="adj2" fmla="val 6942857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32180-77F3-4DE5-8A76-485093904B4D}">
      <dsp:nvSpPr>
        <dsp:cNvPr id="0" name=""/>
        <dsp:cNvSpPr/>
      </dsp:nvSpPr>
      <dsp:spPr>
        <a:xfrm>
          <a:off x="3969351" y="527660"/>
          <a:ext cx="4168149" cy="4168149"/>
        </a:xfrm>
        <a:prstGeom prst="blockArc">
          <a:avLst>
            <a:gd name="adj1" fmla="val 771429"/>
            <a:gd name="adj2" fmla="val 3857143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62C89-883B-4EBD-A23D-3AD2BA814DF9}">
      <dsp:nvSpPr>
        <dsp:cNvPr id="0" name=""/>
        <dsp:cNvSpPr/>
      </dsp:nvSpPr>
      <dsp:spPr>
        <a:xfrm>
          <a:off x="3969351" y="527660"/>
          <a:ext cx="4168149" cy="4168149"/>
        </a:xfrm>
        <a:prstGeom prst="blockArc">
          <a:avLst>
            <a:gd name="adj1" fmla="val 19285714"/>
            <a:gd name="adj2" fmla="val 771429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EF694-450D-4A45-B309-713C8A9F637F}">
      <dsp:nvSpPr>
        <dsp:cNvPr id="0" name=""/>
        <dsp:cNvSpPr/>
      </dsp:nvSpPr>
      <dsp:spPr>
        <a:xfrm>
          <a:off x="3969351" y="527660"/>
          <a:ext cx="4168149" cy="4168149"/>
        </a:xfrm>
        <a:prstGeom prst="blockArc">
          <a:avLst>
            <a:gd name="adj1" fmla="val 16200000"/>
            <a:gd name="adj2" fmla="val 19285714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1FF9B-2929-419E-9369-2BEFD4CC7568}">
      <dsp:nvSpPr>
        <dsp:cNvPr id="0" name=""/>
        <dsp:cNvSpPr/>
      </dsp:nvSpPr>
      <dsp:spPr>
        <a:xfrm>
          <a:off x="5245021" y="1803331"/>
          <a:ext cx="1616808" cy="1616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Müşteri Analitiği Çalışmaları</a:t>
          </a:r>
        </a:p>
      </dsp:txBody>
      <dsp:txXfrm>
        <a:off x="5481797" y="2040107"/>
        <a:ext cx="1143256" cy="1143256"/>
      </dsp:txXfrm>
    </dsp:sp>
    <dsp:sp modelId="{68902174-0DAF-4C94-A212-ECDFC751D986}">
      <dsp:nvSpPr>
        <dsp:cNvPr id="0" name=""/>
        <dsp:cNvSpPr/>
      </dsp:nvSpPr>
      <dsp:spPr>
        <a:xfrm>
          <a:off x="5487542" y="2521"/>
          <a:ext cx="1131766" cy="1131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MAT</a:t>
          </a:r>
        </a:p>
      </dsp:txBody>
      <dsp:txXfrm>
        <a:off x="5653285" y="168264"/>
        <a:ext cx="800280" cy="800280"/>
      </dsp:txXfrm>
    </dsp:sp>
    <dsp:sp modelId="{E58A1D66-E025-4609-BDB7-9658C4208D32}">
      <dsp:nvSpPr>
        <dsp:cNvPr id="0" name=""/>
        <dsp:cNvSpPr/>
      </dsp:nvSpPr>
      <dsp:spPr>
        <a:xfrm>
          <a:off x="7085083" y="771856"/>
          <a:ext cx="1131766" cy="1131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842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MAT FAZ II</a:t>
          </a:r>
        </a:p>
      </dsp:txBody>
      <dsp:txXfrm>
        <a:off x="7250826" y="937599"/>
        <a:ext cx="800280" cy="800280"/>
      </dsp:txXfrm>
    </dsp:sp>
    <dsp:sp modelId="{6A02C23D-1BEC-42C5-8472-A98E365059F5}">
      <dsp:nvSpPr>
        <dsp:cNvPr id="0" name=""/>
        <dsp:cNvSpPr/>
      </dsp:nvSpPr>
      <dsp:spPr>
        <a:xfrm>
          <a:off x="7479643" y="2500536"/>
          <a:ext cx="1131766" cy="1131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MAT FAZ III</a:t>
          </a:r>
        </a:p>
      </dsp:txBody>
      <dsp:txXfrm>
        <a:off x="7645386" y="2666279"/>
        <a:ext cx="800280" cy="800280"/>
      </dsp:txXfrm>
    </dsp:sp>
    <dsp:sp modelId="{FC3BB7DB-C319-4765-81C3-481C6EF544A9}">
      <dsp:nvSpPr>
        <dsp:cNvPr id="0" name=""/>
        <dsp:cNvSpPr/>
      </dsp:nvSpPr>
      <dsp:spPr>
        <a:xfrm>
          <a:off x="6374111" y="3886830"/>
          <a:ext cx="1131766" cy="1131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Müşteri Deneyimi</a:t>
          </a:r>
        </a:p>
      </dsp:txBody>
      <dsp:txXfrm>
        <a:off x="6539854" y="4052573"/>
        <a:ext cx="800280" cy="800280"/>
      </dsp:txXfrm>
    </dsp:sp>
    <dsp:sp modelId="{FBF382FF-427A-4EBC-8A29-313C929BBF90}">
      <dsp:nvSpPr>
        <dsp:cNvPr id="0" name=""/>
        <dsp:cNvSpPr/>
      </dsp:nvSpPr>
      <dsp:spPr>
        <a:xfrm>
          <a:off x="4600974" y="3886830"/>
          <a:ext cx="1131766" cy="1131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DNA</a:t>
          </a:r>
        </a:p>
      </dsp:txBody>
      <dsp:txXfrm>
        <a:off x="4766717" y="4052573"/>
        <a:ext cx="800280" cy="800280"/>
      </dsp:txXfrm>
    </dsp:sp>
    <dsp:sp modelId="{F882B992-CD85-460D-B89F-BCE299910977}">
      <dsp:nvSpPr>
        <dsp:cNvPr id="0" name=""/>
        <dsp:cNvSpPr/>
      </dsp:nvSpPr>
      <dsp:spPr>
        <a:xfrm>
          <a:off x="3495442" y="2500536"/>
          <a:ext cx="1131766" cy="1131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Sadakat Programı</a:t>
          </a:r>
        </a:p>
      </dsp:txBody>
      <dsp:txXfrm>
        <a:off x="3661185" y="2666279"/>
        <a:ext cx="800280" cy="800280"/>
      </dsp:txXfrm>
    </dsp:sp>
    <dsp:sp modelId="{3E7C0911-6BAE-4D66-8DBD-A8179E54C636}">
      <dsp:nvSpPr>
        <dsp:cNvPr id="0" name=""/>
        <dsp:cNvSpPr/>
      </dsp:nvSpPr>
      <dsp:spPr>
        <a:xfrm>
          <a:off x="3890002" y="771856"/>
          <a:ext cx="1131766" cy="1131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 err="1"/>
            <a:t>SAFiR</a:t>
          </a:r>
          <a:endParaRPr lang="tr-TR" sz="1500" kern="1200" dirty="0"/>
        </a:p>
      </dsp:txBody>
      <dsp:txXfrm>
        <a:off x="4055745" y="937599"/>
        <a:ext cx="800280" cy="800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CB799-98E2-4C65-8C73-F1FC372C7B6F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96A20-923A-4CEC-8449-EDA3258C51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32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6A20-923A-4CEC-8449-EDA3258C516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5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6A20-923A-4CEC-8449-EDA3258C5163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19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6A20-923A-4CEC-8449-EDA3258C5163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79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96A20-923A-4CEC-8449-EDA3258C516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50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284E8CA-0A88-4BA4-A012-52F7709983A8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C96D32C-60D3-4D89-91E6-C55BC84455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7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8CA-0A88-4BA4-A012-52F7709983A8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D32C-60D3-4D89-91E6-C55BC84455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65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8CA-0A88-4BA4-A012-52F7709983A8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D32C-60D3-4D89-91E6-C55BC84455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72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8CA-0A88-4BA4-A012-52F7709983A8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D32C-60D3-4D89-91E6-C55BC84455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1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8CA-0A88-4BA4-A012-52F7709983A8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D32C-60D3-4D89-91E6-C55BC84455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19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8CA-0A88-4BA4-A012-52F7709983A8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D32C-60D3-4D89-91E6-C55BC84455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60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8CA-0A88-4BA4-A012-52F7709983A8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D32C-60D3-4D89-91E6-C55BC84455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60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8CA-0A88-4BA4-A012-52F7709983A8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D32C-60D3-4D89-91E6-C55BC84455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80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8CA-0A88-4BA4-A012-52F7709983A8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D32C-60D3-4D89-91E6-C55BC84455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46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E8CA-0A88-4BA4-A012-52F7709983A8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C96D32C-60D3-4D89-91E6-C55BC84455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80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284E8CA-0A88-4BA4-A012-52F7709983A8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C96D32C-60D3-4D89-91E6-C55BC84455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91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284E8CA-0A88-4BA4-A012-52F7709983A8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C96D32C-60D3-4D89-91E6-C55BC84455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26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34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11.wdp"/><Relationship Id="rId32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31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Relationship Id="rId8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1A51E7-17EB-4C3C-BA7B-30595C537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1458624"/>
            <a:ext cx="10782300" cy="3352800"/>
          </a:xfrm>
        </p:spPr>
        <p:txBody>
          <a:bodyPr/>
          <a:lstStyle/>
          <a:p>
            <a:br>
              <a:rPr lang="en-US" b="1" dirty="0"/>
            </a:br>
            <a:r>
              <a:rPr lang="en-US" dirty="0"/>
              <a:t>Analitik </a:t>
            </a:r>
            <a:r>
              <a:rPr lang="en-US" dirty="0" err="1"/>
              <a:t>Kanal</a:t>
            </a:r>
            <a:r>
              <a:rPr lang="en-US" dirty="0"/>
              <a:t> Yönetimi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Deneyim</a:t>
            </a:r>
            <a:r>
              <a:rPr lang="en-US" dirty="0"/>
              <a:t> </a:t>
            </a:r>
            <a:r>
              <a:rPr lang="en-US" dirty="0" err="1"/>
              <a:t>İyileştirme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972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008D6C-A653-42B2-9AD5-DB7B6DC7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95" y="144294"/>
            <a:ext cx="10772775" cy="1658198"/>
          </a:xfrm>
        </p:spPr>
        <p:txBody>
          <a:bodyPr/>
          <a:lstStyle/>
          <a:p>
            <a:r>
              <a:rPr lang="tr-TR" dirty="0"/>
              <a:t>Gereksinim No:67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B30A6B-1033-42B2-A61B-58EEDF9C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Ferdi Kaza tedavi hizmetlerinde sadece fatura, kaza tutanağı ve açık rıza beyan formunun talep edilerek (epikriz, SGK Hizmet dökümü </a:t>
            </a:r>
            <a:r>
              <a:rPr lang="tr-TR" b="1" dirty="0" err="1"/>
              <a:t>vs</a:t>
            </a:r>
            <a:r>
              <a:rPr lang="tr-TR" b="1" dirty="0"/>
              <a:t> istenmeden) hasarın sonuçlandırılması </a:t>
            </a:r>
          </a:p>
          <a:p>
            <a:r>
              <a:rPr lang="tr-TR" dirty="0"/>
              <a:t>Kapsam dışındaki müşterilerden belirtilen dokümanlar talep edilmektedir.</a:t>
            </a:r>
          </a:p>
          <a:p>
            <a:r>
              <a:rPr lang="tr-TR" dirty="0"/>
              <a:t>Kapsama girebilecek tüm müşteri sayısı: 48.283</a:t>
            </a:r>
          </a:p>
          <a:p>
            <a:r>
              <a:rPr lang="tr-TR" dirty="0"/>
              <a:t>Şimdiye kadar hizmetten yararlanan müşteri sayısı: Henüz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hizmetten</a:t>
            </a:r>
            <a:r>
              <a:rPr lang="en-US" dirty="0"/>
              <a:t> </a:t>
            </a:r>
            <a:r>
              <a:rPr lang="en-US" dirty="0" err="1"/>
              <a:t>yararlanan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bulunmamaktadır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53445FD6-A017-4476-9FC7-BF458D83069E}"/>
              </a:ext>
            </a:extLst>
          </p:cNvPr>
          <p:cNvSpPr/>
          <p:nvPr/>
        </p:nvSpPr>
        <p:spPr>
          <a:xfrm>
            <a:off x="9193161" y="265471"/>
            <a:ext cx="2546555" cy="1415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Müşteri Grubu: </a:t>
            </a:r>
            <a:r>
              <a:rPr lang="tr-TR" dirty="0"/>
              <a:t>Platinum + </a:t>
            </a:r>
            <a:r>
              <a:rPr lang="tr-TR" dirty="0" err="1"/>
              <a:t>Gold+Silver</a:t>
            </a:r>
            <a:endParaRPr lang="tr-TR" dirty="0"/>
          </a:p>
          <a:p>
            <a:pPr algn="ctr"/>
            <a:r>
              <a:rPr lang="tr-TR" b="1" dirty="0"/>
              <a:t>Platform: </a:t>
            </a:r>
            <a:r>
              <a:rPr lang="tr-TR" dirty="0"/>
              <a:t>RH</a:t>
            </a:r>
          </a:p>
          <a:p>
            <a:pPr algn="ctr"/>
            <a:r>
              <a:rPr lang="tr-TR" b="1" dirty="0"/>
              <a:t>Müdürlük:</a:t>
            </a:r>
            <a:r>
              <a:rPr lang="tr-TR" dirty="0"/>
              <a:t> ODHM</a:t>
            </a:r>
          </a:p>
        </p:txBody>
      </p:sp>
    </p:spTree>
    <p:extLst>
      <p:ext uri="{BB962C8B-B14F-4D97-AF65-F5344CB8AC3E}">
        <p14:creationId xmlns:p14="http://schemas.microsoft.com/office/powerpoint/2010/main" val="107533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008D6C-A653-42B2-9AD5-DB7B6DC7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29" y="62086"/>
            <a:ext cx="10772775" cy="1658198"/>
          </a:xfrm>
        </p:spPr>
        <p:txBody>
          <a:bodyPr/>
          <a:lstStyle/>
          <a:p>
            <a:r>
              <a:rPr lang="tr-TR" dirty="0"/>
              <a:t>Gereksinim No:52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B30A6B-1033-42B2-A61B-58EEDF9C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4" y="1849651"/>
            <a:ext cx="4990573" cy="4972742"/>
          </a:xfrm>
        </p:spPr>
        <p:txBody>
          <a:bodyPr>
            <a:normAutofit/>
          </a:bodyPr>
          <a:lstStyle/>
          <a:p>
            <a:r>
              <a:rPr lang="tr-TR" b="1" dirty="0"/>
              <a:t>Jet ödeme kurgusundaki ödeme limitinin 50.000 TL’ye yükseltilmesi </a:t>
            </a:r>
          </a:p>
          <a:p>
            <a:r>
              <a:rPr lang="tr-TR" dirty="0"/>
              <a:t>Kapsam dışındaki müşteriler için limit 30.000 TL’dir</a:t>
            </a:r>
            <a:r>
              <a:rPr lang="en-US" dirty="0"/>
              <a:t>. </a:t>
            </a:r>
            <a:r>
              <a:rPr lang="en-US" dirty="0" err="1"/>
              <a:t>İlgili</a:t>
            </a:r>
            <a:r>
              <a:rPr lang="en-US" dirty="0"/>
              <a:t> </a:t>
            </a:r>
            <a:r>
              <a:rPr lang="en-US" dirty="0" err="1"/>
              <a:t>aksiyonun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hasar</a:t>
            </a:r>
            <a:r>
              <a:rPr lang="en-US" dirty="0"/>
              <a:t> </a:t>
            </a:r>
            <a:r>
              <a:rPr lang="en-US" dirty="0" err="1"/>
              <a:t>dosyası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eşleştiği</a:t>
            </a:r>
            <a:r>
              <a:rPr lang="en-US" dirty="0"/>
              <a:t> </a:t>
            </a:r>
            <a:r>
              <a:rPr lang="tr-TR" dirty="0"/>
              <a:t>durumda, </a:t>
            </a:r>
            <a:r>
              <a:rPr lang="en-US" dirty="0"/>
              <a:t>RH </a:t>
            </a:r>
            <a:r>
              <a:rPr lang="en-US" dirty="0" err="1"/>
              <a:t>uygulamasında</a:t>
            </a:r>
            <a:r>
              <a:rPr lang="en-US" dirty="0"/>
              <a:t> </a:t>
            </a:r>
            <a:r>
              <a:rPr lang="en-US" dirty="0" err="1"/>
              <a:t>dosya</a:t>
            </a:r>
            <a:r>
              <a:rPr lang="en-US" dirty="0"/>
              <a:t> </a:t>
            </a:r>
            <a:r>
              <a:rPr lang="en-US" dirty="0" err="1"/>
              <a:t>sorumlusuna</a:t>
            </a:r>
            <a:r>
              <a:rPr lang="en-US" dirty="0"/>
              <a:t>, Portal </a:t>
            </a:r>
            <a:r>
              <a:rPr lang="en-US" dirty="0" err="1"/>
              <a:t>uygulamasında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ekspere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şekillerde</a:t>
            </a:r>
            <a:r>
              <a:rPr lang="en-US" dirty="0"/>
              <a:t> </a:t>
            </a:r>
            <a:r>
              <a:rPr lang="en-US" dirty="0" err="1"/>
              <a:t>gösterilmektedir</a:t>
            </a:r>
            <a:r>
              <a:rPr lang="en-US" dirty="0"/>
              <a:t>.</a:t>
            </a:r>
            <a:endParaRPr lang="tr-TR" dirty="0"/>
          </a:p>
          <a:p>
            <a:r>
              <a:rPr lang="tr-TR" dirty="0"/>
              <a:t>Kapsama girebilecek müşteri: 48.283</a:t>
            </a:r>
          </a:p>
          <a:p>
            <a:r>
              <a:rPr lang="tr-TR" dirty="0"/>
              <a:t>Şimdiye kadar hizmetten yararlanan müşteri sayısı: </a:t>
            </a:r>
            <a:r>
              <a:rPr lang="en-US" dirty="0"/>
              <a:t>52 </a:t>
            </a:r>
            <a:r>
              <a:rPr lang="en-US" dirty="0" err="1"/>
              <a:t>adet</a:t>
            </a:r>
            <a:r>
              <a:rPr lang="en-US" dirty="0"/>
              <a:t> </a:t>
            </a:r>
            <a:r>
              <a:rPr lang="en-US" dirty="0" err="1"/>
              <a:t>hasar</a:t>
            </a:r>
            <a:r>
              <a:rPr lang="en-US" dirty="0"/>
              <a:t> </a:t>
            </a:r>
            <a:r>
              <a:rPr lang="en-US" dirty="0" err="1"/>
              <a:t>dosyası</a:t>
            </a:r>
            <a:r>
              <a:rPr lang="en-US" dirty="0"/>
              <a:t> </a:t>
            </a:r>
            <a:r>
              <a:rPr lang="tr-TR" dirty="0"/>
              <a:t>açılmış, 33 müşteri hizmetten yararlanmıştır. 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53445FD6-A017-4476-9FC7-BF458D83069E}"/>
              </a:ext>
            </a:extLst>
          </p:cNvPr>
          <p:cNvSpPr/>
          <p:nvPr/>
        </p:nvSpPr>
        <p:spPr>
          <a:xfrm>
            <a:off x="9193161" y="265471"/>
            <a:ext cx="2546555" cy="1415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Müşteri Grubu: </a:t>
            </a:r>
            <a:r>
              <a:rPr lang="tr-TR" dirty="0"/>
              <a:t>Platinum + </a:t>
            </a:r>
            <a:r>
              <a:rPr lang="tr-TR" dirty="0" err="1"/>
              <a:t>Gold+Silver</a:t>
            </a:r>
            <a:endParaRPr lang="tr-TR" dirty="0"/>
          </a:p>
          <a:p>
            <a:pPr algn="ctr"/>
            <a:r>
              <a:rPr lang="tr-TR" b="1" dirty="0"/>
              <a:t>Platform: </a:t>
            </a:r>
            <a:r>
              <a:rPr lang="tr-TR" dirty="0"/>
              <a:t>RH</a:t>
            </a:r>
          </a:p>
          <a:p>
            <a:pPr algn="ctr"/>
            <a:r>
              <a:rPr lang="tr-TR" b="1" dirty="0"/>
              <a:t>Müdürlük:</a:t>
            </a:r>
            <a:r>
              <a:rPr lang="tr-TR" dirty="0"/>
              <a:t> ODHM</a:t>
            </a:r>
          </a:p>
        </p:txBody>
      </p:sp>
      <p:pic>
        <p:nvPicPr>
          <p:cNvPr id="2050" name="Picture 2" descr="image001">
            <a:extLst>
              <a:ext uri="{FF2B5EF4-FFF2-40B4-BE49-F238E27FC236}">
                <a16:creationId xmlns:a16="http://schemas.microsoft.com/office/drawing/2014/main" id="{3E81E83C-5E23-429D-93A0-9260C601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1" y="1823795"/>
            <a:ext cx="5696105" cy="251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image002">
            <a:extLst>
              <a:ext uri="{FF2B5EF4-FFF2-40B4-BE49-F238E27FC236}">
                <a16:creationId xmlns:a16="http://schemas.microsoft.com/office/drawing/2014/main" id="{7E096AF1-244B-4A09-9353-0D77CF7FD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36" y="4064067"/>
            <a:ext cx="5529521" cy="276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8FCCFD55-E409-4678-9895-F07854E822C3}"/>
              </a:ext>
            </a:extLst>
          </p:cNvPr>
          <p:cNvSpPr/>
          <p:nvPr/>
        </p:nvSpPr>
        <p:spPr>
          <a:xfrm>
            <a:off x="10637336" y="3740727"/>
            <a:ext cx="1302221" cy="2459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40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008D6C-A653-42B2-9AD5-DB7B6DC7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8" y="188300"/>
            <a:ext cx="10772775" cy="1658198"/>
          </a:xfrm>
        </p:spPr>
        <p:txBody>
          <a:bodyPr/>
          <a:lstStyle/>
          <a:p>
            <a:r>
              <a:rPr lang="tr-TR" dirty="0"/>
              <a:t>Gereksinim No:115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B30A6B-1033-42B2-A61B-58EEDF9C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Kapsama giren müşterilerin hasar dosyalarının müdürlüklerde oluşturulacak yeni inceleme takımına atanması </a:t>
            </a:r>
          </a:p>
          <a:p>
            <a:r>
              <a:rPr lang="tr-TR" dirty="0"/>
              <a:t>Kapsama girebilecek tüm müşteri sayısı: 48.283</a:t>
            </a:r>
          </a:p>
          <a:p>
            <a:r>
              <a:rPr lang="tr-TR" dirty="0"/>
              <a:t>Şimdiye kadar hizmetten yararlanan müşteri sayısı: Kapsamdaki tüm müşterilere hizmet sağlanmaktadır. Bu hizmet için özel bir ekip oluşturulmamıştır ancak bu müşterilerin dosyaları hasar müdürlüklerinde belirli kişilere atanmaktadır.</a:t>
            </a:r>
          </a:p>
          <a:p>
            <a:endParaRPr lang="tr-TR" dirty="0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53445FD6-A017-4476-9FC7-BF458D83069E}"/>
              </a:ext>
            </a:extLst>
          </p:cNvPr>
          <p:cNvSpPr/>
          <p:nvPr/>
        </p:nvSpPr>
        <p:spPr>
          <a:xfrm>
            <a:off x="9193161" y="265471"/>
            <a:ext cx="2546555" cy="1415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Müşteri Grubu: </a:t>
            </a:r>
            <a:r>
              <a:rPr lang="tr-TR" dirty="0"/>
              <a:t>Platinum + </a:t>
            </a:r>
            <a:r>
              <a:rPr lang="tr-TR" dirty="0" err="1"/>
              <a:t>Gold+Silver</a:t>
            </a:r>
            <a:endParaRPr lang="tr-TR" dirty="0"/>
          </a:p>
          <a:p>
            <a:pPr algn="ctr"/>
            <a:r>
              <a:rPr lang="tr-TR" b="1" dirty="0"/>
              <a:t>Platform: </a:t>
            </a:r>
            <a:r>
              <a:rPr lang="tr-TR" dirty="0"/>
              <a:t>RH</a:t>
            </a:r>
          </a:p>
          <a:p>
            <a:pPr algn="ctr"/>
            <a:r>
              <a:rPr lang="tr-TR" b="1" dirty="0"/>
              <a:t>Müdürlük:</a:t>
            </a:r>
            <a:r>
              <a:rPr lang="tr-TR" dirty="0"/>
              <a:t> Genel</a:t>
            </a:r>
          </a:p>
        </p:txBody>
      </p:sp>
    </p:spTree>
    <p:extLst>
      <p:ext uri="{BB962C8B-B14F-4D97-AF65-F5344CB8AC3E}">
        <p14:creationId xmlns:p14="http://schemas.microsoft.com/office/powerpoint/2010/main" val="173188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008D6C-A653-42B2-9AD5-DB7B6DC7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Gereksinim No:114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B30A6B-1033-42B2-A61B-58EEDF9C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4929817" cy="4846320"/>
          </a:xfrm>
        </p:spPr>
        <p:txBody>
          <a:bodyPr>
            <a:normAutofit lnSpcReduction="1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Kapsama giren </a:t>
            </a:r>
            <a:r>
              <a:rPr lang="tr-TR" b="1" dirty="0"/>
              <a:t>müşterilerin hasar dosyalarında kullanıcılara uyarı gösterilmesi</a:t>
            </a:r>
          </a:p>
          <a:p>
            <a:r>
              <a:rPr lang="tr-TR" dirty="0"/>
              <a:t>Kapsama girebilecek tüm müşteri sayısı: 48.283</a:t>
            </a:r>
          </a:p>
          <a:p>
            <a:r>
              <a:rPr lang="tr-TR" dirty="0"/>
              <a:t>Şimdiye kadar hizmetten yararlanan müşteri sayısı: Kapsamdaki tüm müşteriler için uyarı çıkmaktadır.</a:t>
            </a:r>
          </a:p>
          <a:p>
            <a:pPr lvl="0"/>
            <a:r>
              <a:rPr lang="en-US" dirty="0" err="1"/>
              <a:t>İlgili</a:t>
            </a:r>
            <a:r>
              <a:rPr lang="en-US" dirty="0"/>
              <a:t> </a:t>
            </a:r>
            <a:r>
              <a:rPr lang="en-US" dirty="0" err="1"/>
              <a:t>aksiyonun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hasar</a:t>
            </a:r>
            <a:r>
              <a:rPr lang="en-US" dirty="0"/>
              <a:t> </a:t>
            </a:r>
            <a:r>
              <a:rPr lang="en-US" dirty="0" err="1"/>
              <a:t>dosyası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eşleştiği</a:t>
            </a:r>
            <a:r>
              <a:rPr lang="en-US" dirty="0"/>
              <a:t> </a:t>
            </a:r>
            <a:r>
              <a:rPr lang="tr-TR" dirty="0"/>
              <a:t>durumda, </a:t>
            </a:r>
            <a:r>
              <a:rPr lang="en-US" dirty="0"/>
              <a:t>RH </a:t>
            </a:r>
            <a:r>
              <a:rPr lang="en-US" dirty="0" err="1"/>
              <a:t>uygulamasında</a:t>
            </a:r>
            <a:r>
              <a:rPr lang="en-US" dirty="0"/>
              <a:t> </a:t>
            </a:r>
            <a:r>
              <a:rPr lang="en-US" dirty="0" err="1"/>
              <a:t>dosya</a:t>
            </a:r>
            <a:r>
              <a:rPr lang="en-US" dirty="0"/>
              <a:t> </a:t>
            </a:r>
            <a:r>
              <a:rPr lang="en-US" dirty="0" err="1"/>
              <a:t>sorumlusuna</a:t>
            </a:r>
            <a:r>
              <a:rPr lang="en-US" dirty="0"/>
              <a:t>, Portal </a:t>
            </a:r>
            <a:r>
              <a:rPr lang="en-US" dirty="0" err="1"/>
              <a:t>uygulamasında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ekspere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şekillerde</a:t>
            </a:r>
            <a:r>
              <a:rPr lang="en-US" dirty="0"/>
              <a:t> </a:t>
            </a:r>
            <a:r>
              <a:rPr lang="en-US" dirty="0" err="1"/>
              <a:t>gösterilmektedir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 </a:t>
            </a:r>
            <a:endParaRPr lang="tr-TR" dirty="0"/>
          </a:p>
          <a:p>
            <a:endParaRPr lang="tr-TR" dirty="0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53445FD6-A017-4476-9FC7-BF458D83069E}"/>
              </a:ext>
            </a:extLst>
          </p:cNvPr>
          <p:cNvSpPr/>
          <p:nvPr/>
        </p:nvSpPr>
        <p:spPr>
          <a:xfrm>
            <a:off x="9193161" y="265471"/>
            <a:ext cx="2546555" cy="1415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Müşteri Grubu: </a:t>
            </a:r>
            <a:r>
              <a:rPr lang="tr-TR" dirty="0"/>
              <a:t>Platinum + </a:t>
            </a:r>
            <a:r>
              <a:rPr lang="tr-TR" dirty="0" err="1"/>
              <a:t>Gold+Silver</a:t>
            </a:r>
            <a:endParaRPr lang="tr-TR" dirty="0"/>
          </a:p>
          <a:p>
            <a:pPr algn="ctr"/>
            <a:r>
              <a:rPr lang="tr-TR" b="1" dirty="0"/>
              <a:t>Platform: </a:t>
            </a:r>
            <a:r>
              <a:rPr lang="tr-TR" dirty="0"/>
              <a:t>RH</a:t>
            </a:r>
          </a:p>
          <a:p>
            <a:pPr algn="ctr"/>
            <a:r>
              <a:rPr lang="tr-TR" b="1" dirty="0"/>
              <a:t>Müdürlük:</a:t>
            </a:r>
            <a:r>
              <a:rPr lang="tr-TR" dirty="0"/>
              <a:t> Genel</a:t>
            </a:r>
          </a:p>
        </p:txBody>
      </p:sp>
      <p:pic>
        <p:nvPicPr>
          <p:cNvPr id="1026" name="Picture 4" descr="image003">
            <a:extLst>
              <a:ext uri="{FF2B5EF4-FFF2-40B4-BE49-F238E27FC236}">
                <a16:creationId xmlns:a16="http://schemas.microsoft.com/office/drawing/2014/main" id="{87FCF48F-40B9-476F-83D0-2537DB79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93" y="1750067"/>
            <a:ext cx="5985207" cy="264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4">
            <a:extLst>
              <a:ext uri="{FF2B5EF4-FFF2-40B4-BE49-F238E27FC236}">
                <a16:creationId xmlns:a16="http://schemas.microsoft.com/office/drawing/2014/main" id="{FBAC7D23-C3E9-4475-A8AF-185869438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71" y="4191891"/>
            <a:ext cx="5757958" cy="26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759CEB14-4F2F-4EEB-9532-E778365AC6F1}"/>
              </a:ext>
            </a:extLst>
          </p:cNvPr>
          <p:cNvSpPr/>
          <p:nvPr/>
        </p:nvSpPr>
        <p:spPr>
          <a:xfrm>
            <a:off x="10889779" y="3662516"/>
            <a:ext cx="1302221" cy="2459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00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008D6C-A653-42B2-9AD5-DB7B6DC7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9" y="131205"/>
            <a:ext cx="10772775" cy="1658198"/>
          </a:xfrm>
        </p:spPr>
        <p:txBody>
          <a:bodyPr/>
          <a:lstStyle/>
          <a:p>
            <a:r>
              <a:rPr lang="tr-TR" dirty="0"/>
              <a:t>Gereksinim No:120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B30A6B-1033-42B2-A61B-58EEDF9C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7" y="1941577"/>
            <a:ext cx="4807404" cy="4712393"/>
          </a:xfrm>
        </p:spPr>
        <p:txBody>
          <a:bodyPr>
            <a:normAutofit/>
          </a:bodyPr>
          <a:lstStyle/>
          <a:p>
            <a:r>
              <a:rPr lang="tr-TR" sz="2600" b="1" dirty="0"/>
              <a:t>Kapsama giren müşterilerin dosyası </a:t>
            </a:r>
            <a:r>
              <a:rPr lang="tr-TR" sz="2600" b="1" dirty="0" err="1"/>
              <a:t>red</a:t>
            </a:r>
            <a:r>
              <a:rPr lang="tr-TR" sz="2600" b="1" dirty="0"/>
              <a:t> edilmeden önce ilgili bölge müdürlüğüne bilgi verilmesi için uyarı gösterilmesi</a:t>
            </a:r>
          </a:p>
          <a:p>
            <a:r>
              <a:rPr lang="tr-TR" dirty="0"/>
              <a:t>Kapsama girebilecek müşteri: 48.283</a:t>
            </a:r>
          </a:p>
          <a:p>
            <a:r>
              <a:rPr lang="tr-TR" dirty="0"/>
              <a:t>Şimdiye kadar hizmetten yararlanan müşteri sayısı: Hizmet canlıya </a:t>
            </a:r>
            <a:r>
              <a:rPr lang="en-US" dirty="0" err="1"/>
              <a:t>alındığı</a:t>
            </a:r>
            <a:r>
              <a:rPr lang="en-US" dirty="0"/>
              <a:t> </a:t>
            </a:r>
            <a:r>
              <a:rPr lang="en-US" dirty="0" err="1"/>
              <a:t>tarih</a:t>
            </a:r>
            <a:r>
              <a:rPr lang="tr-TR" dirty="0"/>
              <a:t>t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itibaren</a:t>
            </a:r>
            <a:r>
              <a:rPr lang="en-US" dirty="0"/>
              <a:t> 7</a:t>
            </a:r>
            <a:r>
              <a:rPr lang="tr-TR" dirty="0"/>
              <a:t>.</a:t>
            </a:r>
            <a:r>
              <a:rPr lang="en-US" dirty="0"/>
              <a:t>423 </a:t>
            </a:r>
            <a:r>
              <a:rPr lang="en-US" dirty="0" err="1"/>
              <a:t>adet</a:t>
            </a:r>
            <a:r>
              <a:rPr lang="en-US" dirty="0"/>
              <a:t> </a:t>
            </a:r>
            <a:r>
              <a:rPr lang="en-US" dirty="0" err="1"/>
              <a:t>hasar</a:t>
            </a:r>
            <a:r>
              <a:rPr lang="en-US" dirty="0"/>
              <a:t> </a:t>
            </a:r>
            <a:r>
              <a:rPr lang="en-US" dirty="0" err="1"/>
              <a:t>dosyası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eşleşmiş</a:t>
            </a:r>
            <a:r>
              <a:rPr lang="tr-TR" dirty="0"/>
              <a:t>tir</a:t>
            </a:r>
            <a:r>
              <a:rPr lang="en-US" dirty="0"/>
              <a:t>. </a:t>
            </a:r>
            <a:r>
              <a:rPr lang="tr-TR" dirty="0"/>
              <a:t>İlgili dosyalardan 83 tanesi reddedilerek </a:t>
            </a:r>
            <a:r>
              <a:rPr lang="tr-TR" dirty="0">
                <a:solidFill>
                  <a:schemeClr val="tx1"/>
                </a:solidFill>
              </a:rPr>
              <a:t>kapatılmış, 70 adet müşteri için uyarı gösterilmiştir. </a:t>
            </a:r>
            <a:endParaRPr lang="tr-TR" dirty="0"/>
          </a:p>
          <a:p>
            <a:endParaRPr lang="tr-TR" dirty="0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53445FD6-A017-4476-9FC7-BF458D83069E}"/>
              </a:ext>
            </a:extLst>
          </p:cNvPr>
          <p:cNvSpPr/>
          <p:nvPr/>
        </p:nvSpPr>
        <p:spPr>
          <a:xfrm>
            <a:off x="9193161" y="265471"/>
            <a:ext cx="2546555" cy="1415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Müşteri Grubu: </a:t>
            </a:r>
            <a:r>
              <a:rPr lang="tr-TR" dirty="0"/>
              <a:t>Platinum + </a:t>
            </a:r>
            <a:r>
              <a:rPr lang="tr-TR" dirty="0" err="1"/>
              <a:t>Gold+Silver</a:t>
            </a:r>
            <a:endParaRPr lang="tr-TR" dirty="0"/>
          </a:p>
          <a:p>
            <a:pPr algn="ctr"/>
            <a:r>
              <a:rPr lang="tr-TR" b="1" dirty="0"/>
              <a:t>Platform: </a:t>
            </a:r>
            <a:r>
              <a:rPr lang="tr-TR" dirty="0"/>
              <a:t>RH</a:t>
            </a:r>
          </a:p>
          <a:p>
            <a:pPr algn="ctr"/>
            <a:r>
              <a:rPr lang="tr-TR" b="1" dirty="0"/>
              <a:t>Müdürlük:</a:t>
            </a:r>
            <a:r>
              <a:rPr lang="tr-TR" dirty="0"/>
              <a:t> Genel</a:t>
            </a:r>
          </a:p>
        </p:txBody>
      </p:sp>
      <p:pic>
        <p:nvPicPr>
          <p:cNvPr id="1026" name="Resim 1" descr="image001">
            <a:extLst>
              <a:ext uri="{FF2B5EF4-FFF2-40B4-BE49-F238E27FC236}">
                <a16:creationId xmlns:a16="http://schemas.microsoft.com/office/drawing/2014/main" id="{DBAC7B84-C8C9-4FFE-AE38-9AAE6E099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1096" r="5126" b="13527"/>
          <a:stretch/>
        </p:blipFill>
        <p:spPr bwMode="auto">
          <a:xfrm>
            <a:off x="4756726" y="1897489"/>
            <a:ext cx="7435274" cy="306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Resim 2" descr="image002">
            <a:extLst>
              <a:ext uri="{FF2B5EF4-FFF2-40B4-BE49-F238E27FC236}">
                <a16:creationId xmlns:a16="http://schemas.microsoft.com/office/drawing/2014/main" id="{AB373747-065D-439B-A354-C05EBC188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10902" r="20983" b="34790"/>
          <a:stretch/>
        </p:blipFill>
        <p:spPr bwMode="auto">
          <a:xfrm>
            <a:off x="4836823" y="4700270"/>
            <a:ext cx="7275080" cy="222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47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008D6C-A653-42B2-9AD5-DB7B6DC7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188300"/>
            <a:ext cx="10772775" cy="1658198"/>
          </a:xfrm>
        </p:spPr>
        <p:txBody>
          <a:bodyPr/>
          <a:lstStyle/>
          <a:p>
            <a:r>
              <a:rPr lang="tr-TR" dirty="0"/>
              <a:t>Gereksinim No: 121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B30A6B-1033-42B2-A61B-58EEDF9C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Kapsamın içerisinde bulunan müşteriler için acentelere kişilerin hasarda öncelikli müşteri olduklarını belirten SMS/Mail bildirimi iletilmesi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dirty="0"/>
              <a:t>Kapsama girebilecek müşteri: 48.283</a:t>
            </a:r>
          </a:p>
          <a:p>
            <a:pPr lvl="0"/>
            <a:r>
              <a:rPr lang="tr-TR" dirty="0"/>
              <a:t>Şimdiye kadar hizmetten yararlanan müşteri sayısı: </a:t>
            </a:r>
            <a:r>
              <a:rPr lang="en-US" dirty="0"/>
              <a:t>1076 </a:t>
            </a:r>
            <a:r>
              <a:rPr lang="en-US" dirty="0" err="1"/>
              <a:t>adet</a:t>
            </a:r>
            <a:r>
              <a:rPr lang="en-US" dirty="0"/>
              <a:t> </a:t>
            </a:r>
            <a:r>
              <a:rPr lang="en-US" dirty="0" err="1"/>
              <a:t>hasar</a:t>
            </a:r>
            <a:r>
              <a:rPr lang="en-US" dirty="0"/>
              <a:t> </a:t>
            </a:r>
            <a:r>
              <a:rPr lang="en-US" dirty="0" err="1"/>
              <a:t>dosyası</a:t>
            </a:r>
            <a:r>
              <a:rPr lang="en-US" dirty="0"/>
              <a:t> </a:t>
            </a:r>
            <a:r>
              <a:rPr lang="tr-TR" dirty="0"/>
              <a:t>üzerinden 552 müşteri için uyarı gösterilmiştir.</a:t>
            </a:r>
          </a:p>
          <a:p>
            <a:r>
              <a:rPr lang="en-US" dirty="0"/>
              <a:t> 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53445FD6-A017-4476-9FC7-BF458D83069E}"/>
              </a:ext>
            </a:extLst>
          </p:cNvPr>
          <p:cNvSpPr/>
          <p:nvPr/>
        </p:nvSpPr>
        <p:spPr>
          <a:xfrm>
            <a:off x="9193161" y="265471"/>
            <a:ext cx="2546555" cy="1415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Müşteri Grubu: </a:t>
            </a:r>
            <a:r>
              <a:rPr lang="tr-TR" dirty="0"/>
              <a:t>Platinum + </a:t>
            </a:r>
            <a:r>
              <a:rPr lang="tr-TR" dirty="0" err="1"/>
              <a:t>Gold+Silver</a:t>
            </a:r>
            <a:endParaRPr lang="tr-TR" dirty="0"/>
          </a:p>
          <a:p>
            <a:pPr algn="ctr"/>
            <a:r>
              <a:rPr lang="tr-TR" b="1" dirty="0"/>
              <a:t>Platform: </a:t>
            </a:r>
            <a:r>
              <a:rPr lang="tr-TR" dirty="0"/>
              <a:t>RH</a:t>
            </a:r>
          </a:p>
          <a:p>
            <a:pPr algn="ctr"/>
            <a:r>
              <a:rPr lang="tr-TR" b="1" dirty="0"/>
              <a:t>Müdürlük:</a:t>
            </a:r>
            <a:r>
              <a:rPr lang="tr-TR" dirty="0"/>
              <a:t> Genel Talep</a:t>
            </a:r>
          </a:p>
        </p:txBody>
      </p:sp>
      <p:pic>
        <p:nvPicPr>
          <p:cNvPr id="3074" name="Picture 1" descr="image005">
            <a:extLst>
              <a:ext uri="{FF2B5EF4-FFF2-40B4-BE49-F238E27FC236}">
                <a16:creationId xmlns:a16="http://schemas.microsoft.com/office/drawing/2014/main" id="{66DC2C67-30CE-4995-B166-2DB6E8E1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48" y="4363679"/>
            <a:ext cx="79152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044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008D6C-A653-42B2-9AD5-DB7B6DC7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73" y="102657"/>
            <a:ext cx="10772775" cy="1658198"/>
          </a:xfrm>
        </p:spPr>
        <p:txBody>
          <a:bodyPr/>
          <a:lstStyle/>
          <a:p>
            <a:r>
              <a:rPr lang="tr-TR" dirty="0"/>
              <a:t>Gereksinim No: 121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B30A6B-1033-42B2-A61B-58EEDF9C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Provizyon Son Güncelleme Tarihi dikkate alınmadan ilgili dosyaya en üst sırada yer verilmektedir. Örnekte görülen 1. Sıradaki müşteri daha sonradan gelen bir müşteridir.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dirty="0"/>
              <a:t>Kapsama girebilecek müşteri : 48.283</a:t>
            </a:r>
          </a:p>
          <a:p>
            <a:pPr lvl="0"/>
            <a:r>
              <a:rPr lang="tr-TR" dirty="0"/>
              <a:t>Şimdiye kadar hizmetten yararlanan müşteri sayısı: </a:t>
            </a:r>
            <a:r>
              <a:rPr lang="en-US" dirty="0"/>
              <a:t>7390 </a:t>
            </a:r>
            <a:r>
              <a:rPr lang="en-US" dirty="0" err="1"/>
              <a:t>adet</a:t>
            </a:r>
            <a:r>
              <a:rPr lang="en-US" dirty="0"/>
              <a:t> </a:t>
            </a:r>
            <a:r>
              <a:rPr lang="en-US" dirty="0" err="1"/>
              <a:t>provizyon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3339</a:t>
            </a:r>
            <a:r>
              <a:rPr lang="tr-TR" dirty="0"/>
              <a:t>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tr-TR" dirty="0"/>
              <a:t>hizmetten faydalanmıştır.</a:t>
            </a:r>
          </a:p>
          <a:p>
            <a:r>
              <a:rPr lang="en-US" dirty="0"/>
              <a:t> 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53445FD6-A017-4476-9FC7-BF458D83069E}"/>
              </a:ext>
            </a:extLst>
          </p:cNvPr>
          <p:cNvSpPr/>
          <p:nvPr/>
        </p:nvSpPr>
        <p:spPr>
          <a:xfrm>
            <a:off x="9193161" y="265471"/>
            <a:ext cx="2546555" cy="1415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Müşteri Grubu: </a:t>
            </a:r>
            <a:r>
              <a:rPr lang="tr-TR" dirty="0"/>
              <a:t>Platinum + </a:t>
            </a:r>
            <a:r>
              <a:rPr lang="tr-TR" dirty="0" err="1"/>
              <a:t>Gold+Silver</a:t>
            </a:r>
            <a:endParaRPr lang="tr-TR" dirty="0"/>
          </a:p>
          <a:p>
            <a:pPr algn="ctr"/>
            <a:r>
              <a:rPr lang="tr-TR" b="1" dirty="0"/>
              <a:t>Platform: </a:t>
            </a:r>
            <a:r>
              <a:rPr lang="tr-TR" dirty="0"/>
              <a:t>ASMED</a:t>
            </a:r>
          </a:p>
          <a:p>
            <a:pPr algn="ctr"/>
            <a:r>
              <a:rPr lang="tr-TR" b="1" dirty="0"/>
              <a:t>Müdürlük:</a:t>
            </a:r>
            <a:r>
              <a:rPr lang="tr-TR" dirty="0"/>
              <a:t> STM</a:t>
            </a:r>
          </a:p>
        </p:txBody>
      </p:sp>
      <p:pic>
        <p:nvPicPr>
          <p:cNvPr id="7" name="Resim 1" descr="image001">
            <a:extLst>
              <a:ext uri="{FF2B5EF4-FFF2-40B4-BE49-F238E27FC236}">
                <a16:creationId xmlns:a16="http://schemas.microsoft.com/office/drawing/2014/main" id="{6AF3905D-5EE6-4671-BE2C-85FBD859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85" y="4550641"/>
            <a:ext cx="93265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21E63B11-AC3E-420F-81C5-0E5035B030A2}"/>
              </a:ext>
            </a:extLst>
          </p:cNvPr>
          <p:cNvSpPr/>
          <p:nvPr/>
        </p:nvSpPr>
        <p:spPr>
          <a:xfrm>
            <a:off x="2056756" y="5052291"/>
            <a:ext cx="1009718" cy="5634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88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74690A-D3B7-47A1-8101-4C2E6C35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" y="247100"/>
            <a:ext cx="10772775" cy="1658198"/>
          </a:xfrm>
        </p:spPr>
        <p:txBody>
          <a:bodyPr/>
          <a:lstStyle/>
          <a:p>
            <a:r>
              <a:rPr lang="tr-TR" dirty="0"/>
              <a:t>MAT FAZ III</a:t>
            </a:r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F7DA7742-FBBD-430D-AA64-E10B0D4028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519860"/>
              </p:ext>
            </p:extLst>
          </p:nvPr>
        </p:nvGraphicFramePr>
        <p:xfrm>
          <a:off x="657224" y="4082085"/>
          <a:ext cx="10041256" cy="2159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41256">
                  <a:extLst>
                    <a:ext uri="{9D8B030D-6E8A-4147-A177-3AD203B41FA5}">
                      <a16:colId xmlns:a16="http://schemas.microsoft.com/office/drawing/2014/main" val="3854132829"/>
                    </a:ext>
                  </a:extLst>
                </a:gridCol>
              </a:tblGrid>
              <a:tr h="439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Dev kaskoda olduğu gibi belli bir yıla kadar sıfır araç verilmesi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3941798"/>
                  </a:ext>
                </a:extLst>
              </a:tr>
              <a:tr h="414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Aracına tam bakım hizmeti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9563247"/>
                  </a:ext>
                </a:extLst>
              </a:tr>
              <a:tr h="399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Vale hizmeti (Sınırlı) Bir yemek sonrası ikametine götürülme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5626655"/>
                  </a:ext>
                </a:extLst>
              </a:tr>
              <a:tr h="481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Kaskoda değer kaybı ödemesi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13104855"/>
                  </a:ext>
                </a:extLst>
              </a:tr>
              <a:tr h="42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Hasar sonrası araç kullanmak istemeyen müşteriler için </a:t>
                      </a:r>
                      <a:r>
                        <a:rPr lang="tr-TR" sz="1400" dirty="0" err="1">
                          <a:effectLst/>
                        </a:rPr>
                        <a:t>bi</a:t>
                      </a:r>
                      <a:r>
                        <a:rPr lang="tr-TR" sz="1400" dirty="0">
                          <a:effectLst/>
                        </a:rPr>
                        <a:t> taksi kodu verilmesi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1735984"/>
                  </a:ext>
                </a:extLst>
              </a:tr>
            </a:tbl>
          </a:graphicData>
        </a:graphic>
      </p:graphicFrame>
      <p:sp>
        <p:nvSpPr>
          <p:cNvPr id="9" name="Dikdörtgen 8">
            <a:extLst>
              <a:ext uri="{FF2B5EF4-FFF2-40B4-BE49-F238E27FC236}">
                <a16:creationId xmlns:a16="http://schemas.microsoft.com/office/drawing/2014/main" id="{E6562184-B7A9-4B69-BF62-AD307EF13D76}"/>
              </a:ext>
            </a:extLst>
          </p:cNvPr>
          <p:cNvSpPr/>
          <p:nvPr/>
        </p:nvSpPr>
        <p:spPr>
          <a:xfrm>
            <a:off x="554354" y="296733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Projenin II. Fazı olan hasar süreçlerinde iyileştirme kapsamında belirlenen bazı gereksinimler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</a:rPr>
              <a:t>MAT’ın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 III. Fazı kapsamında değerlendirmeye alınacaktır. </a:t>
            </a: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Örnek bazı gereksinimler aşağıdaki gibidir. </a:t>
            </a:r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A0788919-ADBC-4C65-B2CA-CC22E92F5103}"/>
              </a:ext>
            </a:extLst>
          </p:cNvPr>
          <p:cNvSpPr/>
          <p:nvPr/>
        </p:nvSpPr>
        <p:spPr>
          <a:xfrm>
            <a:off x="554354" y="1678051"/>
            <a:ext cx="11264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MAT Projesinin III. Fazı kapsamında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</a:rPr>
              <a:t>segment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 çıktılarının satış süreçlerine entegrasyonu sonunda müşteri profiline göre ürünler için otomatik teminatlar belirlenebilecek, yine müşterinin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</a:rPr>
              <a:t>segmentlerine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 göre poliçe satın alınması ile beraber değerli kabul ettiğimiz müşteriler satın aldıkları ürünler ile ilgili ayrıcalıklı hizmetlere sahip olabileceklerdir. (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</a:rPr>
              <a:t>Örn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. Kasko poliçesi satın alan değerli bir müşterimize aracına tam bakım hizmeti hediye etmek.)</a:t>
            </a:r>
          </a:p>
        </p:txBody>
      </p:sp>
    </p:spTree>
    <p:extLst>
      <p:ext uri="{BB962C8B-B14F-4D97-AF65-F5344CB8AC3E}">
        <p14:creationId xmlns:p14="http://schemas.microsoft.com/office/powerpoint/2010/main" val="337945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304EF990-7CEE-4508-A92B-45CE10AB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567" y="2599901"/>
            <a:ext cx="10772775" cy="1658198"/>
          </a:xfrm>
        </p:spPr>
        <p:txBody>
          <a:bodyPr>
            <a:normAutofit/>
          </a:bodyPr>
          <a:lstStyle/>
          <a:p>
            <a:r>
              <a:rPr lang="tr-TR" sz="8000" b="1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75162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7B600EA-A01D-45B9-A485-710F82E5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81" y="76200"/>
            <a:ext cx="10772775" cy="1658198"/>
          </a:xfrm>
        </p:spPr>
        <p:txBody>
          <a:bodyPr/>
          <a:lstStyle/>
          <a:p>
            <a:r>
              <a:rPr lang="tr-TR" dirty="0"/>
              <a:t>MAT-Müşteri Analitiği Projesi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E8183BA-4DB8-44B7-92FE-12E769A81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80" y="2090554"/>
            <a:ext cx="4286488" cy="402713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763062B-12F3-4F97-9B90-697762FA2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596" y="2090555"/>
            <a:ext cx="4286488" cy="4027129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ECE1DF7-8B3D-4B4A-BBE4-9A5B01D3528F}"/>
              </a:ext>
            </a:extLst>
          </p:cNvPr>
          <p:cNvSpPr txBox="1"/>
          <p:nvPr/>
        </p:nvSpPr>
        <p:spPr>
          <a:xfrm>
            <a:off x="2274454" y="1567335"/>
            <a:ext cx="244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Değer </a:t>
            </a:r>
            <a:r>
              <a:rPr lang="tr-TR" sz="2800" b="1" dirty="0" err="1"/>
              <a:t>Segmenti</a:t>
            </a:r>
            <a:endParaRPr lang="tr-TR" sz="28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C13663B-4CCE-455E-B2CB-0FBE1AF21E11}"/>
              </a:ext>
            </a:extLst>
          </p:cNvPr>
          <p:cNvSpPr txBox="1"/>
          <p:nvPr/>
        </p:nvSpPr>
        <p:spPr>
          <a:xfrm>
            <a:off x="7678019" y="1472788"/>
            <a:ext cx="294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Potansiyel </a:t>
            </a:r>
            <a:r>
              <a:rPr lang="tr-TR" sz="2800" b="1" dirty="0" err="1"/>
              <a:t>Segment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5652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Straight Connector 102">
            <a:extLst>
              <a:ext uri="{FF2B5EF4-FFF2-40B4-BE49-F238E27FC236}">
                <a16:creationId xmlns:a16="http://schemas.microsoft.com/office/drawing/2014/main" id="{55CB7BEC-0E12-4344-871A-CA18CEA0EEFD}"/>
              </a:ext>
            </a:extLst>
          </p:cNvPr>
          <p:cNvCxnSpPr>
            <a:cxnSpLocks/>
          </p:cNvCxnSpPr>
          <p:nvPr/>
        </p:nvCxnSpPr>
        <p:spPr>
          <a:xfrm flipV="1">
            <a:off x="6375695" y="892112"/>
            <a:ext cx="2028939" cy="2811326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02">
            <a:extLst>
              <a:ext uri="{FF2B5EF4-FFF2-40B4-BE49-F238E27FC236}">
                <a16:creationId xmlns:a16="http://schemas.microsoft.com/office/drawing/2014/main" id="{100F4BEA-6E68-491E-BB9B-774851E0A2F0}"/>
              </a:ext>
            </a:extLst>
          </p:cNvPr>
          <p:cNvCxnSpPr>
            <a:cxnSpLocks/>
          </p:cNvCxnSpPr>
          <p:nvPr/>
        </p:nvCxnSpPr>
        <p:spPr>
          <a:xfrm flipH="1" flipV="1">
            <a:off x="3915338" y="854482"/>
            <a:ext cx="2370152" cy="3460413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02">
            <a:extLst>
              <a:ext uri="{FF2B5EF4-FFF2-40B4-BE49-F238E27FC236}">
                <a16:creationId xmlns:a16="http://schemas.microsoft.com/office/drawing/2014/main" id="{54E7BB50-245D-4BF0-B7F4-A50F7CA54EBA}"/>
              </a:ext>
            </a:extLst>
          </p:cNvPr>
          <p:cNvCxnSpPr>
            <a:cxnSpLocks/>
          </p:cNvCxnSpPr>
          <p:nvPr/>
        </p:nvCxnSpPr>
        <p:spPr>
          <a:xfrm flipV="1">
            <a:off x="6269511" y="3783333"/>
            <a:ext cx="4646868" cy="124344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02">
            <a:extLst>
              <a:ext uri="{FF2B5EF4-FFF2-40B4-BE49-F238E27FC236}">
                <a16:creationId xmlns:a16="http://schemas.microsoft.com/office/drawing/2014/main" id="{CBA95009-702C-4CC7-922F-C4A069C04879}"/>
              </a:ext>
            </a:extLst>
          </p:cNvPr>
          <p:cNvCxnSpPr>
            <a:cxnSpLocks/>
          </p:cNvCxnSpPr>
          <p:nvPr/>
        </p:nvCxnSpPr>
        <p:spPr>
          <a:xfrm flipH="1" flipV="1">
            <a:off x="1796078" y="4024804"/>
            <a:ext cx="4394934" cy="172451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02">
            <a:extLst>
              <a:ext uri="{FF2B5EF4-FFF2-40B4-BE49-F238E27FC236}">
                <a16:creationId xmlns:a16="http://schemas.microsoft.com/office/drawing/2014/main" id="{64BF9C0A-0707-4CDC-9893-3E03B2599CD5}"/>
              </a:ext>
            </a:extLst>
          </p:cNvPr>
          <p:cNvCxnSpPr>
            <a:cxnSpLocks/>
          </p:cNvCxnSpPr>
          <p:nvPr/>
        </p:nvCxnSpPr>
        <p:spPr>
          <a:xfrm flipH="1" flipV="1">
            <a:off x="6269511" y="1098675"/>
            <a:ext cx="15979" cy="3216220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02">
            <a:extLst>
              <a:ext uri="{FF2B5EF4-FFF2-40B4-BE49-F238E27FC236}">
                <a16:creationId xmlns:a16="http://schemas.microsoft.com/office/drawing/2014/main" id="{E9F7EF82-4475-42F3-B1C3-95A07FF482E3}"/>
              </a:ext>
            </a:extLst>
          </p:cNvPr>
          <p:cNvCxnSpPr>
            <a:cxnSpLocks/>
          </p:cNvCxnSpPr>
          <p:nvPr/>
        </p:nvCxnSpPr>
        <p:spPr>
          <a:xfrm flipH="1">
            <a:off x="2035655" y="3967485"/>
            <a:ext cx="4328334" cy="1980429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02">
            <a:extLst>
              <a:ext uri="{FF2B5EF4-FFF2-40B4-BE49-F238E27FC236}">
                <a16:creationId xmlns:a16="http://schemas.microsoft.com/office/drawing/2014/main" id="{2BADF772-92B7-4AC3-8A40-DD77510070B7}"/>
              </a:ext>
            </a:extLst>
          </p:cNvPr>
          <p:cNvCxnSpPr>
            <a:cxnSpLocks/>
          </p:cNvCxnSpPr>
          <p:nvPr/>
        </p:nvCxnSpPr>
        <p:spPr>
          <a:xfrm>
            <a:off x="6313267" y="4299543"/>
            <a:ext cx="4186068" cy="1764416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02">
            <a:extLst>
              <a:ext uri="{FF2B5EF4-FFF2-40B4-BE49-F238E27FC236}">
                <a16:creationId xmlns:a16="http://schemas.microsoft.com/office/drawing/2014/main" id="{753C9286-7C55-4F9B-B51D-461BA2652EF6}"/>
              </a:ext>
            </a:extLst>
          </p:cNvPr>
          <p:cNvCxnSpPr>
            <a:cxnSpLocks/>
          </p:cNvCxnSpPr>
          <p:nvPr/>
        </p:nvCxnSpPr>
        <p:spPr>
          <a:xfrm flipV="1">
            <a:off x="6503833" y="2011369"/>
            <a:ext cx="3644521" cy="1667592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02">
            <a:extLst>
              <a:ext uri="{FF2B5EF4-FFF2-40B4-BE49-F238E27FC236}">
                <a16:creationId xmlns:a16="http://schemas.microsoft.com/office/drawing/2014/main" id="{235DF7BC-CDF8-4828-B40E-53A62066160A}"/>
              </a:ext>
            </a:extLst>
          </p:cNvPr>
          <p:cNvCxnSpPr>
            <a:cxnSpLocks/>
          </p:cNvCxnSpPr>
          <p:nvPr/>
        </p:nvCxnSpPr>
        <p:spPr>
          <a:xfrm flipH="1" flipV="1">
            <a:off x="2376046" y="2293198"/>
            <a:ext cx="3798463" cy="1880173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19">
            <a:extLst>
              <a:ext uri="{FF2B5EF4-FFF2-40B4-BE49-F238E27FC236}">
                <a16:creationId xmlns:a16="http://schemas.microsoft.com/office/drawing/2014/main" id="{12F15152-45FF-4C2A-B74B-6B776248AE07}"/>
              </a:ext>
            </a:extLst>
          </p:cNvPr>
          <p:cNvCxnSpPr>
            <a:cxnSpLocks/>
          </p:cNvCxnSpPr>
          <p:nvPr/>
        </p:nvCxnSpPr>
        <p:spPr>
          <a:xfrm>
            <a:off x="6201899" y="4184299"/>
            <a:ext cx="2559983" cy="999345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:a16="http://schemas.microsoft.com/office/drawing/2014/main" id="{F90AFEA9-032C-4331-9846-D507D8401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6" y="-28208"/>
            <a:ext cx="3463834" cy="1477981"/>
          </a:xfrm>
        </p:spPr>
        <p:txBody>
          <a:bodyPr>
            <a:normAutofit fontScale="90000"/>
          </a:bodyPr>
          <a:lstStyle/>
          <a:p>
            <a:r>
              <a:rPr lang="tr-TR" dirty="0"/>
              <a:t>Davranış </a:t>
            </a:r>
            <a:r>
              <a:rPr lang="tr-TR" dirty="0" err="1"/>
              <a:t>Segmenti</a:t>
            </a:r>
            <a:endParaRPr lang="tr-TR" dirty="0"/>
          </a:p>
        </p:txBody>
      </p:sp>
      <p:cxnSp>
        <p:nvCxnSpPr>
          <p:cNvPr id="53" name="Straight Connector 102">
            <a:extLst>
              <a:ext uri="{FF2B5EF4-FFF2-40B4-BE49-F238E27FC236}">
                <a16:creationId xmlns:a16="http://schemas.microsoft.com/office/drawing/2014/main" id="{10CC756A-9012-4F43-AF97-1381964DA260}"/>
              </a:ext>
            </a:extLst>
          </p:cNvPr>
          <p:cNvCxnSpPr>
            <a:endCxn id="66" idx="3"/>
          </p:cNvCxnSpPr>
          <p:nvPr/>
        </p:nvCxnSpPr>
        <p:spPr>
          <a:xfrm flipH="1" flipV="1">
            <a:off x="3400027" y="3494470"/>
            <a:ext cx="2801872" cy="766167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3">
            <a:extLst>
              <a:ext uri="{FF2B5EF4-FFF2-40B4-BE49-F238E27FC236}">
                <a16:creationId xmlns:a16="http://schemas.microsoft.com/office/drawing/2014/main" id="{2CDCE79B-4BD3-4BC0-8980-BFDDC8097298}"/>
              </a:ext>
            </a:extLst>
          </p:cNvPr>
          <p:cNvCxnSpPr>
            <a:endCxn id="70" idx="0"/>
          </p:cNvCxnSpPr>
          <p:nvPr/>
        </p:nvCxnSpPr>
        <p:spPr>
          <a:xfrm flipH="1" flipV="1">
            <a:off x="4118822" y="2687756"/>
            <a:ext cx="2105840" cy="1551899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06">
            <a:extLst>
              <a:ext uri="{FF2B5EF4-FFF2-40B4-BE49-F238E27FC236}">
                <a16:creationId xmlns:a16="http://schemas.microsoft.com/office/drawing/2014/main" id="{65C15F3B-8BF0-4689-BD2A-5E6F8C530430}"/>
              </a:ext>
            </a:extLst>
          </p:cNvPr>
          <p:cNvCxnSpPr>
            <a:cxnSpLocks/>
            <a:endCxn id="72" idx="2"/>
          </p:cNvCxnSpPr>
          <p:nvPr/>
        </p:nvCxnSpPr>
        <p:spPr>
          <a:xfrm flipH="1" flipV="1">
            <a:off x="5519375" y="2372422"/>
            <a:ext cx="696123" cy="1867232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10">
            <a:extLst>
              <a:ext uri="{FF2B5EF4-FFF2-40B4-BE49-F238E27FC236}">
                <a16:creationId xmlns:a16="http://schemas.microsoft.com/office/drawing/2014/main" id="{13679AD4-9A4B-443D-B2C2-338938AFDB1D}"/>
              </a:ext>
            </a:extLst>
          </p:cNvPr>
          <p:cNvCxnSpPr>
            <a:cxnSpLocks/>
            <a:endCxn id="75" idx="2"/>
          </p:cNvCxnSpPr>
          <p:nvPr/>
        </p:nvCxnSpPr>
        <p:spPr>
          <a:xfrm flipV="1">
            <a:off x="6207501" y="2376565"/>
            <a:ext cx="708183" cy="1812479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13">
            <a:extLst>
              <a:ext uri="{FF2B5EF4-FFF2-40B4-BE49-F238E27FC236}">
                <a16:creationId xmlns:a16="http://schemas.microsoft.com/office/drawing/2014/main" id="{7754C4CA-60EF-498D-8DD6-20051637C38B}"/>
              </a:ext>
            </a:extLst>
          </p:cNvPr>
          <p:cNvCxnSpPr>
            <a:cxnSpLocks/>
          </p:cNvCxnSpPr>
          <p:nvPr/>
        </p:nvCxnSpPr>
        <p:spPr>
          <a:xfrm flipV="1">
            <a:off x="6033918" y="2231438"/>
            <a:ext cx="2126117" cy="1742051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16">
            <a:extLst>
              <a:ext uri="{FF2B5EF4-FFF2-40B4-BE49-F238E27FC236}">
                <a16:creationId xmlns:a16="http://schemas.microsoft.com/office/drawing/2014/main" id="{D88BC636-F5D6-4D2B-90CD-D15235EEBE4C}"/>
              </a:ext>
            </a:extLst>
          </p:cNvPr>
          <p:cNvCxnSpPr>
            <a:endCxn id="81" idx="1"/>
          </p:cNvCxnSpPr>
          <p:nvPr/>
        </p:nvCxnSpPr>
        <p:spPr>
          <a:xfrm flipV="1">
            <a:off x="6054429" y="3191128"/>
            <a:ext cx="2672736" cy="730664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19">
            <a:extLst>
              <a:ext uri="{FF2B5EF4-FFF2-40B4-BE49-F238E27FC236}">
                <a16:creationId xmlns:a16="http://schemas.microsoft.com/office/drawing/2014/main" id="{C268F392-A735-4D0D-9AFF-F4032DC93B87}"/>
              </a:ext>
            </a:extLst>
          </p:cNvPr>
          <p:cNvCxnSpPr>
            <a:endCxn id="84" idx="1"/>
          </p:cNvCxnSpPr>
          <p:nvPr/>
        </p:nvCxnSpPr>
        <p:spPr>
          <a:xfrm>
            <a:off x="6433188" y="3964442"/>
            <a:ext cx="2675799" cy="411169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22">
            <a:extLst>
              <a:ext uri="{FF2B5EF4-FFF2-40B4-BE49-F238E27FC236}">
                <a16:creationId xmlns:a16="http://schemas.microsoft.com/office/drawing/2014/main" id="{16B6BA56-4F12-41F8-908D-725D000D2BDE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5922943" y="4543611"/>
            <a:ext cx="2147225" cy="911678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25">
            <a:extLst>
              <a:ext uri="{FF2B5EF4-FFF2-40B4-BE49-F238E27FC236}">
                <a16:creationId xmlns:a16="http://schemas.microsoft.com/office/drawing/2014/main" id="{2DB6672B-D144-4105-9B0D-F36942715EE8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6215497" y="4237844"/>
            <a:ext cx="680478" cy="1436176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29">
            <a:extLst>
              <a:ext uri="{FF2B5EF4-FFF2-40B4-BE49-F238E27FC236}">
                <a16:creationId xmlns:a16="http://schemas.microsoft.com/office/drawing/2014/main" id="{86F08FEB-F016-4512-9E93-A4F19AC7ED00}"/>
              </a:ext>
            </a:extLst>
          </p:cNvPr>
          <p:cNvCxnSpPr>
            <a:cxnSpLocks/>
            <a:endCxn id="93" idx="0"/>
          </p:cNvCxnSpPr>
          <p:nvPr/>
        </p:nvCxnSpPr>
        <p:spPr>
          <a:xfrm flipH="1">
            <a:off x="5510944" y="4199460"/>
            <a:ext cx="696557" cy="1474733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32">
            <a:extLst>
              <a:ext uri="{FF2B5EF4-FFF2-40B4-BE49-F238E27FC236}">
                <a16:creationId xmlns:a16="http://schemas.microsoft.com/office/drawing/2014/main" id="{2878F1DF-3244-4C84-8F30-D914832F6476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4103664" y="4231215"/>
            <a:ext cx="2068547" cy="955858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35">
            <a:extLst>
              <a:ext uri="{FF2B5EF4-FFF2-40B4-BE49-F238E27FC236}">
                <a16:creationId xmlns:a16="http://schemas.microsoft.com/office/drawing/2014/main" id="{C328F650-28F2-489D-8257-6B0F3B4F361C}"/>
              </a:ext>
            </a:extLst>
          </p:cNvPr>
          <p:cNvCxnSpPr>
            <a:endCxn id="99" idx="3"/>
          </p:cNvCxnSpPr>
          <p:nvPr/>
        </p:nvCxnSpPr>
        <p:spPr>
          <a:xfrm flipH="1">
            <a:off x="3432047" y="4205845"/>
            <a:ext cx="2775455" cy="430474"/>
          </a:xfrm>
          <a:prstGeom prst="line">
            <a:avLst/>
          </a:prstGeom>
          <a:ln w="19050"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55">
            <a:extLst>
              <a:ext uri="{FF2B5EF4-FFF2-40B4-BE49-F238E27FC236}">
                <a16:creationId xmlns:a16="http://schemas.microsoft.com/office/drawing/2014/main" id="{94173C43-4969-4FDB-95FC-ED120998A51E}"/>
              </a:ext>
            </a:extLst>
          </p:cNvPr>
          <p:cNvGrpSpPr>
            <a:grpSpLocks noChangeAspect="1"/>
          </p:cNvGrpSpPr>
          <p:nvPr/>
        </p:nvGrpSpPr>
        <p:grpSpPr>
          <a:xfrm>
            <a:off x="2599154" y="3094460"/>
            <a:ext cx="800873" cy="1180758"/>
            <a:chOff x="546432" y="2355705"/>
            <a:chExt cx="732300" cy="1079659"/>
          </a:xfrm>
        </p:grpSpPr>
        <p:pic>
          <p:nvPicPr>
            <p:cNvPr id="66" name="Picture 56">
              <a:extLst>
                <a:ext uri="{FF2B5EF4-FFF2-40B4-BE49-F238E27FC236}">
                  <a16:creationId xmlns:a16="http://schemas.microsoft.com/office/drawing/2014/main" id="{F353B3C4-02FE-4C7F-A252-1BCAA7C1A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12" y="2355705"/>
              <a:ext cx="731520" cy="731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sp>
          <p:nvSpPr>
            <p:cNvPr id="67" name="TextBox 57">
              <a:extLst>
                <a:ext uri="{FF2B5EF4-FFF2-40B4-BE49-F238E27FC236}">
                  <a16:creationId xmlns:a16="http://schemas.microsoft.com/office/drawing/2014/main" id="{1A558497-2FFD-4BD2-9319-9A4405C36E4A}"/>
                </a:ext>
              </a:extLst>
            </p:cNvPr>
            <p:cNvSpPr txBox="1"/>
            <p:nvPr/>
          </p:nvSpPr>
          <p:spPr>
            <a:xfrm>
              <a:off x="546432" y="3085796"/>
              <a:ext cx="730740" cy="349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accent5">
                      <a:lumMod val="75000"/>
                    </a:schemeClr>
                  </a:solidFill>
                </a:rPr>
                <a:t>Ürün</a:t>
              </a:r>
            </a:p>
          </p:txBody>
        </p:sp>
      </p:grpSp>
      <p:grpSp>
        <p:nvGrpSpPr>
          <p:cNvPr id="68" name="Group 59">
            <a:extLst>
              <a:ext uri="{FF2B5EF4-FFF2-40B4-BE49-F238E27FC236}">
                <a16:creationId xmlns:a16="http://schemas.microsoft.com/office/drawing/2014/main" id="{E78B1123-6DC0-4F05-A251-7035C928C42D}"/>
              </a:ext>
            </a:extLst>
          </p:cNvPr>
          <p:cNvGrpSpPr>
            <a:grpSpLocks noChangeAspect="1"/>
          </p:cNvGrpSpPr>
          <p:nvPr/>
        </p:nvGrpSpPr>
        <p:grpSpPr>
          <a:xfrm>
            <a:off x="3580573" y="1891506"/>
            <a:ext cx="1076497" cy="1178551"/>
            <a:chOff x="740535" y="3087225"/>
            <a:chExt cx="977199" cy="1069842"/>
          </a:xfrm>
        </p:grpSpPr>
        <p:pic>
          <p:nvPicPr>
            <p:cNvPr id="69" name="Picture 60">
              <a:extLst>
                <a:ext uri="{FF2B5EF4-FFF2-40B4-BE49-F238E27FC236}">
                  <a16:creationId xmlns:a16="http://schemas.microsoft.com/office/drawing/2014/main" id="{E4394F3E-D77A-4EB9-8491-FAB6358B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99" y="3087225"/>
              <a:ext cx="731520" cy="731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sp>
          <p:nvSpPr>
            <p:cNvPr id="70" name="TextBox 61">
              <a:extLst>
                <a:ext uri="{FF2B5EF4-FFF2-40B4-BE49-F238E27FC236}">
                  <a16:creationId xmlns:a16="http://schemas.microsoft.com/office/drawing/2014/main" id="{A31A2D50-8BD4-4D4F-9705-C7570E3D6F5D}"/>
                </a:ext>
              </a:extLst>
            </p:cNvPr>
            <p:cNvSpPr txBox="1"/>
            <p:nvPr/>
          </p:nvSpPr>
          <p:spPr>
            <a:xfrm>
              <a:off x="740535" y="3810029"/>
              <a:ext cx="977199" cy="347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accent5">
                      <a:lumMod val="75000"/>
                    </a:schemeClr>
                  </a:solidFill>
                </a:rPr>
                <a:t>Sadakat</a:t>
              </a:r>
            </a:p>
          </p:txBody>
        </p:sp>
      </p:grpSp>
      <p:grpSp>
        <p:nvGrpSpPr>
          <p:cNvPr id="71" name="Group 62">
            <a:extLst>
              <a:ext uri="{FF2B5EF4-FFF2-40B4-BE49-F238E27FC236}">
                <a16:creationId xmlns:a16="http://schemas.microsoft.com/office/drawing/2014/main" id="{E7D1937F-1AB9-4866-A554-A447F89D8C01}"/>
              </a:ext>
            </a:extLst>
          </p:cNvPr>
          <p:cNvGrpSpPr>
            <a:grpSpLocks noChangeAspect="1"/>
          </p:cNvGrpSpPr>
          <p:nvPr/>
        </p:nvGrpSpPr>
        <p:grpSpPr>
          <a:xfrm>
            <a:off x="5021596" y="1568976"/>
            <a:ext cx="1052262" cy="1179460"/>
            <a:chOff x="380088" y="1450537"/>
            <a:chExt cx="958060" cy="1073872"/>
          </a:xfrm>
        </p:grpSpPr>
        <p:pic>
          <p:nvPicPr>
            <p:cNvPr id="72" name="Picture 63">
              <a:extLst>
                <a:ext uri="{FF2B5EF4-FFF2-40B4-BE49-F238E27FC236}">
                  <a16:creationId xmlns:a16="http://schemas.microsoft.com/office/drawing/2014/main" id="{FF94FF0E-959A-4313-B3F2-AF32C10D9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450537"/>
              <a:ext cx="731520" cy="731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sp>
          <p:nvSpPr>
            <p:cNvPr id="73" name="TextBox 64">
              <a:extLst>
                <a:ext uri="{FF2B5EF4-FFF2-40B4-BE49-F238E27FC236}">
                  <a16:creationId xmlns:a16="http://schemas.microsoft.com/office/drawing/2014/main" id="{E2DD8D23-C7EE-468C-AA86-ACA83E625655}"/>
                </a:ext>
              </a:extLst>
            </p:cNvPr>
            <p:cNvSpPr txBox="1"/>
            <p:nvPr/>
          </p:nvSpPr>
          <p:spPr>
            <a:xfrm>
              <a:off x="380088" y="2176332"/>
              <a:ext cx="958060" cy="348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accent5">
                      <a:lumMod val="75000"/>
                    </a:schemeClr>
                  </a:solidFill>
                </a:rPr>
                <a:t>Kapsam</a:t>
              </a:r>
            </a:p>
          </p:txBody>
        </p:sp>
      </p:grpSp>
      <p:grpSp>
        <p:nvGrpSpPr>
          <p:cNvPr id="74" name="Group 68">
            <a:extLst>
              <a:ext uri="{FF2B5EF4-FFF2-40B4-BE49-F238E27FC236}">
                <a16:creationId xmlns:a16="http://schemas.microsoft.com/office/drawing/2014/main" id="{BB5C5E3E-4D5D-490C-AF49-9FD8731ABC5B}"/>
              </a:ext>
            </a:extLst>
          </p:cNvPr>
          <p:cNvGrpSpPr>
            <a:grpSpLocks noChangeAspect="1"/>
          </p:cNvGrpSpPr>
          <p:nvPr/>
        </p:nvGrpSpPr>
        <p:grpSpPr>
          <a:xfrm>
            <a:off x="6257261" y="1569147"/>
            <a:ext cx="1364006" cy="1177957"/>
            <a:chOff x="164765" y="1583636"/>
            <a:chExt cx="1235789" cy="1067228"/>
          </a:xfrm>
        </p:grpSpPr>
        <p:pic>
          <p:nvPicPr>
            <p:cNvPr id="75" name="Picture 69">
              <a:extLst>
                <a:ext uri="{FF2B5EF4-FFF2-40B4-BE49-F238E27FC236}">
                  <a16:creationId xmlns:a16="http://schemas.microsoft.com/office/drawing/2014/main" id="{4D1E8942-BEE0-4BE8-A037-E17414AE6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583636"/>
              <a:ext cx="731520" cy="731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sp>
          <p:nvSpPr>
            <p:cNvPr id="76" name="TextBox 70">
              <a:extLst>
                <a:ext uri="{FF2B5EF4-FFF2-40B4-BE49-F238E27FC236}">
                  <a16:creationId xmlns:a16="http://schemas.microsoft.com/office/drawing/2014/main" id="{378E50B9-5442-4FF8-99A9-702E83AF343A}"/>
                </a:ext>
              </a:extLst>
            </p:cNvPr>
            <p:cNvSpPr txBox="1"/>
            <p:nvPr/>
          </p:nvSpPr>
          <p:spPr>
            <a:xfrm>
              <a:off x="164765" y="2304499"/>
              <a:ext cx="1235789" cy="346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accent5">
                      <a:lumMod val="75000"/>
                    </a:schemeClr>
                  </a:solidFill>
                </a:rPr>
                <a:t>Kampanya</a:t>
              </a:r>
            </a:p>
          </p:txBody>
        </p:sp>
      </p:grpSp>
      <p:grpSp>
        <p:nvGrpSpPr>
          <p:cNvPr id="77" name="Group 71">
            <a:extLst>
              <a:ext uri="{FF2B5EF4-FFF2-40B4-BE49-F238E27FC236}">
                <a16:creationId xmlns:a16="http://schemas.microsoft.com/office/drawing/2014/main" id="{38D97D40-B7CA-46A3-ADE1-1DF8C54296F9}"/>
              </a:ext>
            </a:extLst>
          </p:cNvPr>
          <p:cNvGrpSpPr>
            <a:grpSpLocks noChangeAspect="1"/>
          </p:cNvGrpSpPr>
          <p:nvPr/>
        </p:nvGrpSpPr>
        <p:grpSpPr>
          <a:xfrm>
            <a:off x="7724696" y="1695424"/>
            <a:ext cx="996921" cy="1183482"/>
            <a:chOff x="1185778" y="1993786"/>
            <a:chExt cx="919832" cy="1091967"/>
          </a:xfrm>
        </p:grpSpPr>
        <p:pic>
          <p:nvPicPr>
            <p:cNvPr id="78" name="Picture 72">
              <a:extLst>
                <a:ext uri="{FF2B5EF4-FFF2-40B4-BE49-F238E27FC236}">
                  <a16:creationId xmlns:a16="http://schemas.microsoft.com/office/drawing/2014/main" id="{A62C31BB-1CA9-42D2-B156-D05DAA246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3" y="1993786"/>
              <a:ext cx="730740" cy="731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sp>
          <p:nvSpPr>
            <p:cNvPr id="79" name="TextBox 73">
              <a:extLst>
                <a:ext uri="{FF2B5EF4-FFF2-40B4-BE49-F238E27FC236}">
                  <a16:creationId xmlns:a16="http://schemas.microsoft.com/office/drawing/2014/main" id="{4C72075B-E302-44B1-94ED-0D6935A0F334}"/>
                </a:ext>
              </a:extLst>
            </p:cNvPr>
            <p:cNvSpPr txBox="1"/>
            <p:nvPr/>
          </p:nvSpPr>
          <p:spPr>
            <a:xfrm>
              <a:off x="1185778" y="2733014"/>
              <a:ext cx="919832" cy="352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accent5">
                      <a:lumMod val="75000"/>
                    </a:schemeClr>
                  </a:solidFill>
                </a:rPr>
                <a:t>Acente</a:t>
              </a:r>
            </a:p>
          </p:txBody>
        </p:sp>
      </p:grpSp>
      <p:grpSp>
        <p:nvGrpSpPr>
          <p:cNvPr id="80" name="Group 74">
            <a:extLst>
              <a:ext uri="{FF2B5EF4-FFF2-40B4-BE49-F238E27FC236}">
                <a16:creationId xmlns:a16="http://schemas.microsoft.com/office/drawing/2014/main" id="{E1EF515E-F5E4-4D2D-986D-C856275E92BC}"/>
              </a:ext>
            </a:extLst>
          </p:cNvPr>
          <p:cNvGrpSpPr>
            <a:grpSpLocks noChangeAspect="1"/>
          </p:cNvGrpSpPr>
          <p:nvPr/>
        </p:nvGrpSpPr>
        <p:grpSpPr>
          <a:xfrm>
            <a:off x="8647120" y="2787893"/>
            <a:ext cx="975390" cy="1178315"/>
            <a:chOff x="394938" y="1412992"/>
            <a:chExt cx="884740" cy="1068808"/>
          </a:xfrm>
        </p:grpSpPr>
        <p:pic>
          <p:nvPicPr>
            <p:cNvPr id="81" name="Picture 75">
              <a:extLst>
                <a:ext uri="{FF2B5EF4-FFF2-40B4-BE49-F238E27FC236}">
                  <a16:creationId xmlns:a16="http://schemas.microsoft.com/office/drawing/2014/main" id="{D291571C-DB4D-45E3-AF43-5A098720B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412992"/>
              <a:ext cx="730740" cy="731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sp>
          <p:nvSpPr>
            <p:cNvPr id="82" name="TextBox 76">
              <a:extLst>
                <a:ext uri="{FF2B5EF4-FFF2-40B4-BE49-F238E27FC236}">
                  <a16:creationId xmlns:a16="http://schemas.microsoft.com/office/drawing/2014/main" id="{53EDCF8D-A918-40C8-848B-C976529EDBE8}"/>
                </a:ext>
              </a:extLst>
            </p:cNvPr>
            <p:cNvSpPr txBox="1"/>
            <p:nvPr/>
          </p:nvSpPr>
          <p:spPr>
            <a:xfrm>
              <a:off x="394938" y="2135028"/>
              <a:ext cx="884740" cy="346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accent5">
                      <a:lumMod val="75000"/>
                    </a:schemeClr>
                  </a:solidFill>
                </a:rPr>
                <a:t>Hizmet</a:t>
              </a:r>
            </a:p>
          </p:txBody>
        </p:sp>
      </p:grpSp>
      <p:grpSp>
        <p:nvGrpSpPr>
          <p:cNvPr id="83" name="Group 77">
            <a:extLst>
              <a:ext uri="{FF2B5EF4-FFF2-40B4-BE49-F238E27FC236}">
                <a16:creationId xmlns:a16="http://schemas.microsoft.com/office/drawing/2014/main" id="{6BF3940C-175F-495F-8F0E-040EFCC382DC}"/>
              </a:ext>
            </a:extLst>
          </p:cNvPr>
          <p:cNvGrpSpPr>
            <a:grpSpLocks noChangeAspect="1"/>
          </p:cNvGrpSpPr>
          <p:nvPr/>
        </p:nvGrpSpPr>
        <p:grpSpPr>
          <a:xfrm>
            <a:off x="9044948" y="3973488"/>
            <a:ext cx="991017" cy="1179158"/>
            <a:chOff x="628156" y="1485340"/>
            <a:chExt cx="901402" cy="1072529"/>
          </a:xfrm>
        </p:grpSpPr>
        <p:pic>
          <p:nvPicPr>
            <p:cNvPr id="84" name="Picture 78">
              <a:extLst>
                <a:ext uri="{FF2B5EF4-FFF2-40B4-BE49-F238E27FC236}">
                  <a16:creationId xmlns:a16="http://schemas.microsoft.com/office/drawing/2014/main" id="{E04FAEB3-2ADD-4221-9497-2EF316AA6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04" y="1485340"/>
              <a:ext cx="731520" cy="731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sp>
          <p:nvSpPr>
            <p:cNvPr id="85" name="TextBox 79">
              <a:extLst>
                <a:ext uri="{FF2B5EF4-FFF2-40B4-BE49-F238E27FC236}">
                  <a16:creationId xmlns:a16="http://schemas.microsoft.com/office/drawing/2014/main" id="{B5F372E4-70EF-4E04-B680-AE53BE06810E}"/>
                </a:ext>
              </a:extLst>
            </p:cNvPr>
            <p:cNvSpPr txBox="1"/>
            <p:nvPr/>
          </p:nvSpPr>
          <p:spPr>
            <a:xfrm>
              <a:off x="628156" y="2210138"/>
              <a:ext cx="901402" cy="347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accent5">
                      <a:lumMod val="75000"/>
                    </a:schemeClr>
                  </a:solidFill>
                </a:rPr>
                <a:t>Servis</a:t>
              </a:r>
            </a:p>
          </p:txBody>
        </p:sp>
      </p:grpSp>
      <p:grpSp>
        <p:nvGrpSpPr>
          <p:cNvPr id="86" name="Group 80">
            <a:extLst>
              <a:ext uri="{FF2B5EF4-FFF2-40B4-BE49-F238E27FC236}">
                <a16:creationId xmlns:a16="http://schemas.microsoft.com/office/drawing/2014/main" id="{6CBD4990-E5DF-45C5-A547-A7529C8C25BF}"/>
              </a:ext>
            </a:extLst>
          </p:cNvPr>
          <p:cNvGrpSpPr>
            <a:grpSpLocks noChangeAspect="1"/>
          </p:cNvGrpSpPr>
          <p:nvPr/>
        </p:nvGrpSpPr>
        <p:grpSpPr>
          <a:xfrm>
            <a:off x="7590752" y="5455289"/>
            <a:ext cx="976833" cy="1180928"/>
            <a:chOff x="538324" y="1444456"/>
            <a:chExt cx="893687" cy="1080410"/>
          </a:xfrm>
        </p:grpSpPr>
        <p:pic>
          <p:nvPicPr>
            <p:cNvPr id="87" name="Picture 81">
              <a:extLst>
                <a:ext uri="{FF2B5EF4-FFF2-40B4-BE49-F238E27FC236}">
                  <a16:creationId xmlns:a16="http://schemas.microsoft.com/office/drawing/2014/main" id="{AFC3CC2E-0491-4E89-BA70-E46F27902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444456"/>
              <a:ext cx="730745" cy="731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sp>
          <p:nvSpPr>
            <p:cNvPr id="88" name="TextBox 82">
              <a:extLst>
                <a:ext uri="{FF2B5EF4-FFF2-40B4-BE49-F238E27FC236}">
                  <a16:creationId xmlns:a16="http://schemas.microsoft.com/office/drawing/2014/main" id="{C0F371DD-C78A-4913-9AE7-E8642BD1AFBA}"/>
                </a:ext>
              </a:extLst>
            </p:cNvPr>
            <p:cNvSpPr txBox="1"/>
            <p:nvPr/>
          </p:nvSpPr>
          <p:spPr>
            <a:xfrm>
              <a:off x="538324" y="2175105"/>
              <a:ext cx="893687" cy="349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accent5">
                      <a:lumMod val="75000"/>
                    </a:schemeClr>
                  </a:solidFill>
                </a:rPr>
                <a:t>Kanal</a:t>
              </a:r>
            </a:p>
          </p:txBody>
        </p:sp>
      </p:grpSp>
      <p:grpSp>
        <p:nvGrpSpPr>
          <p:cNvPr id="89" name="Group 86">
            <a:extLst>
              <a:ext uri="{FF2B5EF4-FFF2-40B4-BE49-F238E27FC236}">
                <a16:creationId xmlns:a16="http://schemas.microsoft.com/office/drawing/2014/main" id="{4735A1E8-ACC2-4F39-ACA4-033E2873F76D}"/>
              </a:ext>
            </a:extLst>
          </p:cNvPr>
          <p:cNvGrpSpPr>
            <a:grpSpLocks noChangeAspect="1"/>
          </p:cNvGrpSpPr>
          <p:nvPr/>
        </p:nvGrpSpPr>
        <p:grpSpPr>
          <a:xfrm>
            <a:off x="5914318" y="5674017"/>
            <a:ext cx="2415965" cy="1152156"/>
            <a:chOff x="1799604" y="2900883"/>
            <a:chExt cx="2242794" cy="1069571"/>
          </a:xfrm>
        </p:grpSpPr>
        <p:pic>
          <p:nvPicPr>
            <p:cNvPr id="90" name="Picture 87">
              <a:extLst>
                <a:ext uri="{FF2B5EF4-FFF2-40B4-BE49-F238E27FC236}">
                  <a16:creationId xmlns:a16="http://schemas.microsoft.com/office/drawing/2014/main" id="{CC8DB92F-FFBE-44C4-B579-8D3BEAE65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529" y="2900883"/>
              <a:ext cx="730740" cy="731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sp>
          <p:nvSpPr>
            <p:cNvPr id="91" name="TextBox 88">
              <a:extLst>
                <a:ext uri="{FF2B5EF4-FFF2-40B4-BE49-F238E27FC236}">
                  <a16:creationId xmlns:a16="http://schemas.microsoft.com/office/drawing/2014/main" id="{61B6F532-E64B-4D53-8F3C-5022ADFF464B}"/>
                </a:ext>
              </a:extLst>
            </p:cNvPr>
            <p:cNvSpPr txBox="1"/>
            <p:nvPr/>
          </p:nvSpPr>
          <p:spPr>
            <a:xfrm>
              <a:off x="1799604" y="3656167"/>
              <a:ext cx="2242794" cy="314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accent5">
                      <a:lumMod val="75000"/>
                    </a:schemeClr>
                  </a:solidFill>
                </a:rPr>
                <a:t>Talep/Şikayet/Memnuniyet</a:t>
              </a:r>
            </a:p>
          </p:txBody>
        </p:sp>
      </p:grpSp>
      <p:grpSp>
        <p:nvGrpSpPr>
          <p:cNvPr id="92" name="Group 89">
            <a:extLst>
              <a:ext uri="{FF2B5EF4-FFF2-40B4-BE49-F238E27FC236}">
                <a16:creationId xmlns:a16="http://schemas.microsoft.com/office/drawing/2014/main" id="{E3BF8F9C-1A15-4222-B768-CE0BF359F681}"/>
              </a:ext>
            </a:extLst>
          </p:cNvPr>
          <p:cNvGrpSpPr>
            <a:grpSpLocks noChangeAspect="1"/>
          </p:cNvGrpSpPr>
          <p:nvPr/>
        </p:nvGrpSpPr>
        <p:grpSpPr>
          <a:xfrm>
            <a:off x="5050870" y="5674193"/>
            <a:ext cx="929443" cy="1183807"/>
            <a:chOff x="527554" y="1592953"/>
            <a:chExt cx="858496" cy="1093441"/>
          </a:xfrm>
        </p:grpSpPr>
        <p:pic>
          <p:nvPicPr>
            <p:cNvPr id="93" name="Picture 90">
              <a:extLst>
                <a:ext uri="{FF2B5EF4-FFF2-40B4-BE49-F238E27FC236}">
                  <a16:creationId xmlns:a16="http://schemas.microsoft.com/office/drawing/2014/main" id="{9973CADF-3168-446F-8601-109AC9F42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9" y="1592953"/>
              <a:ext cx="731520" cy="731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sp>
          <p:nvSpPr>
            <p:cNvPr id="94" name="TextBox 91">
              <a:extLst>
                <a:ext uri="{FF2B5EF4-FFF2-40B4-BE49-F238E27FC236}">
                  <a16:creationId xmlns:a16="http://schemas.microsoft.com/office/drawing/2014/main" id="{FF75AFB6-0F7C-4111-951A-C20AD348EBBC}"/>
                </a:ext>
              </a:extLst>
            </p:cNvPr>
            <p:cNvSpPr txBox="1"/>
            <p:nvPr/>
          </p:nvSpPr>
          <p:spPr>
            <a:xfrm>
              <a:off x="527554" y="2333275"/>
              <a:ext cx="858496" cy="353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accent5">
                      <a:lumMod val="75000"/>
                    </a:schemeClr>
                  </a:solidFill>
                </a:rPr>
                <a:t>Hasar</a:t>
              </a:r>
            </a:p>
          </p:txBody>
        </p:sp>
      </p:grpSp>
      <p:grpSp>
        <p:nvGrpSpPr>
          <p:cNvPr id="95" name="Group 92">
            <a:extLst>
              <a:ext uri="{FF2B5EF4-FFF2-40B4-BE49-F238E27FC236}">
                <a16:creationId xmlns:a16="http://schemas.microsoft.com/office/drawing/2014/main" id="{8B1AC44D-4DDD-48CC-9B9D-9A8A60D955BD}"/>
              </a:ext>
            </a:extLst>
          </p:cNvPr>
          <p:cNvGrpSpPr>
            <a:grpSpLocks noChangeAspect="1"/>
          </p:cNvGrpSpPr>
          <p:nvPr/>
        </p:nvGrpSpPr>
        <p:grpSpPr>
          <a:xfrm>
            <a:off x="3468033" y="5187074"/>
            <a:ext cx="1249264" cy="1345615"/>
            <a:chOff x="399637" y="1451509"/>
            <a:chExt cx="1135374" cy="1222943"/>
          </a:xfrm>
        </p:grpSpPr>
        <p:pic>
          <p:nvPicPr>
            <p:cNvPr id="96" name="Picture 93">
              <a:extLst>
                <a:ext uri="{FF2B5EF4-FFF2-40B4-BE49-F238E27FC236}">
                  <a16:creationId xmlns:a16="http://schemas.microsoft.com/office/drawing/2014/main" id="{93D20845-FC9C-4444-8B9D-AA40EF224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451509"/>
              <a:ext cx="731520" cy="731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sp>
          <p:nvSpPr>
            <p:cNvPr id="97" name="TextBox 94">
              <a:extLst>
                <a:ext uri="{FF2B5EF4-FFF2-40B4-BE49-F238E27FC236}">
                  <a16:creationId xmlns:a16="http://schemas.microsoft.com/office/drawing/2014/main" id="{0FFA41B6-694A-404D-A9E3-746AD01FD450}"/>
                </a:ext>
              </a:extLst>
            </p:cNvPr>
            <p:cNvSpPr txBox="1"/>
            <p:nvPr/>
          </p:nvSpPr>
          <p:spPr>
            <a:xfrm>
              <a:off x="399637" y="2142988"/>
              <a:ext cx="1135374" cy="531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accent5">
                      <a:lumMod val="75000"/>
                    </a:schemeClr>
                  </a:solidFill>
                </a:rPr>
                <a:t>Teklif </a:t>
              </a:r>
              <a:r>
                <a:rPr lang="tr-TR" sz="1600" b="1" dirty="0" err="1">
                  <a:solidFill>
                    <a:schemeClr val="accent5">
                      <a:lumMod val="75000"/>
                    </a:schemeClr>
                  </a:solidFill>
                </a:rPr>
                <a:t>Poliçeleşme</a:t>
              </a:r>
              <a:endParaRPr lang="tr-TR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98" name="Group 98">
            <a:extLst>
              <a:ext uri="{FF2B5EF4-FFF2-40B4-BE49-F238E27FC236}">
                <a16:creationId xmlns:a16="http://schemas.microsoft.com/office/drawing/2014/main" id="{B6C66566-87AD-43EB-A370-8716893CBC48}"/>
              </a:ext>
            </a:extLst>
          </p:cNvPr>
          <p:cNvGrpSpPr>
            <a:grpSpLocks noChangeAspect="1"/>
          </p:cNvGrpSpPr>
          <p:nvPr/>
        </p:nvGrpSpPr>
        <p:grpSpPr>
          <a:xfrm>
            <a:off x="2487931" y="4211836"/>
            <a:ext cx="1101766" cy="1501296"/>
            <a:chOff x="1862951" y="3477721"/>
            <a:chExt cx="949349" cy="1293608"/>
          </a:xfrm>
        </p:grpSpPr>
        <p:pic>
          <p:nvPicPr>
            <p:cNvPr id="99" name="Picture 99">
              <a:extLst>
                <a:ext uri="{FF2B5EF4-FFF2-40B4-BE49-F238E27FC236}">
                  <a16:creationId xmlns:a16="http://schemas.microsoft.com/office/drawing/2014/main" id="{F10117AF-ABBA-48B0-9987-7111661D8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263" y="3477721"/>
              <a:ext cx="729196" cy="731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sp>
          <p:nvSpPr>
            <p:cNvPr id="100" name="TextBox 100">
              <a:extLst>
                <a:ext uri="{FF2B5EF4-FFF2-40B4-BE49-F238E27FC236}">
                  <a16:creationId xmlns:a16="http://schemas.microsoft.com/office/drawing/2014/main" id="{E583BEFD-CF35-469F-A66C-4C93AB00BAEB}"/>
                </a:ext>
              </a:extLst>
            </p:cNvPr>
            <p:cNvSpPr txBox="1"/>
            <p:nvPr/>
          </p:nvSpPr>
          <p:spPr>
            <a:xfrm>
              <a:off x="1862951" y="4202341"/>
              <a:ext cx="949349" cy="568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accent5">
                      <a:lumMod val="75000"/>
                    </a:schemeClr>
                  </a:solidFill>
                </a:rPr>
                <a:t>Yüksek Standart</a:t>
              </a:r>
            </a:p>
          </p:txBody>
        </p:sp>
      </p:grpSp>
      <p:pic>
        <p:nvPicPr>
          <p:cNvPr id="101" name="Picture 1">
            <a:extLst>
              <a:ext uri="{FF2B5EF4-FFF2-40B4-BE49-F238E27FC236}">
                <a16:creationId xmlns:a16="http://schemas.microsoft.com/office/drawing/2014/main" id="{7F25131A-B9F1-4A1E-B9F1-16C09B3B452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04" y="2892171"/>
            <a:ext cx="2415965" cy="2436556"/>
          </a:xfrm>
          <a:prstGeom prst="rect">
            <a:avLst/>
          </a:prstGeom>
        </p:spPr>
      </p:pic>
      <p:grpSp>
        <p:nvGrpSpPr>
          <p:cNvPr id="19" name="Grup 18">
            <a:extLst>
              <a:ext uri="{FF2B5EF4-FFF2-40B4-BE49-F238E27FC236}">
                <a16:creationId xmlns:a16="http://schemas.microsoft.com/office/drawing/2014/main" id="{7D97A391-AF11-4D2C-ADC6-2203FBC9DF6B}"/>
              </a:ext>
            </a:extLst>
          </p:cNvPr>
          <p:cNvGrpSpPr/>
          <p:nvPr/>
        </p:nvGrpSpPr>
        <p:grpSpPr>
          <a:xfrm>
            <a:off x="8803432" y="5052793"/>
            <a:ext cx="991017" cy="1381631"/>
            <a:chOff x="8803432" y="5052793"/>
            <a:chExt cx="991017" cy="1381631"/>
          </a:xfrm>
        </p:grpSpPr>
        <p:grpSp>
          <p:nvGrpSpPr>
            <p:cNvPr id="18" name="Grup 17">
              <a:extLst>
                <a:ext uri="{FF2B5EF4-FFF2-40B4-BE49-F238E27FC236}">
                  <a16:creationId xmlns:a16="http://schemas.microsoft.com/office/drawing/2014/main" id="{63CA8E40-CAF5-476E-BAD8-3D81A652D02C}"/>
                </a:ext>
              </a:extLst>
            </p:cNvPr>
            <p:cNvGrpSpPr/>
            <p:nvPr/>
          </p:nvGrpSpPr>
          <p:grpSpPr>
            <a:xfrm>
              <a:off x="8803432" y="5052793"/>
              <a:ext cx="991017" cy="1381631"/>
              <a:chOff x="8803432" y="5052793"/>
              <a:chExt cx="991017" cy="1381631"/>
            </a:xfrm>
          </p:grpSpPr>
          <p:grpSp>
            <p:nvGrpSpPr>
              <p:cNvPr id="104" name="Group 77">
                <a:extLst>
                  <a:ext uri="{FF2B5EF4-FFF2-40B4-BE49-F238E27FC236}">
                    <a16:creationId xmlns:a16="http://schemas.microsoft.com/office/drawing/2014/main" id="{5C17F8DD-61B1-4347-82DD-EDDA9C34CC5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803432" y="5052793"/>
                <a:ext cx="991017" cy="1381631"/>
                <a:chOff x="628156" y="1485340"/>
                <a:chExt cx="901402" cy="1256693"/>
              </a:xfrm>
            </p:grpSpPr>
            <p:pic>
              <p:nvPicPr>
                <p:cNvPr id="105" name="Picture 78">
                  <a:extLst>
                    <a:ext uri="{FF2B5EF4-FFF2-40B4-BE49-F238E27FC236}">
                      <a16:creationId xmlns:a16="http://schemas.microsoft.com/office/drawing/2014/main" id="{4C19998E-5915-4730-AFB4-3B1E234561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404" y="1485340"/>
                  <a:ext cx="731520" cy="73152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106" name="TextBox 79">
                  <a:extLst>
                    <a:ext uri="{FF2B5EF4-FFF2-40B4-BE49-F238E27FC236}">
                      <a16:creationId xmlns:a16="http://schemas.microsoft.com/office/drawing/2014/main" id="{962C8BE2-04CD-4C6E-86B2-6F742B847899}"/>
                    </a:ext>
                  </a:extLst>
                </p:cNvPr>
                <p:cNvSpPr txBox="1"/>
                <p:nvPr/>
              </p:nvSpPr>
              <p:spPr>
                <a:xfrm>
                  <a:off x="628156" y="2210138"/>
                  <a:ext cx="901402" cy="531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r-TR" sz="1600" b="1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Portföy Erime</a:t>
                  </a:r>
                </a:p>
              </p:txBody>
            </p:sp>
          </p:grpSp>
          <p:sp>
            <p:nvSpPr>
              <p:cNvPr id="10" name="Dikdörtgen 9">
                <a:extLst>
                  <a:ext uri="{FF2B5EF4-FFF2-40B4-BE49-F238E27FC236}">
                    <a16:creationId xmlns:a16="http://schemas.microsoft.com/office/drawing/2014/main" id="{FD2B1B32-C548-4F3A-8C40-3930BE7DDBD4}"/>
                  </a:ext>
                </a:extLst>
              </p:cNvPr>
              <p:cNvSpPr/>
              <p:nvPr/>
            </p:nvSpPr>
            <p:spPr>
              <a:xfrm>
                <a:off x="8918429" y="5119376"/>
                <a:ext cx="744429" cy="646184"/>
              </a:xfrm>
              <a:prstGeom prst="rect">
                <a:avLst/>
              </a:prstGeom>
              <a:solidFill>
                <a:srgbClr val="FCF4F8"/>
              </a:solidFill>
              <a:ln>
                <a:solidFill>
                  <a:srgbClr val="FCF4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28F40AC6-6DF8-4F6C-B983-819F76229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02" y="5129092"/>
              <a:ext cx="650608" cy="650608"/>
            </a:xfrm>
            <a:prstGeom prst="rect">
              <a:avLst/>
            </a:prstGeom>
          </p:spPr>
        </p:pic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7F7300B7-CE4F-480E-87C2-DE61C8CBEAFD}"/>
              </a:ext>
            </a:extLst>
          </p:cNvPr>
          <p:cNvGrpSpPr/>
          <p:nvPr/>
        </p:nvGrpSpPr>
        <p:grpSpPr>
          <a:xfrm>
            <a:off x="1450416" y="1621578"/>
            <a:ext cx="1101766" cy="1918175"/>
            <a:chOff x="1514673" y="1539350"/>
            <a:chExt cx="1101766" cy="1918175"/>
          </a:xfrm>
        </p:grpSpPr>
        <p:grpSp>
          <p:nvGrpSpPr>
            <p:cNvPr id="107" name="Group 98">
              <a:extLst>
                <a:ext uri="{FF2B5EF4-FFF2-40B4-BE49-F238E27FC236}">
                  <a16:creationId xmlns:a16="http://schemas.microsoft.com/office/drawing/2014/main" id="{96C60F4D-DD4D-47B7-8D7C-67AF9F6207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14673" y="1539350"/>
              <a:ext cx="1101766" cy="1918175"/>
              <a:chOff x="1862951" y="3477721"/>
              <a:chExt cx="949349" cy="1652816"/>
            </a:xfrm>
          </p:grpSpPr>
          <p:pic>
            <p:nvPicPr>
              <p:cNvPr id="108" name="Picture 99">
                <a:extLst>
                  <a:ext uri="{FF2B5EF4-FFF2-40B4-BE49-F238E27FC236}">
                    <a16:creationId xmlns:a16="http://schemas.microsoft.com/office/drawing/2014/main" id="{04665A90-035D-4D02-9131-3ECFD7F7E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7263" y="3477721"/>
                <a:ext cx="729196" cy="73152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09" name="TextBox 100">
                <a:extLst>
                  <a:ext uri="{FF2B5EF4-FFF2-40B4-BE49-F238E27FC236}">
                    <a16:creationId xmlns:a16="http://schemas.microsoft.com/office/drawing/2014/main" id="{B7226F73-0A02-4BC8-89E5-DAD3B055ABC9}"/>
                  </a:ext>
                </a:extLst>
              </p:cNvPr>
              <p:cNvSpPr txBox="1"/>
              <p:nvPr/>
            </p:nvSpPr>
            <p:spPr>
              <a:xfrm>
                <a:off x="1862951" y="4202341"/>
                <a:ext cx="949349" cy="928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>
                    <a:solidFill>
                      <a:schemeClr val="accent5">
                        <a:lumMod val="75000"/>
                      </a:schemeClr>
                    </a:solidFill>
                  </a:rPr>
                  <a:t>Online Alışveriş Zaman Tercihi</a:t>
                </a:r>
              </a:p>
            </p:txBody>
          </p:sp>
        </p:grpSp>
        <p:sp>
          <p:nvSpPr>
            <p:cNvPr id="29" name="Dikdörtgen 28">
              <a:extLst>
                <a:ext uri="{FF2B5EF4-FFF2-40B4-BE49-F238E27FC236}">
                  <a16:creationId xmlns:a16="http://schemas.microsoft.com/office/drawing/2014/main" id="{19385D8D-9B15-45A6-894C-921645426FC6}"/>
                </a:ext>
              </a:extLst>
            </p:cNvPr>
            <p:cNvSpPr/>
            <p:nvPr/>
          </p:nvSpPr>
          <p:spPr>
            <a:xfrm>
              <a:off x="1702537" y="1565818"/>
              <a:ext cx="650994" cy="745202"/>
            </a:xfrm>
            <a:prstGeom prst="rect">
              <a:avLst/>
            </a:prstGeom>
            <a:solidFill>
              <a:srgbClr val="FCF4F8"/>
            </a:solidFill>
            <a:ln>
              <a:solidFill>
                <a:srgbClr val="FCF4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3" name="Resim 32">
              <a:extLst>
                <a:ext uri="{FF2B5EF4-FFF2-40B4-BE49-F238E27FC236}">
                  <a16:creationId xmlns:a16="http://schemas.microsoft.com/office/drawing/2014/main" id="{23CFB093-8609-4367-BB34-A67F905F5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0635" y="1667536"/>
              <a:ext cx="662875" cy="554506"/>
            </a:xfrm>
            <a:prstGeom prst="rect">
              <a:avLst/>
            </a:prstGeom>
          </p:spPr>
        </p:pic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E837362E-E5A5-42EA-AD5B-74BAEDDB0A3E}"/>
              </a:ext>
            </a:extLst>
          </p:cNvPr>
          <p:cNvGrpSpPr/>
          <p:nvPr/>
        </p:nvGrpSpPr>
        <p:grpSpPr>
          <a:xfrm>
            <a:off x="10312908" y="3381746"/>
            <a:ext cx="996921" cy="1385955"/>
            <a:chOff x="10312908" y="3381746"/>
            <a:chExt cx="996921" cy="1385955"/>
          </a:xfrm>
        </p:grpSpPr>
        <p:grpSp>
          <p:nvGrpSpPr>
            <p:cNvPr id="14" name="Grup 13">
              <a:extLst>
                <a:ext uri="{FF2B5EF4-FFF2-40B4-BE49-F238E27FC236}">
                  <a16:creationId xmlns:a16="http://schemas.microsoft.com/office/drawing/2014/main" id="{22ECE627-9B47-40E7-8731-54BAD1D1AA0B}"/>
                </a:ext>
              </a:extLst>
            </p:cNvPr>
            <p:cNvGrpSpPr/>
            <p:nvPr/>
          </p:nvGrpSpPr>
          <p:grpSpPr>
            <a:xfrm>
              <a:off x="10312908" y="3381746"/>
              <a:ext cx="996921" cy="1385955"/>
              <a:chOff x="10312908" y="3381746"/>
              <a:chExt cx="996921" cy="1385955"/>
            </a:xfrm>
          </p:grpSpPr>
          <p:grpSp>
            <p:nvGrpSpPr>
              <p:cNvPr id="125" name="Group 71">
                <a:extLst>
                  <a:ext uri="{FF2B5EF4-FFF2-40B4-BE49-F238E27FC236}">
                    <a16:creationId xmlns:a16="http://schemas.microsoft.com/office/drawing/2014/main" id="{CBB44627-9AE4-4071-A456-257761CB198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312908" y="3381746"/>
                <a:ext cx="996921" cy="1385955"/>
                <a:chOff x="1185778" y="1993786"/>
                <a:chExt cx="919832" cy="1278784"/>
              </a:xfrm>
            </p:grpSpPr>
            <p:pic>
              <p:nvPicPr>
                <p:cNvPr id="126" name="Picture 72">
                  <a:extLst>
                    <a:ext uri="{FF2B5EF4-FFF2-40B4-BE49-F238E27FC236}">
                      <a16:creationId xmlns:a16="http://schemas.microsoft.com/office/drawing/2014/main" id="{4963C518-1719-4305-97BF-9C0FEE7ACC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9633" y="1993786"/>
                  <a:ext cx="730740" cy="73152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127" name="TextBox 73">
                  <a:extLst>
                    <a:ext uri="{FF2B5EF4-FFF2-40B4-BE49-F238E27FC236}">
                      <a16:creationId xmlns:a16="http://schemas.microsoft.com/office/drawing/2014/main" id="{53D9045C-F6B9-4D17-B2E0-D92ED8BEBE8E}"/>
                    </a:ext>
                  </a:extLst>
                </p:cNvPr>
                <p:cNvSpPr txBox="1"/>
                <p:nvPr/>
              </p:nvSpPr>
              <p:spPr>
                <a:xfrm>
                  <a:off x="1185778" y="2733014"/>
                  <a:ext cx="919832" cy="5395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r-TR" sz="1600" b="1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Etkinlik Katılımı</a:t>
                  </a: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C61E9B70-D0FF-449F-88C1-731078CE9004}"/>
                  </a:ext>
                </a:extLst>
              </p:cNvPr>
              <p:cNvSpPr/>
              <p:nvPr/>
            </p:nvSpPr>
            <p:spPr>
              <a:xfrm>
                <a:off x="10433078" y="3426768"/>
                <a:ext cx="718814" cy="706160"/>
              </a:xfrm>
              <a:prstGeom prst="rect">
                <a:avLst/>
              </a:prstGeom>
              <a:solidFill>
                <a:srgbClr val="2A55A6"/>
              </a:solidFill>
              <a:ln>
                <a:solidFill>
                  <a:srgbClr val="2A55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pic>
          <p:nvPicPr>
            <p:cNvPr id="35" name="Resim 34">
              <a:extLst>
                <a:ext uri="{FF2B5EF4-FFF2-40B4-BE49-F238E27FC236}">
                  <a16:creationId xmlns:a16="http://schemas.microsoft.com/office/drawing/2014/main" id="{E96DD6E0-6723-4D2C-8069-91E8E5F8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949" y="3443127"/>
              <a:ext cx="660112" cy="660112"/>
            </a:xfrm>
            <a:prstGeom prst="rect">
              <a:avLst/>
            </a:prstGeom>
          </p:spPr>
        </p:pic>
      </p:grpSp>
      <p:grpSp>
        <p:nvGrpSpPr>
          <p:cNvPr id="21" name="Grup 20">
            <a:extLst>
              <a:ext uri="{FF2B5EF4-FFF2-40B4-BE49-F238E27FC236}">
                <a16:creationId xmlns:a16="http://schemas.microsoft.com/office/drawing/2014/main" id="{799459AD-FB68-4263-9BC0-863BCAF1B792}"/>
              </a:ext>
            </a:extLst>
          </p:cNvPr>
          <p:cNvGrpSpPr/>
          <p:nvPr/>
        </p:nvGrpSpPr>
        <p:grpSpPr>
          <a:xfrm>
            <a:off x="1667647" y="5576799"/>
            <a:ext cx="1033435" cy="1155219"/>
            <a:chOff x="1667647" y="5576799"/>
            <a:chExt cx="1033435" cy="1155219"/>
          </a:xfrm>
        </p:grpSpPr>
        <p:grpSp>
          <p:nvGrpSpPr>
            <p:cNvPr id="20" name="Grup 19">
              <a:extLst>
                <a:ext uri="{FF2B5EF4-FFF2-40B4-BE49-F238E27FC236}">
                  <a16:creationId xmlns:a16="http://schemas.microsoft.com/office/drawing/2014/main" id="{CFD05E4B-286E-471E-A02B-73064E91626C}"/>
                </a:ext>
              </a:extLst>
            </p:cNvPr>
            <p:cNvGrpSpPr/>
            <p:nvPr/>
          </p:nvGrpSpPr>
          <p:grpSpPr>
            <a:xfrm>
              <a:off x="1667647" y="5591959"/>
              <a:ext cx="1033435" cy="1140059"/>
              <a:chOff x="1667647" y="5591959"/>
              <a:chExt cx="1033435" cy="1140059"/>
            </a:xfrm>
          </p:grpSpPr>
          <p:grpSp>
            <p:nvGrpSpPr>
              <p:cNvPr id="116" name="Group 89">
                <a:extLst>
                  <a:ext uri="{FF2B5EF4-FFF2-40B4-BE49-F238E27FC236}">
                    <a16:creationId xmlns:a16="http://schemas.microsoft.com/office/drawing/2014/main" id="{E861E871-9E52-4C41-96F9-FB2C9603839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67647" y="5591959"/>
                <a:ext cx="1033435" cy="1140059"/>
                <a:chOff x="527554" y="1592953"/>
                <a:chExt cx="954550" cy="1053033"/>
              </a:xfrm>
            </p:grpSpPr>
            <p:pic>
              <p:nvPicPr>
                <p:cNvPr id="117" name="Picture 90">
                  <a:extLst>
                    <a:ext uri="{FF2B5EF4-FFF2-40B4-BE49-F238E27FC236}">
                      <a16:creationId xmlns:a16="http://schemas.microsoft.com/office/drawing/2014/main" id="{F8365F7D-99CB-43B1-BF7A-24F5298F90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6749" y="1592953"/>
                  <a:ext cx="731520" cy="73152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118" name="TextBox 91">
                  <a:extLst>
                    <a:ext uri="{FF2B5EF4-FFF2-40B4-BE49-F238E27FC236}">
                      <a16:creationId xmlns:a16="http://schemas.microsoft.com/office/drawing/2014/main" id="{F794A4E2-3239-4A9B-92FC-AAF0EA7B1E08}"/>
                    </a:ext>
                  </a:extLst>
                </p:cNvPr>
                <p:cNvSpPr txBox="1"/>
                <p:nvPr/>
              </p:nvSpPr>
              <p:spPr>
                <a:xfrm>
                  <a:off x="527554" y="2333275"/>
                  <a:ext cx="954550" cy="3127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r-TR" sz="1600" b="1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Servis Risk</a:t>
                  </a:r>
                </a:p>
              </p:txBody>
            </p:sp>
          </p:grpSp>
          <p:sp>
            <p:nvSpPr>
              <p:cNvPr id="30" name="Dikdörtgen 29">
                <a:extLst>
                  <a:ext uri="{FF2B5EF4-FFF2-40B4-BE49-F238E27FC236}">
                    <a16:creationId xmlns:a16="http://schemas.microsoft.com/office/drawing/2014/main" id="{080A25D6-7B1C-4F97-9C38-3186A9CD95D0}"/>
                  </a:ext>
                </a:extLst>
              </p:cNvPr>
              <p:cNvSpPr/>
              <p:nvPr/>
            </p:nvSpPr>
            <p:spPr>
              <a:xfrm>
                <a:off x="1796078" y="5682783"/>
                <a:ext cx="679995" cy="647856"/>
              </a:xfrm>
              <a:prstGeom prst="rect">
                <a:avLst/>
              </a:prstGeom>
              <a:solidFill>
                <a:srgbClr val="FA804A"/>
              </a:solidFill>
              <a:ln>
                <a:solidFill>
                  <a:srgbClr val="FA80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pic>
          <p:nvPicPr>
            <p:cNvPr id="37" name="Resim 36">
              <a:extLst>
                <a:ext uri="{FF2B5EF4-FFF2-40B4-BE49-F238E27FC236}">
                  <a16:creationId xmlns:a16="http://schemas.microsoft.com/office/drawing/2014/main" id="{0AB37133-A298-4C23-9BF2-BE208422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445" y="5576799"/>
              <a:ext cx="728557" cy="728557"/>
            </a:xfrm>
            <a:prstGeom prst="rect">
              <a:avLst/>
            </a:prstGeom>
          </p:spPr>
        </p:pic>
      </p:grpSp>
      <p:grpSp>
        <p:nvGrpSpPr>
          <p:cNvPr id="23" name="Grup 22">
            <a:extLst>
              <a:ext uri="{FF2B5EF4-FFF2-40B4-BE49-F238E27FC236}">
                <a16:creationId xmlns:a16="http://schemas.microsoft.com/office/drawing/2014/main" id="{0B818998-272E-481A-9FC0-DE7A740C4FD4}"/>
              </a:ext>
            </a:extLst>
          </p:cNvPr>
          <p:cNvGrpSpPr/>
          <p:nvPr/>
        </p:nvGrpSpPr>
        <p:grpSpPr>
          <a:xfrm>
            <a:off x="1082270" y="3561353"/>
            <a:ext cx="1249264" cy="1349299"/>
            <a:chOff x="1082270" y="3561353"/>
            <a:chExt cx="1249264" cy="1349299"/>
          </a:xfrm>
        </p:grpSpPr>
        <p:grpSp>
          <p:nvGrpSpPr>
            <p:cNvPr id="22" name="Grup 21">
              <a:extLst>
                <a:ext uri="{FF2B5EF4-FFF2-40B4-BE49-F238E27FC236}">
                  <a16:creationId xmlns:a16="http://schemas.microsoft.com/office/drawing/2014/main" id="{815BDF68-DB24-4266-8AED-04554533422C}"/>
                </a:ext>
              </a:extLst>
            </p:cNvPr>
            <p:cNvGrpSpPr/>
            <p:nvPr/>
          </p:nvGrpSpPr>
          <p:grpSpPr>
            <a:xfrm>
              <a:off x="1082270" y="3561353"/>
              <a:ext cx="1249264" cy="1349299"/>
              <a:chOff x="1082270" y="3561353"/>
              <a:chExt cx="1249264" cy="1349299"/>
            </a:xfrm>
          </p:grpSpPr>
          <p:grpSp>
            <p:nvGrpSpPr>
              <p:cNvPr id="122" name="Group 92">
                <a:extLst>
                  <a:ext uri="{FF2B5EF4-FFF2-40B4-BE49-F238E27FC236}">
                    <a16:creationId xmlns:a16="http://schemas.microsoft.com/office/drawing/2014/main" id="{7273375A-92C2-4BB2-9E54-F584F678C3A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82270" y="3565036"/>
                <a:ext cx="1249264" cy="1345616"/>
                <a:chOff x="399637" y="1451509"/>
                <a:chExt cx="1135374" cy="1222944"/>
              </a:xfrm>
            </p:grpSpPr>
            <p:pic>
              <p:nvPicPr>
                <p:cNvPr id="123" name="Picture 93">
                  <a:extLst>
                    <a:ext uri="{FF2B5EF4-FFF2-40B4-BE49-F238E27FC236}">
                      <a16:creationId xmlns:a16="http://schemas.microsoft.com/office/drawing/2014/main" id="{B586018C-04DA-482E-8A87-39E2E46EDD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560" y="1451509"/>
                  <a:ext cx="731520" cy="73152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124" name="TextBox 94">
                  <a:extLst>
                    <a:ext uri="{FF2B5EF4-FFF2-40B4-BE49-F238E27FC236}">
                      <a16:creationId xmlns:a16="http://schemas.microsoft.com/office/drawing/2014/main" id="{7F1C237F-7844-48F7-875C-B1C34DC91E25}"/>
                    </a:ext>
                  </a:extLst>
                </p:cNvPr>
                <p:cNvSpPr txBox="1"/>
                <p:nvPr/>
              </p:nvSpPr>
              <p:spPr>
                <a:xfrm>
                  <a:off x="399637" y="2142988"/>
                  <a:ext cx="1135374" cy="5314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r-TR" sz="1600" b="1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Harcama Alışkanlığı</a:t>
                  </a:r>
                </a:p>
              </p:txBody>
            </p:sp>
          </p:grpSp>
          <p:sp>
            <p:nvSpPr>
              <p:cNvPr id="140" name="Dikdörtgen 139">
                <a:extLst>
                  <a:ext uri="{FF2B5EF4-FFF2-40B4-BE49-F238E27FC236}">
                    <a16:creationId xmlns:a16="http://schemas.microsoft.com/office/drawing/2014/main" id="{851DB8CD-B0F3-4076-87C8-A95F88996040}"/>
                  </a:ext>
                </a:extLst>
              </p:cNvPr>
              <p:cNvSpPr/>
              <p:nvPr/>
            </p:nvSpPr>
            <p:spPr>
              <a:xfrm>
                <a:off x="1383837" y="3561353"/>
                <a:ext cx="613470" cy="738189"/>
              </a:xfrm>
              <a:prstGeom prst="rect">
                <a:avLst/>
              </a:prstGeom>
              <a:solidFill>
                <a:srgbClr val="4BDDEC"/>
              </a:solidFill>
              <a:ln>
                <a:solidFill>
                  <a:srgbClr val="4BDD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pic>
          <p:nvPicPr>
            <p:cNvPr id="39" name="Resim 38">
              <a:extLst>
                <a:ext uri="{FF2B5EF4-FFF2-40B4-BE49-F238E27FC236}">
                  <a16:creationId xmlns:a16="http://schemas.microsoft.com/office/drawing/2014/main" id="{39C1FBB2-3206-46D7-847F-AF7A2441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859" y="3598450"/>
              <a:ext cx="730292" cy="730292"/>
            </a:xfrm>
            <a:prstGeom prst="rect">
              <a:avLst/>
            </a:prstGeom>
          </p:spPr>
        </p:pic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id="{6CAA91B0-E288-402E-B42F-8548580BAD13}"/>
              </a:ext>
            </a:extLst>
          </p:cNvPr>
          <p:cNvGrpSpPr/>
          <p:nvPr/>
        </p:nvGrpSpPr>
        <p:grpSpPr>
          <a:xfrm>
            <a:off x="9525186" y="5416972"/>
            <a:ext cx="2415965" cy="1152156"/>
            <a:chOff x="9525186" y="5416972"/>
            <a:chExt cx="2415965" cy="1152156"/>
          </a:xfrm>
        </p:grpSpPr>
        <p:grpSp>
          <p:nvGrpSpPr>
            <p:cNvPr id="16" name="Grup 15">
              <a:extLst>
                <a:ext uri="{FF2B5EF4-FFF2-40B4-BE49-F238E27FC236}">
                  <a16:creationId xmlns:a16="http://schemas.microsoft.com/office/drawing/2014/main" id="{4AABA2DA-F4F7-487C-BA86-324E458C364F}"/>
                </a:ext>
              </a:extLst>
            </p:cNvPr>
            <p:cNvGrpSpPr/>
            <p:nvPr/>
          </p:nvGrpSpPr>
          <p:grpSpPr>
            <a:xfrm>
              <a:off x="9525186" y="5416972"/>
              <a:ext cx="2415965" cy="1152156"/>
              <a:chOff x="9525186" y="5416972"/>
              <a:chExt cx="2415965" cy="1152156"/>
            </a:xfrm>
          </p:grpSpPr>
          <p:grpSp>
            <p:nvGrpSpPr>
              <p:cNvPr id="119" name="Group 86">
                <a:extLst>
                  <a:ext uri="{FF2B5EF4-FFF2-40B4-BE49-F238E27FC236}">
                    <a16:creationId xmlns:a16="http://schemas.microsoft.com/office/drawing/2014/main" id="{B42A4AF0-634C-476A-A5F4-0B3E3E0D238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525186" y="5416972"/>
                <a:ext cx="2415965" cy="1152156"/>
                <a:chOff x="1799604" y="2900883"/>
                <a:chExt cx="2242794" cy="1069571"/>
              </a:xfrm>
            </p:grpSpPr>
            <p:pic>
              <p:nvPicPr>
                <p:cNvPr id="120" name="Picture 87">
                  <a:extLst>
                    <a:ext uri="{FF2B5EF4-FFF2-40B4-BE49-F238E27FC236}">
                      <a16:creationId xmlns:a16="http://schemas.microsoft.com/office/drawing/2014/main" id="{404F423D-F806-45AB-8976-9FB79407C6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5529" y="2900883"/>
                  <a:ext cx="730740" cy="73152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121" name="TextBox 88">
                  <a:extLst>
                    <a:ext uri="{FF2B5EF4-FFF2-40B4-BE49-F238E27FC236}">
                      <a16:creationId xmlns:a16="http://schemas.microsoft.com/office/drawing/2014/main" id="{A78E733B-D0A8-48FB-B495-EDF6FDBD47E8}"/>
                    </a:ext>
                  </a:extLst>
                </p:cNvPr>
                <p:cNvSpPr txBox="1"/>
                <p:nvPr/>
              </p:nvSpPr>
              <p:spPr>
                <a:xfrm>
                  <a:off x="1799604" y="3656167"/>
                  <a:ext cx="2242794" cy="31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r-TR" sz="1600" b="1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Sağlık/Spor Alışkanlığı</a:t>
                  </a:r>
                </a:p>
              </p:txBody>
            </p:sp>
          </p:grpSp>
          <p:sp>
            <p:nvSpPr>
              <p:cNvPr id="31" name="Dikdörtgen 30">
                <a:extLst>
                  <a:ext uri="{FF2B5EF4-FFF2-40B4-BE49-F238E27FC236}">
                    <a16:creationId xmlns:a16="http://schemas.microsoft.com/office/drawing/2014/main" id="{599F7129-A1B0-495E-8435-8556E9CCAB28}"/>
                  </a:ext>
                </a:extLst>
              </p:cNvPr>
              <p:cNvSpPr/>
              <p:nvPr/>
            </p:nvSpPr>
            <p:spPr>
              <a:xfrm>
                <a:off x="10192387" y="5455289"/>
                <a:ext cx="586618" cy="680152"/>
              </a:xfrm>
              <a:prstGeom prst="rect">
                <a:avLst/>
              </a:prstGeom>
              <a:solidFill>
                <a:srgbClr val="4BDDEC"/>
              </a:solidFill>
              <a:ln>
                <a:solidFill>
                  <a:srgbClr val="4BDD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pic>
          <p:nvPicPr>
            <p:cNvPr id="41" name="Resim 40">
              <a:extLst>
                <a:ext uri="{FF2B5EF4-FFF2-40B4-BE49-F238E27FC236}">
                  <a16:creationId xmlns:a16="http://schemas.microsoft.com/office/drawing/2014/main" id="{3159E31D-6209-4A61-9373-E798574B4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3319" y="5465945"/>
              <a:ext cx="707813" cy="707813"/>
            </a:xfrm>
            <a:prstGeom prst="rect">
              <a:avLst/>
            </a:prstGeom>
          </p:spPr>
        </p:pic>
      </p:grpSp>
      <p:grpSp>
        <p:nvGrpSpPr>
          <p:cNvPr id="13" name="Grup 12">
            <a:extLst>
              <a:ext uri="{FF2B5EF4-FFF2-40B4-BE49-F238E27FC236}">
                <a16:creationId xmlns:a16="http://schemas.microsoft.com/office/drawing/2014/main" id="{B1CD6A64-BDB1-47AA-A954-52C09353AFFB}"/>
              </a:ext>
            </a:extLst>
          </p:cNvPr>
          <p:cNvGrpSpPr/>
          <p:nvPr/>
        </p:nvGrpSpPr>
        <p:grpSpPr>
          <a:xfrm>
            <a:off x="9102634" y="1538402"/>
            <a:ext cx="1994672" cy="1382992"/>
            <a:chOff x="9102634" y="1538402"/>
            <a:chExt cx="1994672" cy="1382992"/>
          </a:xfrm>
        </p:grpSpPr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E912A37D-6782-4C7F-85C8-A0A22E464276}"/>
                </a:ext>
              </a:extLst>
            </p:cNvPr>
            <p:cNvGrpSpPr/>
            <p:nvPr/>
          </p:nvGrpSpPr>
          <p:grpSpPr>
            <a:xfrm>
              <a:off x="9102634" y="1538402"/>
              <a:ext cx="1994672" cy="1382992"/>
              <a:chOff x="9102634" y="1538402"/>
              <a:chExt cx="1994672" cy="1382992"/>
            </a:xfrm>
          </p:grpSpPr>
          <p:grpSp>
            <p:nvGrpSpPr>
              <p:cNvPr id="113" name="Group 80">
                <a:extLst>
                  <a:ext uri="{FF2B5EF4-FFF2-40B4-BE49-F238E27FC236}">
                    <a16:creationId xmlns:a16="http://schemas.microsoft.com/office/drawing/2014/main" id="{300375D2-E3FF-49BB-B638-E8D6EC6D43E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02634" y="1538402"/>
                <a:ext cx="1994672" cy="1382992"/>
                <a:chOff x="538324" y="1444830"/>
                <a:chExt cx="1824890" cy="1265275"/>
              </a:xfrm>
            </p:grpSpPr>
            <p:pic>
              <p:nvPicPr>
                <p:cNvPr id="114" name="Picture 81">
                  <a:extLst>
                    <a:ext uri="{FF2B5EF4-FFF2-40B4-BE49-F238E27FC236}">
                      <a16:creationId xmlns:a16="http://schemas.microsoft.com/office/drawing/2014/main" id="{C57C5F2B-3E02-4A33-B2B9-DAE965DC92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5396" y="1444830"/>
                  <a:ext cx="730745" cy="73152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115" name="TextBox 82">
                  <a:extLst>
                    <a:ext uri="{FF2B5EF4-FFF2-40B4-BE49-F238E27FC236}">
                      <a16:creationId xmlns:a16="http://schemas.microsoft.com/office/drawing/2014/main" id="{96E1B33C-FCCE-4C36-994E-107043F279AA}"/>
                    </a:ext>
                  </a:extLst>
                </p:cNvPr>
                <p:cNvSpPr txBox="1"/>
                <p:nvPr/>
              </p:nvSpPr>
              <p:spPr>
                <a:xfrm>
                  <a:off x="538324" y="2175105"/>
                  <a:ext cx="1824890" cy="535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r-TR" sz="1600" b="1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Seyahat Harcama Alışkanlığı</a:t>
                  </a:r>
                </a:p>
              </p:txBody>
            </p:sp>
          </p:grpSp>
          <p:sp>
            <p:nvSpPr>
              <p:cNvPr id="139" name="Dikdörtgen 138">
                <a:extLst>
                  <a:ext uri="{FF2B5EF4-FFF2-40B4-BE49-F238E27FC236}">
                    <a16:creationId xmlns:a16="http://schemas.microsoft.com/office/drawing/2014/main" id="{30170DC7-D17E-4045-956A-F2E9641CDBFE}"/>
                  </a:ext>
                </a:extLst>
              </p:cNvPr>
              <p:cNvSpPr/>
              <p:nvPr/>
            </p:nvSpPr>
            <p:spPr>
              <a:xfrm>
                <a:off x="9778328" y="1582750"/>
                <a:ext cx="679995" cy="647856"/>
              </a:xfrm>
              <a:prstGeom prst="rect">
                <a:avLst/>
              </a:prstGeom>
              <a:solidFill>
                <a:srgbClr val="FA804A"/>
              </a:solidFill>
              <a:ln>
                <a:solidFill>
                  <a:srgbClr val="FA80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pic>
          <p:nvPicPr>
            <p:cNvPr id="43" name="Resim 42">
              <a:extLst>
                <a:ext uri="{FF2B5EF4-FFF2-40B4-BE49-F238E27FC236}">
                  <a16:creationId xmlns:a16="http://schemas.microsoft.com/office/drawing/2014/main" id="{59C5AC23-370A-4956-BBA5-40121B0CC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150" y="1621379"/>
              <a:ext cx="719546" cy="719546"/>
            </a:xfrm>
            <a:prstGeom prst="rect">
              <a:avLst/>
            </a:prstGeom>
          </p:spPr>
        </p:pic>
      </p:grpSp>
      <p:grpSp>
        <p:nvGrpSpPr>
          <p:cNvPr id="7" name="Grup 6">
            <a:extLst>
              <a:ext uri="{FF2B5EF4-FFF2-40B4-BE49-F238E27FC236}">
                <a16:creationId xmlns:a16="http://schemas.microsoft.com/office/drawing/2014/main" id="{E793C90A-0232-4CE6-9BEB-42744164F9F2}"/>
              </a:ext>
            </a:extLst>
          </p:cNvPr>
          <p:cNvGrpSpPr/>
          <p:nvPr/>
        </p:nvGrpSpPr>
        <p:grpSpPr>
          <a:xfrm>
            <a:off x="5787029" y="202965"/>
            <a:ext cx="996921" cy="1362853"/>
            <a:chOff x="5787029" y="202965"/>
            <a:chExt cx="996921" cy="1362853"/>
          </a:xfrm>
        </p:grpSpPr>
        <p:grpSp>
          <p:nvGrpSpPr>
            <p:cNvPr id="6" name="Grup 5">
              <a:extLst>
                <a:ext uri="{FF2B5EF4-FFF2-40B4-BE49-F238E27FC236}">
                  <a16:creationId xmlns:a16="http://schemas.microsoft.com/office/drawing/2014/main" id="{99ED3805-5505-42BB-AE8C-2FB6B77325FC}"/>
                </a:ext>
              </a:extLst>
            </p:cNvPr>
            <p:cNvGrpSpPr/>
            <p:nvPr/>
          </p:nvGrpSpPr>
          <p:grpSpPr>
            <a:xfrm>
              <a:off x="5787029" y="202965"/>
              <a:ext cx="996921" cy="1362853"/>
              <a:chOff x="5787029" y="202965"/>
              <a:chExt cx="996921" cy="1362853"/>
            </a:xfrm>
          </p:grpSpPr>
          <p:grpSp>
            <p:nvGrpSpPr>
              <p:cNvPr id="134" name="Group 71">
                <a:extLst>
                  <a:ext uri="{FF2B5EF4-FFF2-40B4-BE49-F238E27FC236}">
                    <a16:creationId xmlns:a16="http://schemas.microsoft.com/office/drawing/2014/main" id="{5BF8AC63-06CB-41D0-8483-43BDB1BCB97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787029" y="202965"/>
                <a:ext cx="996921" cy="1362853"/>
                <a:chOff x="1185778" y="1825921"/>
                <a:chExt cx="919832" cy="1257469"/>
              </a:xfrm>
            </p:grpSpPr>
            <p:pic>
              <p:nvPicPr>
                <p:cNvPr id="135" name="Picture 72">
                  <a:extLst>
                    <a:ext uri="{FF2B5EF4-FFF2-40B4-BE49-F238E27FC236}">
                      <a16:creationId xmlns:a16="http://schemas.microsoft.com/office/drawing/2014/main" id="{786E56FD-C2F4-4E2B-B5B4-83EC5BE49E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2952" y="1825921"/>
                  <a:ext cx="730740" cy="74902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136" name="TextBox 73">
                  <a:extLst>
                    <a:ext uri="{FF2B5EF4-FFF2-40B4-BE49-F238E27FC236}">
                      <a16:creationId xmlns:a16="http://schemas.microsoft.com/office/drawing/2014/main" id="{4F56C4DC-5E11-457A-8C20-4A40BA60C84E}"/>
                    </a:ext>
                  </a:extLst>
                </p:cNvPr>
                <p:cNvSpPr txBox="1"/>
                <p:nvPr/>
              </p:nvSpPr>
              <p:spPr>
                <a:xfrm>
                  <a:off x="1185778" y="2543834"/>
                  <a:ext cx="919832" cy="5395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r-TR" sz="1600" b="1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Dijital </a:t>
                  </a:r>
                  <a:r>
                    <a:rPr lang="tr-TR" sz="1600" b="1" dirty="0" err="1">
                      <a:solidFill>
                        <a:schemeClr val="accent5">
                          <a:lumMod val="75000"/>
                        </a:schemeClr>
                      </a:solidFill>
                    </a:rPr>
                    <a:t>Segment</a:t>
                  </a:r>
                  <a:endParaRPr lang="tr-TR" sz="1600" b="1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27" name="Dikdörtgen 26">
                <a:extLst>
                  <a:ext uri="{FF2B5EF4-FFF2-40B4-BE49-F238E27FC236}">
                    <a16:creationId xmlns:a16="http://schemas.microsoft.com/office/drawing/2014/main" id="{49C297B2-3D8B-409D-913C-6156CA96D1E2}"/>
                  </a:ext>
                </a:extLst>
              </p:cNvPr>
              <p:cNvSpPr/>
              <p:nvPr/>
            </p:nvSpPr>
            <p:spPr>
              <a:xfrm>
                <a:off x="5921098" y="263895"/>
                <a:ext cx="752393" cy="696167"/>
              </a:xfrm>
              <a:prstGeom prst="rect">
                <a:avLst/>
              </a:prstGeom>
              <a:solidFill>
                <a:srgbClr val="2A55A6"/>
              </a:solidFill>
              <a:ln>
                <a:solidFill>
                  <a:srgbClr val="2A55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pic>
          <p:nvPicPr>
            <p:cNvPr id="45" name="Resim 44">
              <a:extLst>
                <a:ext uri="{FF2B5EF4-FFF2-40B4-BE49-F238E27FC236}">
                  <a16:creationId xmlns:a16="http://schemas.microsoft.com/office/drawing/2014/main" id="{78209141-0073-4809-AC24-5FD050D9F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637" y="252136"/>
              <a:ext cx="717417" cy="717417"/>
            </a:xfrm>
            <a:prstGeom prst="rect">
              <a:avLst/>
            </a:prstGeom>
          </p:spPr>
        </p:pic>
      </p:grpSp>
      <p:grpSp>
        <p:nvGrpSpPr>
          <p:cNvPr id="24" name="Grup 23">
            <a:extLst>
              <a:ext uri="{FF2B5EF4-FFF2-40B4-BE49-F238E27FC236}">
                <a16:creationId xmlns:a16="http://schemas.microsoft.com/office/drawing/2014/main" id="{C8FE6276-17B3-4F88-AA15-A65096462560}"/>
              </a:ext>
            </a:extLst>
          </p:cNvPr>
          <p:cNvGrpSpPr/>
          <p:nvPr/>
        </p:nvGrpSpPr>
        <p:grpSpPr>
          <a:xfrm>
            <a:off x="3400999" y="352983"/>
            <a:ext cx="1101766" cy="1428200"/>
            <a:chOff x="3400999" y="352983"/>
            <a:chExt cx="1101766" cy="1428200"/>
          </a:xfrm>
        </p:grpSpPr>
        <p:grpSp>
          <p:nvGrpSpPr>
            <p:cNvPr id="144" name="Group 98">
              <a:extLst>
                <a:ext uri="{FF2B5EF4-FFF2-40B4-BE49-F238E27FC236}">
                  <a16:creationId xmlns:a16="http://schemas.microsoft.com/office/drawing/2014/main" id="{97B345B0-41C2-47BA-ACAB-ABF60CE4E7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00999" y="355450"/>
              <a:ext cx="1101766" cy="1425733"/>
              <a:chOff x="1862951" y="3477721"/>
              <a:chExt cx="949349" cy="1228498"/>
            </a:xfrm>
          </p:grpSpPr>
          <p:pic>
            <p:nvPicPr>
              <p:cNvPr id="145" name="Picture 99">
                <a:extLst>
                  <a:ext uri="{FF2B5EF4-FFF2-40B4-BE49-F238E27FC236}">
                    <a16:creationId xmlns:a16="http://schemas.microsoft.com/office/drawing/2014/main" id="{68AF7BB8-2BD0-4CED-B7CA-06F5129DE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7263" y="3477721"/>
                <a:ext cx="729196" cy="73152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46" name="TextBox 100">
                <a:extLst>
                  <a:ext uri="{FF2B5EF4-FFF2-40B4-BE49-F238E27FC236}">
                    <a16:creationId xmlns:a16="http://schemas.microsoft.com/office/drawing/2014/main" id="{BF3D510D-6408-4B0E-B8BC-8B0EC87324FB}"/>
                  </a:ext>
                </a:extLst>
              </p:cNvPr>
              <p:cNvSpPr txBox="1"/>
              <p:nvPr/>
            </p:nvSpPr>
            <p:spPr>
              <a:xfrm>
                <a:off x="1862951" y="4202341"/>
                <a:ext cx="949349" cy="503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>
                    <a:solidFill>
                      <a:schemeClr val="accent5">
                        <a:lumMod val="75000"/>
                      </a:schemeClr>
                    </a:solidFill>
                  </a:rPr>
                  <a:t>Bebek Sahipliği</a:t>
                </a:r>
              </a:p>
            </p:txBody>
          </p:sp>
        </p:grpSp>
        <p:grpSp>
          <p:nvGrpSpPr>
            <p:cNvPr id="3" name="Grup 2">
              <a:extLst>
                <a:ext uri="{FF2B5EF4-FFF2-40B4-BE49-F238E27FC236}">
                  <a16:creationId xmlns:a16="http://schemas.microsoft.com/office/drawing/2014/main" id="{DBBB8249-5E75-4930-BE3D-60FA3F1FE51E}"/>
                </a:ext>
              </a:extLst>
            </p:cNvPr>
            <p:cNvGrpSpPr/>
            <p:nvPr/>
          </p:nvGrpSpPr>
          <p:grpSpPr>
            <a:xfrm>
              <a:off x="3563826" y="352983"/>
              <a:ext cx="742317" cy="812176"/>
              <a:chOff x="3512973" y="355450"/>
              <a:chExt cx="793896" cy="803412"/>
            </a:xfrm>
          </p:grpSpPr>
          <p:sp>
            <p:nvSpPr>
              <p:cNvPr id="46" name="Dikdörtgen 45">
                <a:extLst>
                  <a:ext uri="{FF2B5EF4-FFF2-40B4-BE49-F238E27FC236}">
                    <a16:creationId xmlns:a16="http://schemas.microsoft.com/office/drawing/2014/main" id="{BEEF0C40-70B8-4E1A-9674-371F25567571}"/>
                  </a:ext>
                </a:extLst>
              </p:cNvPr>
              <p:cNvSpPr/>
              <p:nvPr/>
            </p:nvSpPr>
            <p:spPr>
              <a:xfrm>
                <a:off x="3580573" y="355450"/>
                <a:ext cx="700885" cy="803412"/>
              </a:xfrm>
              <a:prstGeom prst="rect">
                <a:avLst/>
              </a:prstGeom>
              <a:solidFill>
                <a:srgbClr val="FCF4F8"/>
              </a:solidFill>
              <a:ln>
                <a:solidFill>
                  <a:srgbClr val="FCF4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49" name="Resim 48">
                <a:extLst>
                  <a:ext uri="{FF2B5EF4-FFF2-40B4-BE49-F238E27FC236}">
                    <a16:creationId xmlns:a16="http://schemas.microsoft.com/office/drawing/2014/main" id="{038F94F8-1BA7-4C4D-A372-B894D4DE5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2973" y="491156"/>
                <a:ext cx="793896" cy="531732"/>
              </a:xfrm>
              <a:prstGeom prst="rect">
                <a:avLst/>
              </a:prstGeom>
            </p:spPr>
          </p:pic>
        </p:grpSp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0A771490-8ADF-424B-A25A-8646F51EB442}"/>
              </a:ext>
            </a:extLst>
          </p:cNvPr>
          <p:cNvGrpSpPr/>
          <p:nvPr/>
        </p:nvGrpSpPr>
        <p:grpSpPr>
          <a:xfrm>
            <a:off x="8016841" y="214652"/>
            <a:ext cx="1246702" cy="1381005"/>
            <a:chOff x="7862285" y="252136"/>
            <a:chExt cx="1246702" cy="1381005"/>
          </a:xfrm>
        </p:grpSpPr>
        <p:grpSp>
          <p:nvGrpSpPr>
            <p:cNvPr id="141" name="Group 74">
              <a:extLst>
                <a:ext uri="{FF2B5EF4-FFF2-40B4-BE49-F238E27FC236}">
                  <a16:creationId xmlns:a16="http://schemas.microsoft.com/office/drawing/2014/main" id="{8661745A-90D8-4765-8F86-B4010803B8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62285" y="252136"/>
              <a:ext cx="1246702" cy="1381005"/>
              <a:chOff x="243904" y="1412992"/>
              <a:chExt cx="1130837" cy="1252661"/>
            </a:xfrm>
          </p:grpSpPr>
          <p:pic>
            <p:nvPicPr>
              <p:cNvPr id="142" name="Picture 75">
                <a:extLst>
                  <a:ext uri="{FF2B5EF4-FFF2-40B4-BE49-F238E27FC236}">
                    <a16:creationId xmlns:a16="http://schemas.microsoft.com/office/drawing/2014/main" id="{6051A7C0-3B42-4494-ABF1-6AE4967EF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1412992"/>
                <a:ext cx="730740" cy="73152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43" name="TextBox 76">
                <a:extLst>
                  <a:ext uri="{FF2B5EF4-FFF2-40B4-BE49-F238E27FC236}">
                    <a16:creationId xmlns:a16="http://schemas.microsoft.com/office/drawing/2014/main" id="{DB54EE18-5C9D-4244-83A0-7CAD5E1D9613}"/>
                  </a:ext>
                </a:extLst>
              </p:cNvPr>
              <p:cNvSpPr txBox="1"/>
              <p:nvPr/>
            </p:nvSpPr>
            <p:spPr>
              <a:xfrm>
                <a:off x="243904" y="2135224"/>
                <a:ext cx="1130837" cy="53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>
                    <a:solidFill>
                      <a:schemeClr val="accent5">
                        <a:lumMod val="75000"/>
                      </a:schemeClr>
                    </a:solidFill>
                  </a:rPr>
                  <a:t>Evcil Hayvan Sahipliği</a:t>
                </a:r>
              </a:p>
            </p:txBody>
          </p:sp>
        </p:grpSp>
        <p:sp>
          <p:nvSpPr>
            <p:cNvPr id="47" name="Dikdörtgen 46">
              <a:extLst>
                <a:ext uri="{FF2B5EF4-FFF2-40B4-BE49-F238E27FC236}">
                  <a16:creationId xmlns:a16="http://schemas.microsoft.com/office/drawing/2014/main" id="{28A5FAE4-D4FB-4874-B7AD-625722CD0283}"/>
                </a:ext>
              </a:extLst>
            </p:cNvPr>
            <p:cNvSpPr/>
            <p:nvPr/>
          </p:nvSpPr>
          <p:spPr>
            <a:xfrm>
              <a:off x="8107496" y="282761"/>
              <a:ext cx="777148" cy="713908"/>
            </a:xfrm>
            <a:prstGeom prst="rect">
              <a:avLst/>
            </a:prstGeom>
            <a:solidFill>
              <a:srgbClr val="4BDDEC"/>
            </a:solidFill>
            <a:ln>
              <a:solidFill>
                <a:srgbClr val="4BDD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pic>
          <p:nvPicPr>
            <p:cNvPr id="51" name="Resim 50">
              <a:extLst>
                <a:ext uri="{FF2B5EF4-FFF2-40B4-BE49-F238E27FC236}">
                  <a16:creationId xmlns:a16="http://schemas.microsoft.com/office/drawing/2014/main" id="{B7EC9E0C-6809-4165-87BF-1B7C3F3EA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96" y="343320"/>
              <a:ext cx="842175" cy="678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6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713EFC-8014-488C-90DB-9920DC50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47" y="279084"/>
            <a:ext cx="11396231" cy="1658198"/>
          </a:xfrm>
        </p:spPr>
        <p:txBody>
          <a:bodyPr/>
          <a:lstStyle/>
          <a:p>
            <a:r>
              <a:rPr lang="tr-TR" dirty="0"/>
              <a:t>Müşteri Analitiği Çıktıları Kullanım Alanları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40CB26B-B444-4343-BB46-5FCC0C375F1C}"/>
              </a:ext>
            </a:extLst>
          </p:cNvPr>
          <p:cNvSpPr txBox="1"/>
          <p:nvPr/>
        </p:nvSpPr>
        <p:spPr>
          <a:xfrm>
            <a:off x="849744" y="2159209"/>
            <a:ext cx="2580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Müşteri deneyimini iyileştirme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Hasar süreçlerinde iyileştirme (FAZ 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Bağlılığı artırma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681E618-BC39-4EC5-AD79-A8F99C603E80}"/>
              </a:ext>
            </a:extLst>
          </p:cNvPr>
          <p:cNvSpPr/>
          <p:nvPr/>
        </p:nvSpPr>
        <p:spPr>
          <a:xfrm>
            <a:off x="4549827" y="2157731"/>
            <a:ext cx="328564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Müşteri Skoru Modeli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600" dirty="0"/>
              <a:t>Sağlık branşında 1.445.463 TL Kar sağlanmıştır.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600" dirty="0"/>
              <a:t>Kasko branşında 32.279.095 TL kar sağlandı.</a:t>
            </a:r>
          </a:p>
          <a:p>
            <a:pPr lvl="1"/>
            <a:r>
              <a:rPr lang="tr-TR" sz="1200" i="1" dirty="0"/>
              <a:t>*3. çeyrek verileridir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E561246-D38C-4A46-9889-964FE0F450AA}"/>
              </a:ext>
            </a:extLst>
          </p:cNvPr>
          <p:cNvSpPr txBox="1"/>
          <p:nvPr/>
        </p:nvSpPr>
        <p:spPr>
          <a:xfrm>
            <a:off x="8939680" y="2157731"/>
            <a:ext cx="304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SAFİR (Satış Fırsatları) Projesi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Proje kapsamında 2021 Ağustos ayı itibariyle atanan satış </a:t>
            </a:r>
            <a:r>
              <a:rPr lang="tr-TR" sz="1600" dirty="0" err="1"/>
              <a:t>fısatları</a:t>
            </a:r>
            <a:r>
              <a:rPr lang="tr-TR" sz="1600" dirty="0"/>
              <a:t> ile toplam 45.280.999 TL prim yazıldı.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22CD3BC-35A6-4F59-9674-0E3527901E1C}"/>
              </a:ext>
            </a:extLst>
          </p:cNvPr>
          <p:cNvSpPr txBox="1"/>
          <p:nvPr/>
        </p:nvSpPr>
        <p:spPr>
          <a:xfrm>
            <a:off x="1154097" y="3835196"/>
            <a:ext cx="2252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Yıllık Kasko ve ZKFK </a:t>
            </a:r>
            <a:r>
              <a:rPr lang="tr-TR" dirty="0" err="1"/>
              <a:t>sürprim</a:t>
            </a:r>
            <a:r>
              <a:rPr lang="tr-TR" dirty="0"/>
              <a:t> çalışması</a:t>
            </a:r>
          </a:p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70DF290-F9EF-4D5D-ADB2-12421DBF7CC4}"/>
              </a:ext>
            </a:extLst>
          </p:cNvPr>
          <p:cNvSpPr txBox="1"/>
          <p:nvPr/>
        </p:nvSpPr>
        <p:spPr>
          <a:xfrm>
            <a:off x="4701307" y="3905439"/>
            <a:ext cx="313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Müşteri Tutundurma çalışmaları</a:t>
            </a:r>
          </a:p>
          <a:p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F7430E1-094F-40C6-A25D-A4FE171E1011}"/>
              </a:ext>
            </a:extLst>
          </p:cNvPr>
          <p:cNvSpPr/>
          <p:nvPr/>
        </p:nvSpPr>
        <p:spPr>
          <a:xfrm>
            <a:off x="1237673" y="5167019"/>
            <a:ext cx="2074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Kampanya hedef kitle belirleme, pazarlama çalışmaları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A3B0F06-2F85-4898-89C8-19711F1B97F5}"/>
              </a:ext>
            </a:extLst>
          </p:cNvPr>
          <p:cNvSpPr/>
          <p:nvPr/>
        </p:nvSpPr>
        <p:spPr>
          <a:xfrm>
            <a:off x="9107386" y="3837265"/>
            <a:ext cx="2884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Acente sürükleme yapısına girdi olarak kullanılması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50FE316-0B0A-44DB-A8E3-363A38DEA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865" y="5158993"/>
            <a:ext cx="1062808" cy="1178827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C010660E-6564-4931-B99F-8601D08B8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320" y="1617764"/>
            <a:ext cx="1326702" cy="1326702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FE682AE8-D2C8-4185-8376-7B9F686B2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73" y="2016557"/>
            <a:ext cx="1122154" cy="1122154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1B109FDD-98B1-4D80-B773-FCE69DAF7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5" y="3797052"/>
            <a:ext cx="964718" cy="964718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043B9F20-5C8E-4E0B-9883-B8C8373B9E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89" y="3877375"/>
            <a:ext cx="1186504" cy="748103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BA68E3DC-D7C7-4E6B-BF5F-B6DAB83C52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08" y="3456079"/>
            <a:ext cx="1421933" cy="1244191"/>
          </a:xfrm>
          <a:prstGeom prst="rect">
            <a:avLst/>
          </a:prstGeom>
        </p:spPr>
      </p:pic>
      <p:pic>
        <p:nvPicPr>
          <p:cNvPr id="1034" name="Picture 10" descr="Shopping Cart PNG Image | Shopping cart, Vector icon design, Shopping">
            <a:extLst>
              <a:ext uri="{FF2B5EF4-FFF2-40B4-BE49-F238E27FC236}">
                <a16:creationId xmlns:a16="http://schemas.microsoft.com/office/drawing/2014/main" id="{8DF63B71-1907-4972-852E-82FDE364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100" y="2231629"/>
            <a:ext cx="907082" cy="9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Dikdörtgen: Yuvarlatılmış Köşeler 34">
            <a:extLst>
              <a:ext uri="{FF2B5EF4-FFF2-40B4-BE49-F238E27FC236}">
                <a16:creationId xmlns:a16="http://schemas.microsoft.com/office/drawing/2014/main" id="{58D6D1C3-87F7-4C66-AFF2-E748C1157C18}"/>
              </a:ext>
            </a:extLst>
          </p:cNvPr>
          <p:cNvSpPr/>
          <p:nvPr/>
        </p:nvSpPr>
        <p:spPr>
          <a:xfrm>
            <a:off x="3420689" y="5222260"/>
            <a:ext cx="8372243" cy="1177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Müşteri </a:t>
            </a:r>
            <a:r>
              <a:rPr lang="tr-TR" b="1" dirty="0" err="1"/>
              <a:t>segmentleri</a:t>
            </a:r>
            <a:r>
              <a:rPr lang="tr-TR" b="1" dirty="0"/>
              <a:t> mevcutta bu çalışmalara girdi olarak kullanılıp, içeride otomatik işlenerek, tüm bu çalışmaların sonucu satış müdürlüklerimize hazır çıktı olarak sunulmaktadır. Ayrıca müşteri bazlı </a:t>
            </a:r>
            <a:r>
              <a:rPr lang="tr-TR" b="1" dirty="0" err="1"/>
              <a:t>segment</a:t>
            </a:r>
            <a:r>
              <a:rPr lang="tr-TR" b="1" dirty="0"/>
              <a:t> yapısı ASOS üzerinden kontak numarası ile arama yapılarak erişilebilir durumdadır.</a:t>
            </a:r>
          </a:p>
        </p:txBody>
      </p:sp>
    </p:spTree>
    <p:extLst>
      <p:ext uri="{BB962C8B-B14F-4D97-AF65-F5344CB8AC3E}">
        <p14:creationId xmlns:p14="http://schemas.microsoft.com/office/powerpoint/2010/main" val="8932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D9730AC-5EE5-4F13-BEA7-38A8409F3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7"/>
            <a:ext cx="12192000" cy="68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1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69B4BD-2D52-4112-AC3E-5D2003F07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09" y="219348"/>
            <a:ext cx="10772775" cy="1658198"/>
          </a:xfrm>
        </p:spPr>
        <p:txBody>
          <a:bodyPr/>
          <a:lstStyle/>
          <a:p>
            <a:r>
              <a:rPr lang="tr-TR" dirty="0"/>
              <a:t> MAT-Kısa Vade Planlamalar</a:t>
            </a:r>
          </a:p>
        </p:txBody>
      </p:sp>
      <p:sp>
        <p:nvSpPr>
          <p:cNvPr id="14" name="Serbest Form: Şekil 13">
            <a:extLst>
              <a:ext uri="{FF2B5EF4-FFF2-40B4-BE49-F238E27FC236}">
                <a16:creationId xmlns:a16="http://schemas.microsoft.com/office/drawing/2014/main" id="{38E941C1-836F-454D-80F3-95ECE5A5FFE2}"/>
              </a:ext>
            </a:extLst>
          </p:cNvPr>
          <p:cNvSpPr/>
          <p:nvPr/>
        </p:nvSpPr>
        <p:spPr>
          <a:xfrm>
            <a:off x="962022" y="1998896"/>
            <a:ext cx="10334051" cy="715052"/>
          </a:xfrm>
          <a:custGeom>
            <a:avLst/>
            <a:gdLst>
              <a:gd name="connsiteX0" fmla="*/ 0 w 10753725"/>
              <a:gd name="connsiteY0" fmla="*/ 119178 h 715052"/>
              <a:gd name="connsiteX1" fmla="*/ 119178 w 10753725"/>
              <a:gd name="connsiteY1" fmla="*/ 0 h 715052"/>
              <a:gd name="connsiteX2" fmla="*/ 10634547 w 10753725"/>
              <a:gd name="connsiteY2" fmla="*/ 0 h 715052"/>
              <a:gd name="connsiteX3" fmla="*/ 10753725 w 10753725"/>
              <a:gd name="connsiteY3" fmla="*/ 119178 h 715052"/>
              <a:gd name="connsiteX4" fmla="*/ 10753725 w 10753725"/>
              <a:gd name="connsiteY4" fmla="*/ 595874 h 715052"/>
              <a:gd name="connsiteX5" fmla="*/ 10634547 w 10753725"/>
              <a:gd name="connsiteY5" fmla="*/ 715052 h 715052"/>
              <a:gd name="connsiteX6" fmla="*/ 119178 w 10753725"/>
              <a:gd name="connsiteY6" fmla="*/ 715052 h 715052"/>
              <a:gd name="connsiteX7" fmla="*/ 0 w 10753725"/>
              <a:gd name="connsiteY7" fmla="*/ 595874 h 715052"/>
              <a:gd name="connsiteX8" fmla="*/ 0 w 10753725"/>
              <a:gd name="connsiteY8" fmla="*/ 119178 h 71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3725" h="715052">
                <a:moveTo>
                  <a:pt x="0" y="119178"/>
                </a:moveTo>
                <a:cubicBezTo>
                  <a:pt x="0" y="53358"/>
                  <a:pt x="53358" y="0"/>
                  <a:pt x="119178" y="0"/>
                </a:cubicBezTo>
                <a:lnTo>
                  <a:pt x="10634547" y="0"/>
                </a:lnTo>
                <a:cubicBezTo>
                  <a:pt x="10700367" y="0"/>
                  <a:pt x="10753725" y="53358"/>
                  <a:pt x="10753725" y="119178"/>
                </a:cubicBezTo>
                <a:lnTo>
                  <a:pt x="10753725" y="595874"/>
                </a:lnTo>
                <a:cubicBezTo>
                  <a:pt x="10753725" y="661694"/>
                  <a:pt x="10700367" y="715052"/>
                  <a:pt x="10634547" y="715052"/>
                </a:cubicBezTo>
                <a:lnTo>
                  <a:pt x="119178" y="715052"/>
                </a:lnTo>
                <a:cubicBezTo>
                  <a:pt x="53358" y="715052"/>
                  <a:pt x="0" y="661694"/>
                  <a:pt x="0" y="595874"/>
                </a:cubicBezTo>
                <a:lnTo>
                  <a:pt x="0" y="1191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86" tIns="103486" rIns="103486" bIns="103486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1800" kern="1200" dirty="0"/>
              <a:t>Çıktıların Rota karlılık ekranına eklenmesi, MAT’ </a:t>
            </a:r>
            <a:r>
              <a:rPr lang="tr-TR" sz="1800" kern="1200" dirty="0" err="1"/>
              <a:t>segment</a:t>
            </a:r>
            <a:r>
              <a:rPr lang="tr-TR" sz="1800" kern="1200" dirty="0"/>
              <a:t> dağılımlarını gösteren ayrı bir ekran tasarımı yapılması.</a:t>
            </a:r>
          </a:p>
        </p:txBody>
      </p:sp>
      <p:sp>
        <p:nvSpPr>
          <p:cNvPr id="16" name="Serbest Form: Şekil 15">
            <a:extLst>
              <a:ext uri="{FF2B5EF4-FFF2-40B4-BE49-F238E27FC236}">
                <a16:creationId xmlns:a16="http://schemas.microsoft.com/office/drawing/2014/main" id="{973316E8-DA84-4B3C-B825-AFC53086453F}"/>
              </a:ext>
            </a:extLst>
          </p:cNvPr>
          <p:cNvSpPr/>
          <p:nvPr/>
        </p:nvSpPr>
        <p:spPr>
          <a:xfrm>
            <a:off x="962022" y="2923566"/>
            <a:ext cx="10334051" cy="715052"/>
          </a:xfrm>
          <a:custGeom>
            <a:avLst/>
            <a:gdLst>
              <a:gd name="connsiteX0" fmla="*/ 0 w 10753725"/>
              <a:gd name="connsiteY0" fmla="*/ 119178 h 715052"/>
              <a:gd name="connsiteX1" fmla="*/ 119178 w 10753725"/>
              <a:gd name="connsiteY1" fmla="*/ 0 h 715052"/>
              <a:gd name="connsiteX2" fmla="*/ 10634547 w 10753725"/>
              <a:gd name="connsiteY2" fmla="*/ 0 h 715052"/>
              <a:gd name="connsiteX3" fmla="*/ 10753725 w 10753725"/>
              <a:gd name="connsiteY3" fmla="*/ 119178 h 715052"/>
              <a:gd name="connsiteX4" fmla="*/ 10753725 w 10753725"/>
              <a:gd name="connsiteY4" fmla="*/ 595874 h 715052"/>
              <a:gd name="connsiteX5" fmla="*/ 10634547 w 10753725"/>
              <a:gd name="connsiteY5" fmla="*/ 715052 h 715052"/>
              <a:gd name="connsiteX6" fmla="*/ 119178 w 10753725"/>
              <a:gd name="connsiteY6" fmla="*/ 715052 h 715052"/>
              <a:gd name="connsiteX7" fmla="*/ 0 w 10753725"/>
              <a:gd name="connsiteY7" fmla="*/ 595874 h 715052"/>
              <a:gd name="connsiteX8" fmla="*/ 0 w 10753725"/>
              <a:gd name="connsiteY8" fmla="*/ 119178 h 71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3725" h="715052">
                <a:moveTo>
                  <a:pt x="0" y="119178"/>
                </a:moveTo>
                <a:cubicBezTo>
                  <a:pt x="0" y="53358"/>
                  <a:pt x="53358" y="0"/>
                  <a:pt x="119178" y="0"/>
                </a:cubicBezTo>
                <a:lnTo>
                  <a:pt x="10634547" y="0"/>
                </a:lnTo>
                <a:cubicBezTo>
                  <a:pt x="10700367" y="0"/>
                  <a:pt x="10753725" y="53358"/>
                  <a:pt x="10753725" y="119178"/>
                </a:cubicBezTo>
                <a:lnTo>
                  <a:pt x="10753725" y="595874"/>
                </a:lnTo>
                <a:cubicBezTo>
                  <a:pt x="10753725" y="661694"/>
                  <a:pt x="10700367" y="715052"/>
                  <a:pt x="10634547" y="715052"/>
                </a:cubicBezTo>
                <a:lnTo>
                  <a:pt x="119178" y="715052"/>
                </a:lnTo>
                <a:cubicBezTo>
                  <a:pt x="53358" y="715052"/>
                  <a:pt x="0" y="661694"/>
                  <a:pt x="0" y="595874"/>
                </a:cubicBezTo>
                <a:lnTo>
                  <a:pt x="0" y="1191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86" tIns="103486" rIns="103486" bIns="103486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1800" kern="1200" dirty="0"/>
              <a:t>Yeni edinilen müşteri verileri ile </a:t>
            </a:r>
            <a:r>
              <a:rPr lang="tr-TR" sz="1800" kern="1200" dirty="0" err="1"/>
              <a:t>segmentasyon</a:t>
            </a:r>
            <a:r>
              <a:rPr lang="tr-TR" sz="1800" kern="1200" dirty="0"/>
              <a:t> yapısını zenginleştirme</a:t>
            </a:r>
          </a:p>
        </p:txBody>
      </p:sp>
      <p:sp>
        <p:nvSpPr>
          <p:cNvPr id="17" name="Serbest Form: Şekil 16">
            <a:extLst>
              <a:ext uri="{FF2B5EF4-FFF2-40B4-BE49-F238E27FC236}">
                <a16:creationId xmlns:a16="http://schemas.microsoft.com/office/drawing/2014/main" id="{B727B284-AC7F-40E1-8FCA-4BFA15F4DEC9}"/>
              </a:ext>
            </a:extLst>
          </p:cNvPr>
          <p:cNvSpPr/>
          <p:nvPr/>
        </p:nvSpPr>
        <p:spPr>
          <a:xfrm>
            <a:off x="962020" y="4805989"/>
            <a:ext cx="10334051" cy="828714"/>
          </a:xfrm>
          <a:custGeom>
            <a:avLst/>
            <a:gdLst>
              <a:gd name="connsiteX0" fmla="*/ 0 w 10753725"/>
              <a:gd name="connsiteY0" fmla="*/ 119178 h 715052"/>
              <a:gd name="connsiteX1" fmla="*/ 119178 w 10753725"/>
              <a:gd name="connsiteY1" fmla="*/ 0 h 715052"/>
              <a:gd name="connsiteX2" fmla="*/ 10634547 w 10753725"/>
              <a:gd name="connsiteY2" fmla="*/ 0 h 715052"/>
              <a:gd name="connsiteX3" fmla="*/ 10753725 w 10753725"/>
              <a:gd name="connsiteY3" fmla="*/ 119178 h 715052"/>
              <a:gd name="connsiteX4" fmla="*/ 10753725 w 10753725"/>
              <a:gd name="connsiteY4" fmla="*/ 595874 h 715052"/>
              <a:gd name="connsiteX5" fmla="*/ 10634547 w 10753725"/>
              <a:gd name="connsiteY5" fmla="*/ 715052 h 715052"/>
              <a:gd name="connsiteX6" fmla="*/ 119178 w 10753725"/>
              <a:gd name="connsiteY6" fmla="*/ 715052 h 715052"/>
              <a:gd name="connsiteX7" fmla="*/ 0 w 10753725"/>
              <a:gd name="connsiteY7" fmla="*/ 595874 h 715052"/>
              <a:gd name="connsiteX8" fmla="*/ 0 w 10753725"/>
              <a:gd name="connsiteY8" fmla="*/ 119178 h 71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3725" h="715052">
                <a:moveTo>
                  <a:pt x="0" y="119178"/>
                </a:moveTo>
                <a:cubicBezTo>
                  <a:pt x="0" y="53358"/>
                  <a:pt x="53358" y="0"/>
                  <a:pt x="119178" y="0"/>
                </a:cubicBezTo>
                <a:lnTo>
                  <a:pt x="10634547" y="0"/>
                </a:lnTo>
                <a:cubicBezTo>
                  <a:pt x="10700367" y="0"/>
                  <a:pt x="10753725" y="53358"/>
                  <a:pt x="10753725" y="119178"/>
                </a:cubicBezTo>
                <a:lnTo>
                  <a:pt x="10753725" y="595874"/>
                </a:lnTo>
                <a:cubicBezTo>
                  <a:pt x="10753725" y="661694"/>
                  <a:pt x="10700367" y="715052"/>
                  <a:pt x="10634547" y="715052"/>
                </a:cubicBezTo>
                <a:lnTo>
                  <a:pt x="119178" y="715052"/>
                </a:lnTo>
                <a:cubicBezTo>
                  <a:pt x="53358" y="715052"/>
                  <a:pt x="0" y="661694"/>
                  <a:pt x="0" y="595874"/>
                </a:cubicBezTo>
                <a:lnTo>
                  <a:pt x="0" y="1191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86" tIns="103486" rIns="103486" bIns="103486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1800" kern="1200" dirty="0"/>
              <a:t>SBM OVM projesi kapsamında edindiğimiz konut poliçesi sahiplik bilgisinin </a:t>
            </a:r>
            <a:r>
              <a:rPr lang="tr-TR" sz="1800" kern="1200" dirty="0" err="1"/>
              <a:t>MAT’a</a:t>
            </a:r>
            <a:r>
              <a:rPr lang="tr-TR" sz="1800" kern="1200" dirty="0"/>
              <a:t> entegrasyonu. (Mevcutta Kasko ve Trafik bilgileri kullanılmaktadır. Sağlık ürünü OVM projesi kapsamında duyurulduğunda bu ürün de eklenecektir.)</a:t>
            </a:r>
          </a:p>
        </p:txBody>
      </p:sp>
      <p:sp>
        <p:nvSpPr>
          <p:cNvPr id="18" name="Serbest Form: Şekil 17">
            <a:extLst>
              <a:ext uri="{FF2B5EF4-FFF2-40B4-BE49-F238E27FC236}">
                <a16:creationId xmlns:a16="http://schemas.microsoft.com/office/drawing/2014/main" id="{80A095DD-5CA8-4F5A-9A0B-C02998DE33D2}"/>
              </a:ext>
            </a:extLst>
          </p:cNvPr>
          <p:cNvSpPr/>
          <p:nvPr/>
        </p:nvSpPr>
        <p:spPr>
          <a:xfrm>
            <a:off x="962021" y="3873631"/>
            <a:ext cx="10334051" cy="715052"/>
          </a:xfrm>
          <a:custGeom>
            <a:avLst/>
            <a:gdLst>
              <a:gd name="connsiteX0" fmla="*/ 0 w 10753725"/>
              <a:gd name="connsiteY0" fmla="*/ 119178 h 715052"/>
              <a:gd name="connsiteX1" fmla="*/ 119178 w 10753725"/>
              <a:gd name="connsiteY1" fmla="*/ 0 h 715052"/>
              <a:gd name="connsiteX2" fmla="*/ 10634547 w 10753725"/>
              <a:gd name="connsiteY2" fmla="*/ 0 h 715052"/>
              <a:gd name="connsiteX3" fmla="*/ 10753725 w 10753725"/>
              <a:gd name="connsiteY3" fmla="*/ 119178 h 715052"/>
              <a:gd name="connsiteX4" fmla="*/ 10753725 w 10753725"/>
              <a:gd name="connsiteY4" fmla="*/ 595874 h 715052"/>
              <a:gd name="connsiteX5" fmla="*/ 10634547 w 10753725"/>
              <a:gd name="connsiteY5" fmla="*/ 715052 h 715052"/>
              <a:gd name="connsiteX6" fmla="*/ 119178 w 10753725"/>
              <a:gd name="connsiteY6" fmla="*/ 715052 h 715052"/>
              <a:gd name="connsiteX7" fmla="*/ 0 w 10753725"/>
              <a:gd name="connsiteY7" fmla="*/ 595874 h 715052"/>
              <a:gd name="connsiteX8" fmla="*/ 0 w 10753725"/>
              <a:gd name="connsiteY8" fmla="*/ 119178 h 71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3725" h="715052">
                <a:moveTo>
                  <a:pt x="0" y="119178"/>
                </a:moveTo>
                <a:cubicBezTo>
                  <a:pt x="0" y="53358"/>
                  <a:pt x="53358" y="0"/>
                  <a:pt x="119178" y="0"/>
                </a:cubicBezTo>
                <a:lnTo>
                  <a:pt x="10634547" y="0"/>
                </a:lnTo>
                <a:cubicBezTo>
                  <a:pt x="10700367" y="0"/>
                  <a:pt x="10753725" y="53358"/>
                  <a:pt x="10753725" y="119178"/>
                </a:cubicBezTo>
                <a:lnTo>
                  <a:pt x="10753725" y="595874"/>
                </a:lnTo>
                <a:cubicBezTo>
                  <a:pt x="10753725" y="661694"/>
                  <a:pt x="10700367" y="715052"/>
                  <a:pt x="10634547" y="715052"/>
                </a:cubicBezTo>
                <a:lnTo>
                  <a:pt x="119178" y="715052"/>
                </a:lnTo>
                <a:cubicBezTo>
                  <a:pt x="53358" y="715052"/>
                  <a:pt x="0" y="661694"/>
                  <a:pt x="0" y="595874"/>
                </a:cubicBezTo>
                <a:lnTo>
                  <a:pt x="0" y="1191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86" tIns="103486" rIns="103486" bIns="103486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r-TR" sz="1800" kern="1200" dirty="0"/>
              <a:t>Ürün ve üretim süreçlerinde </a:t>
            </a:r>
            <a:r>
              <a:rPr lang="tr-TR" sz="1800" kern="1200" dirty="0" err="1"/>
              <a:t>segment</a:t>
            </a:r>
            <a:r>
              <a:rPr lang="tr-TR" sz="1800" kern="1200" dirty="0"/>
              <a:t> çıktıları kullanılarak iyileştirme, </a:t>
            </a:r>
            <a:r>
              <a:rPr lang="tr-TR" sz="1800" kern="1200" dirty="0" err="1"/>
              <a:t>segmentlere</a:t>
            </a:r>
            <a:r>
              <a:rPr lang="tr-TR" sz="1800" kern="1200" dirty="0"/>
              <a:t> göre ürün kişiselleştirmesi ve ürüne bağlı ek hizmetler sunulması. (MAT FAZ III)</a:t>
            </a:r>
          </a:p>
        </p:txBody>
      </p:sp>
    </p:spTree>
    <p:extLst>
      <p:ext uri="{BB962C8B-B14F-4D97-AF65-F5344CB8AC3E}">
        <p14:creationId xmlns:p14="http://schemas.microsoft.com/office/powerpoint/2010/main" val="27562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5EFDC1-92F9-41ED-AD4C-1E7D388E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9925"/>
            <a:ext cx="10772775" cy="1658198"/>
          </a:xfrm>
        </p:spPr>
        <p:txBody>
          <a:bodyPr/>
          <a:lstStyle/>
          <a:p>
            <a:r>
              <a:rPr lang="tr-TR" dirty="0"/>
              <a:t>Müşteri Ekosistemi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50963F-4BBC-4C5C-8662-96EEB0238DB8}"/>
              </a:ext>
            </a:extLst>
          </p:cNvPr>
          <p:cNvSpPr/>
          <p:nvPr/>
        </p:nvSpPr>
        <p:spPr>
          <a:xfrm>
            <a:off x="2625971" y="884904"/>
            <a:ext cx="6854910" cy="5973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5" name="İçerik Yer Tutucusu 3">
            <a:extLst>
              <a:ext uri="{FF2B5EF4-FFF2-40B4-BE49-F238E27FC236}">
                <a16:creationId xmlns:a16="http://schemas.microsoft.com/office/drawing/2014/main" id="{3E29E394-1E2C-4023-ADBC-4A479FAF7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581423"/>
              </p:ext>
            </p:extLst>
          </p:nvPr>
        </p:nvGraphicFramePr>
        <p:xfrm>
          <a:off x="0" y="1504373"/>
          <a:ext cx="12106852" cy="502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906F5073-EB0C-4EC7-B296-9588A52299B4}"/>
              </a:ext>
            </a:extLst>
          </p:cNvPr>
          <p:cNvCxnSpPr>
            <a:cxnSpLocks/>
          </p:cNvCxnSpPr>
          <p:nvPr/>
        </p:nvCxnSpPr>
        <p:spPr>
          <a:xfrm flipV="1">
            <a:off x="6885710" y="3759201"/>
            <a:ext cx="484908" cy="1594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DBA5A0C9-945D-4AFC-8DE7-1A123754CC1E}"/>
              </a:ext>
            </a:extLst>
          </p:cNvPr>
          <p:cNvCxnSpPr>
            <a:cxnSpLocks/>
          </p:cNvCxnSpPr>
          <p:nvPr/>
        </p:nvCxnSpPr>
        <p:spPr>
          <a:xfrm flipV="1">
            <a:off x="6885710" y="5021119"/>
            <a:ext cx="706581" cy="332509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9F31E581-40E1-4F9F-B27E-3E753FE69C86}"/>
              </a:ext>
            </a:extLst>
          </p:cNvPr>
          <p:cNvCxnSpPr/>
          <p:nvPr/>
        </p:nvCxnSpPr>
        <p:spPr>
          <a:xfrm>
            <a:off x="6502400" y="2612908"/>
            <a:ext cx="868218" cy="1747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165A7B34-ECED-44FD-97EF-0598FE391384}"/>
              </a:ext>
            </a:extLst>
          </p:cNvPr>
          <p:cNvCxnSpPr/>
          <p:nvPr/>
        </p:nvCxnSpPr>
        <p:spPr>
          <a:xfrm>
            <a:off x="6520873" y="2612908"/>
            <a:ext cx="508000" cy="485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D867A3B7-97BE-45EB-ADDD-F6C87619EADF}"/>
              </a:ext>
            </a:extLst>
          </p:cNvPr>
          <p:cNvCxnSpPr>
            <a:cxnSpLocks/>
          </p:cNvCxnSpPr>
          <p:nvPr/>
        </p:nvCxnSpPr>
        <p:spPr>
          <a:xfrm>
            <a:off x="6077527" y="2677391"/>
            <a:ext cx="655782" cy="2761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414198A3-4D7B-44D5-A4B1-092497B9AAD8}"/>
              </a:ext>
            </a:extLst>
          </p:cNvPr>
          <p:cNvCxnSpPr>
            <a:cxnSpLocks/>
          </p:cNvCxnSpPr>
          <p:nvPr/>
        </p:nvCxnSpPr>
        <p:spPr>
          <a:xfrm flipH="1">
            <a:off x="5043054" y="2401455"/>
            <a:ext cx="508001" cy="369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76D2AEBA-3DEE-4844-9B7B-08B1F541DF12}"/>
              </a:ext>
            </a:extLst>
          </p:cNvPr>
          <p:cNvCxnSpPr/>
          <p:nvPr/>
        </p:nvCxnSpPr>
        <p:spPr>
          <a:xfrm flipH="1" flipV="1">
            <a:off x="4738255" y="4664364"/>
            <a:ext cx="1782618" cy="849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B8233232-47BF-48F2-A07B-ADADEB975651}"/>
              </a:ext>
            </a:extLst>
          </p:cNvPr>
          <p:cNvSpPr txBox="1"/>
          <p:nvPr/>
        </p:nvSpPr>
        <p:spPr>
          <a:xfrm>
            <a:off x="5551055" y="999809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pc="-12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Karlılık</a:t>
            </a:r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D77DA4B4-1B5E-414C-9ADF-9908FF36F2E2}"/>
              </a:ext>
            </a:extLst>
          </p:cNvPr>
          <p:cNvCxnSpPr/>
          <p:nvPr/>
        </p:nvCxnSpPr>
        <p:spPr>
          <a:xfrm flipH="1">
            <a:off x="5273040" y="2677391"/>
            <a:ext cx="647700" cy="2676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0942AF80-7885-4EF4-A59D-47D8BF215E70}"/>
              </a:ext>
            </a:extLst>
          </p:cNvPr>
          <p:cNvCxnSpPr/>
          <p:nvPr/>
        </p:nvCxnSpPr>
        <p:spPr>
          <a:xfrm flipH="1">
            <a:off x="4655820" y="2612908"/>
            <a:ext cx="1082040" cy="155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5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F077E10-8315-4C4D-BF48-D8F2C50D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5" y="-3176"/>
            <a:ext cx="10772775" cy="1658198"/>
          </a:xfrm>
        </p:spPr>
        <p:txBody>
          <a:bodyPr/>
          <a:lstStyle/>
          <a:p>
            <a:r>
              <a:rPr lang="tr-TR" dirty="0"/>
              <a:t>MAT FAZ II</a:t>
            </a: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4DFAAE7E-CEEC-40ED-97D3-B8F68BE74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00548"/>
              </p:ext>
            </p:extLst>
          </p:nvPr>
        </p:nvGraphicFramePr>
        <p:xfrm>
          <a:off x="6457255" y="3932875"/>
          <a:ext cx="5134978" cy="2121506"/>
        </p:xfrm>
        <a:graphic>
          <a:graphicData uri="http://schemas.openxmlformats.org/drawingml/2006/table">
            <a:tbl>
              <a:tblPr/>
              <a:tblGrid>
                <a:gridCol w="866634">
                  <a:extLst>
                    <a:ext uri="{9D8B030D-6E8A-4147-A177-3AD203B41FA5}">
                      <a16:colId xmlns:a16="http://schemas.microsoft.com/office/drawing/2014/main" val="1742286132"/>
                    </a:ext>
                  </a:extLst>
                </a:gridCol>
                <a:gridCol w="1366113">
                  <a:extLst>
                    <a:ext uri="{9D8B030D-6E8A-4147-A177-3AD203B41FA5}">
                      <a16:colId xmlns:a16="http://schemas.microsoft.com/office/drawing/2014/main" val="616996025"/>
                    </a:ext>
                  </a:extLst>
                </a:gridCol>
                <a:gridCol w="963917">
                  <a:extLst>
                    <a:ext uri="{9D8B030D-6E8A-4147-A177-3AD203B41FA5}">
                      <a16:colId xmlns:a16="http://schemas.microsoft.com/office/drawing/2014/main" val="668136892"/>
                    </a:ext>
                  </a:extLst>
                </a:gridCol>
                <a:gridCol w="911532">
                  <a:extLst>
                    <a:ext uri="{9D8B030D-6E8A-4147-A177-3AD203B41FA5}">
                      <a16:colId xmlns:a16="http://schemas.microsoft.com/office/drawing/2014/main" val="1585079747"/>
                    </a:ext>
                  </a:extLst>
                </a:gridCol>
                <a:gridCol w="1026782">
                  <a:extLst>
                    <a:ext uri="{9D8B030D-6E8A-4147-A177-3AD203B41FA5}">
                      <a16:colId xmlns:a16="http://schemas.microsoft.com/office/drawing/2014/main" val="2149005520"/>
                    </a:ext>
                  </a:extLst>
                </a:gridCol>
              </a:tblGrid>
              <a:tr h="3251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I.Seviye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Hizmet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II.Seviye Hizmet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III.Seviye Hizmet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212753"/>
                  </a:ext>
                </a:extLst>
              </a:tr>
              <a:tr h="170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Platinium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2.943 Müşteri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458941"/>
                  </a:ext>
                </a:extLst>
              </a:tr>
              <a:tr h="2062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999103"/>
                  </a:ext>
                </a:extLst>
              </a:tr>
              <a:tr h="3342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41.534 Müşteri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190111"/>
                  </a:ext>
                </a:extLst>
              </a:tr>
              <a:tr h="20277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800776"/>
                  </a:ext>
                </a:extLst>
              </a:tr>
              <a:tr h="170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6.147 Müşteri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46922"/>
                  </a:ext>
                </a:extLst>
              </a:tr>
              <a:tr h="33425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352735"/>
                  </a:ext>
                </a:extLst>
              </a:tr>
            </a:tbl>
          </a:graphicData>
        </a:graphic>
      </p:graphicFrame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0541209B-B77E-491F-8156-6159A8EA6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023425"/>
              </p:ext>
            </p:extLst>
          </p:nvPr>
        </p:nvGraphicFramePr>
        <p:xfrm>
          <a:off x="245805" y="1958358"/>
          <a:ext cx="11288970" cy="1658197"/>
        </p:xfrm>
        <a:graphic>
          <a:graphicData uri="http://schemas.openxmlformats.org/drawingml/2006/table">
            <a:tbl>
              <a:tblPr firstRow="1" firstCol="1" bandRow="1"/>
              <a:tblGrid>
                <a:gridCol w="1470111">
                  <a:extLst>
                    <a:ext uri="{9D8B030D-6E8A-4147-A177-3AD203B41FA5}">
                      <a16:colId xmlns:a16="http://schemas.microsoft.com/office/drawing/2014/main" val="360545222"/>
                    </a:ext>
                  </a:extLst>
                </a:gridCol>
                <a:gridCol w="9818859">
                  <a:extLst>
                    <a:ext uri="{9D8B030D-6E8A-4147-A177-3AD203B41FA5}">
                      <a16:colId xmlns:a16="http://schemas.microsoft.com/office/drawing/2014/main" val="2734729254"/>
                    </a:ext>
                  </a:extLst>
                </a:gridCol>
              </a:tblGrid>
              <a:tr h="552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Platinum</a:t>
                      </a:r>
                      <a:endParaRPr lang="tr-TR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Müşteri Tipi = Özel ve Yüksek Standart = 1 ve Değer </a:t>
                      </a:r>
                      <a:r>
                        <a:rPr lang="tr-TR" sz="17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Segmenti</a:t>
                      </a:r>
                      <a:r>
                        <a:rPr lang="tr-TR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=4;5 ve Sadakat=</a:t>
                      </a:r>
                      <a:r>
                        <a:rPr lang="tr-TR" sz="17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Sadık;Sadıklasan</a:t>
                      </a:r>
                      <a:endParaRPr lang="tr-TR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672477"/>
                  </a:ext>
                </a:extLst>
              </a:tr>
              <a:tr h="269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Gold</a:t>
                      </a:r>
                      <a:endParaRPr lang="tr-TR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Deger Segmenti =5 ve Potansiyel Segment =5 ve Sadakat = Sadık</a:t>
                      </a:r>
                      <a:endParaRPr lang="tr-TR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41795"/>
                  </a:ext>
                </a:extLst>
              </a:tr>
              <a:tr h="836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Silver</a:t>
                      </a:r>
                      <a:endParaRPr lang="tr-TR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(Müşteri Tipi = Özel ve Yüksek Standart=1 ve </a:t>
                      </a:r>
                      <a:r>
                        <a:rPr lang="tr-TR" sz="17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Deger</a:t>
                      </a:r>
                      <a:r>
                        <a:rPr lang="tr-TR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Segmenti</a:t>
                      </a:r>
                      <a:r>
                        <a:rPr lang="tr-TR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Null;1;2;3) OR (Müşteri Tipi=Özel ve Yüksek Standart=1 ve </a:t>
                      </a:r>
                      <a:r>
                        <a:rPr lang="tr-TR" sz="17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Deger</a:t>
                      </a:r>
                      <a:r>
                        <a:rPr lang="tr-TR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Segmenti</a:t>
                      </a:r>
                      <a:r>
                        <a:rPr lang="tr-TR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4;5 ve Sadakat =/ </a:t>
                      </a:r>
                      <a:r>
                        <a:rPr lang="tr-TR" sz="17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Sadık;Sadıklaşan</a:t>
                      </a:r>
                      <a:r>
                        <a:rPr lang="tr-TR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89" marR="64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994873"/>
                  </a:ext>
                </a:extLst>
              </a:tr>
            </a:tbl>
          </a:graphicData>
        </a:graphic>
      </p:graphicFrame>
      <p:sp>
        <p:nvSpPr>
          <p:cNvPr id="10" name="Dikdörtgen 9">
            <a:extLst>
              <a:ext uri="{FF2B5EF4-FFF2-40B4-BE49-F238E27FC236}">
                <a16:creationId xmlns:a16="http://schemas.microsoft.com/office/drawing/2014/main" id="{8888B4F1-D512-4735-8581-F2A3A4ED243C}"/>
              </a:ext>
            </a:extLst>
          </p:cNvPr>
          <p:cNvSpPr/>
          <p:nvPr/>
        </p:nvSpPr>
        <p:spPr>
          <a:xfrm>
            <a:off x="245805" y="3646873"/>
            <a:ext cx="5928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III. Seviye</a:t>
            </a:r>
            <a:r>
              <a:rPr lang="tr-TR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hizmetler Faz II kapsamına giren tüm müşterilere (Silver-Gold-Platinum) sunulmaktadır.</a:t>
            </a:r>
          </a:p>
          <a:p>
            <a:pPr marL="457200">
              <a:spcAft>
                <a:spcPts val="0"/>
              </a:spcAft>
            </a:pPr>
            <a:r>
              <a:rPr lang="tr-TR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II. Seviye</a:t>
            </a:r>
            <a:r>
              <a:rPr lang="tr-TR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hizmetler Sadece Gold ve Platinum Müşterilere sunulmaktadır.</a:t>
            </a:r>
          </a:p>
          <a:p>
            <a:pPr>
              <a:spcAft>
                <a:spcPts val="0"/>
              </a:spcAft>
            </a:pPr>
            <a:r>
              <a:rPr lang="tr-TR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I. Seviye</a:t>
            </a:r>
            <a:r>
              <a:rPr lang="tr-TR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olan yüksek maliyetli ve ayrıcalıklı hizmetler sadece Platinum müşterilere verilecektir. Platinum müşteriler Faz II kapsamında sunulacak tüm hizmetlerden yararlanabilmektedirler.</a:t>
            </a:r>
          </a:p>
        </p:txBody>
      </p:sp>
      <p:graphicFrame>
        <p:nvGraphicFramePr>
          <p:cNvPr id="13" name="Tablo 12">
            <a:extLst>
              <a:ext uri="{FF2B5EF4-FFF2-40B4-BE49-F238E27FC236}">
                <a16:creationId xmlns:a16="http://schemas.microsoft.com/office/drawing/2014/main" id="{F51E86B1-1057-4B9A-9504-08B110E33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67959"/>
              </p:ext>
            </p:extLst>
          </p:nvPr>
        </p:nvGraphicFramePr>
        <p:xfrm>
          <a:off x="245805" y="5610538"/>
          <a:ext cx="11031793" cy="1020445"/>
        </p:xfrm>
        <a:graphic>
          <a:graphicData uri="http://schemas.openxmlformats.org/drawingml/2006/table">
            <a:tbl>
              <a:tblPr firstRow="1" firstCol="1" bandRow="1"/>
              <a:tblGrid>
                <a:gridCol w="11031793">
                  <a:extLst>
                    <a:ext uri="{9D8B030D-6E8A-4147-A177-3AD203B41FA5}">
                      <a16:colId xmlns:a16="http://schemas.microsoft.com/office/drawing/2014/main" val="402328354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tr-TR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tr-TR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Faz II kapsamındaki tüm müşterilere özelleştirilmiş çağrı hizmeti sunulmaktadır.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772331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r-T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Karlılığı süreklilik gösteren müşterilere özelleştirilmiş çağrı ve MIP hizmet süreci uygulanmaktadır.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936012"/>
                  </a:ext>
                </a:extLst>
              </a:tr>
            </a:tbl>
          </a:graphicData>
        </a:graphic>
      </p:graphicFrame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9D28A551-9AB2-4549-9199-E5C821A17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34915"/>
              </p:ext>
            </p:extLst>
          </p:nvPr>
        </p:nvGraphicFramePr>
        <p:xfrm>
          <a:off x="8891341" y="6187139"/>
          <a:ext cx="10753725" cy="335280"/>
        </p:xfrm>
        <a:graphic>
          <a:graphicData uri="http://schemas.openxmlformats.org/drawingml/2006/table">
            <a:tbl>
              <a:tblPr/>
              <a:tblGrid>
                <a:gridCol w="10753725">
                  <a:extLst>
                    <a:ext uri="{9D8B030D-6E8A-4147-A177-3AD203B41FA5}">
                      <a16:colId xmlns:a16="http://schemas.microsoft.com/office/drawing/2014/main" val="42699493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600" b="1" dirty="0"/>
                        <a:t>(258.986 müşteri bulunmaktadır.)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306749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B204A80E-1A66-4E8A-B0D1-38004A74D590}"/>
              </a:ext>
            </a:extLst>
          </p:cNvPr>
          <p:cNvSpPr txBox="1"/>
          <p:nvPr/>
        </p:nvSpPr>
        <p:spPr>
          <a:xfrm>
            <a:off x="245805" y="1266661"/>
            <a:ext cx="1077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MAT projesinin çıktıları ile hasar süreçlerini iyileştirme, çıktılara göre değerli kabul ettiğimiz müşterilerimize sunacağımız ayrıcalıklı hizmetleri zenginleştirme adına MAT projesinin II. Fazı hayata geçirilmiştir.</a:t>
            </a:r>
          </a:p>
        </p:txBody>
      </p:sp>
    </p:spTree>
    <p:extLst>
      <p:ext uri="{BB962C8B-B14F-4D97-AF65-F5344CB8AC3E}">
        <p14:creationId xmlns:p14="http://schemas.microsoft.com/office/powerpoint/2010/main" val="115328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008D6C-A653-42B2-9AD5-DB7B6DC7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4" y="188300"/>
            <a:ext cx="10772775" cy="1658198"/>
          </a:xfrm>
        </p:spPr>
        <p:txBody>
          <a:bodyPr/>
          <a:lstStyle/>
          <a:p>
            <a:r>
              <a:rPr lang="tr-TR" dirty="0"/>
              <a:t>Gereksinim No:119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B30A6B-1033-42B2-A61B-58EEDF9C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Kapsama giren müşterilerin hasar dosyalarından yapılacak ödemelerin "Ödeme Günü" bilgisinin 1 gün olarak belirlenmesi</a:t>
            </a:r>
          </a:p>
          <a:p>
            <a:r>
              <a:rPr lang="tr-TR" dirty="0"/>
              <a:t>Müşterilerin hasarları en geç 1 gün içinde ödenir, kapsam dışındaki müşteriler için süreç 2 gün işletilmektedir.</a:t>
            </a:r>
          </a:p>
          <a:p>
            <a:r>
              <a:rPr lang="tr-TR" dirty="0"/>
              <a:t>Kapsama girebilecek tüm müşteri sayısı: 42.140 </a:t>
            </a:r>
          </a:p>
          <a:p>
            <a:r>
              <a:rPr lang="tr-TR" dirty="0"/>
              <a:t>Şimdiye kadar hizmetten yararlanan müşteri sayısı: </a:t>
            </a:r>
            <a:r>
              <a:rPr lang="en-US" dirty="0"/>
              <a:t>1</a:t>
            </a:r>
            <a:r>
              <a:rPr lang="tr-TR" dirty="0"/>
              <a:t>.</a:t>
            </a:r>
            <a:r>
              <a:rPr lang="en-US" dirty="0"/>
              <a:t>059 </a:t>
            </a:r>
            <a:r>
              <a:rPr lang="en-US" dirty="0" err="1"/>
              <a:t>adet</a:t>
            </a:r>
            <a:r>
              <a:rPr lang="en-US" dirty="0"/>
              <a:t> </a:t>
            </a:r>
            <a:r>
              <a:rPr lang="en-US" dirty="0" err="1"/>
              <a:t>hasar</a:t>
            </a:r>
            <a:r>
              <a:rPr lang="en-US" dirty="0"/>
              <a:t> </a:t>
            </a:r>
            <a:r>
              <a:rPr lang="en-US" dirty="0" err="1"/>
              <a:t>dosyası</a:t>
            </a:r>
            <a:r>
              <a:rPr lang="en-US" dirty="0"/>
              <a:t> </a:t>
            </a:r>
            <a:r>
              <a:rPr lang="tr-TR" dirty="0"/>
              <a:t>üzerinden 520 müşteri hizmeti almıştır.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53445FD6-A017-4476-9FC7-BF458D83069E}"/>
              </a:ext>
            </a:extLst>
          </p:cNvPr>
          <p:cNvSpPr/>
          <p:nvPr/>
        </p:nvSpPr>
        <p:spPr>
          <a:xfrm>
            <a:off x="9193161" y="265471"/>
            <a:ext cx="2546555" cy="1415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Müşteri Grubu: </a:t>
            </a:r>
            <a:r>
              <a:rPr lang="tr-TR" dirty="0"/>
              <a:t>Platinum + Gold</a:t>
            </a:r>
          </a:p>
          <a:p>
            <a:pPr algn="ctr"/>
            <a:r>
              <a:rPr lang="tr-TR" b="1" dirty="0"/>
              <a:t>Platform: </a:t>
            </a:r>
            <a:r>
              <a:rPr lang="tr-TR" dirty="0"/>
              <a:t>RH</a:t>
            </a:r>
          </a:p>
          <a:p>
            <a:pPr algn="ctr"/>
            <a:r>
              <a:rPr lang="tr-TR" b="1" dirty="0"/>
              <a:t>Müdürlük</a:t>
            </a:r>
            <a:r>
              <a:rPr lang="tr-TR" dirty="0"/>
              <a:t>: Genel</a:t>
            </a:r>
          </a:p>
        </p:txBody>
      </p:sp>
    </p:spTree>
    <p:extLst>
      <p:ext uri="{BB962C8B-B14F-4D97-AF65-F5344CB8AC3E}">
        <p14:creationId xmlns:p14="http://schemas.microsoft.com/office/powerpoint/2010/main" val="163554772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15457</TotalTime>
  <Words>1210</Words>
  <Application>Microsoft Office PowerPoint</Application>
  <PresentationFormat>Widescreen</PresentationFormat>
  <Paragraphs>171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Metropolitan</vt:lpstr>
      <vt:lpstr> Analitik Kanal Yönetimi ile Müşteri Deneyim İyileştirme</vt:lpstr>
      <vt:lpstr>MAT-Müşteri Analitiği Projesi</vt:lpstr>
      <vt:lpstr>Davranış Segmenti</vt:lpstr>
      <vt:lpstr>Müşteri Analitiği Çıktıları Kullanım Alanları</vt:lpstr>
      <vt:lpstr>PowerPoint Presentation</vt:lpstr>
      <vt:lpstr> MAT-Kısa Vade Planlamalar</vt:lpstr>
      <vt:lpstr>Müşteri Ekosistemi</vt:lpstr>
      <vt:lpstr>MAT FAZ II</vt:lpstr>
      <vt:lpstr>Gereksinim No:119</vt:lpstr>
      <vt:lpstr>Gereksinim No:67</vt:lpstr>
      <vt:lpstr>Gereksinim No:52</vt:lpstr>
      <vt:lpstr>Gereksinim No:115</vt:lpstr>
      <vt:lpstr>Gereksinim No:114</vt:lpstr>
      <vt:lpstr>Gereksinim No:120</vt:lpstr>
      <vt:lpstr>Gereksinim No: 121</vt:lpstr>
      <vt:lpstr>Gereksinim No: 121</vt:lpstr>
      <vt:lpstr>MAT FAZ III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Müşteri Analitiği FAZ II: Hasar Süreçlerinin İyileştirilmesi</dc:title>
  <dc:creator>Gizem Keçeci</dc:creator>
  <cp:lastModifiedBy>Yeşim Aybek</cp:lastModifiedBy>
  <cp:revision>93</cp:revision>
  <dcterms:created xsi:type="dcterms:W3CDTF">2021-08-17T11:41:41Z</dcterms:created>
  <dcterms:modified xsi:type="dcterms:W3CDTF">2023-10-04T21:26:46Z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459ed3c-010a-4260-ac32-bb6a608acdf3_Enabled">
    <vt:lpwstr>true</vt:lpwstr>
  </property>
  <property fmtid="{D5CDD505-2E9C-101B-9397-08002B2CF9AE}" pid="3" name="MSIP_Label_4459ed3c-010a-4260-ac32-bb6a608acdf3_SetDate">
    <vt:lpwstr>2021-08-17T11:51:51Z</vt:lpwstr>
  </property>
  <property fmtid="{D5CDD505-2E9C-101B-9397-08002B2CF9AE}" pid="4" name="MSIP_Label_4459ed3c-010a-4260-ac32-bb6a608acdf3_Method">
    <vt:lpwstr>Privileged</vt:lpwstr>
  </property>
  <property fmtid="{D5CDD505-2E9C-101B-9397-08002B2CF9AE}" pid="5" name="MSIP_Label_4459ed3c-010a-4260-ac32-bb6a608acdf3_Name">
    <vt:lpwstr>Hizmete Özel</vt:lpwstr>
  </property>
  <property fmtid="{D5CDD505-2E9C-101B-9397-08002B2CF9AE}" pid="6" name="MSIP_Label_4459ed3c-010a-4260-ac32-bb6a608acdf3_SiteId">
    <vt:lpwstr>dca18a16-03b8-4434-9f63-3c0f1ddea838</vt:lpwstr>
  </property>
  <property fmtid="{D5CDD505-2E9C-101B-9397-08002B2CF9AE}" pid="7" name="MSIP_Label_4459ed3c-010a-4260-ac32-bb6a608acdf3_ActionId">
    <vt:lpwstr>49765102-00df-4688-8eca-cc39bd764949</vt:lpwstr>
  </property>
  <property fmtid="{D5CDD505-2E9C-101B-9397-08002B2CF9AE}" pid="8" name="MSIP_Label_4459ed3c-010a-4260-ac32-bb6a608acdf3_ContentBits">
    <vt:lpwstr>0</vt:lpwstr>
  </property>
</Properties>
</file>