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82" r:id="rId7"/>
    <p:sldId id="280" r:id="rId8"/>
    <p:sldId id="260" r:id="rId9"/>
    <p:sldId id="261" r:id="rId10"/>
    <p:sldId id="264" r:id="rId11"/>
    <p:sldId id="265" r:id="rId12"/>
    <p:sldId id="278" r:id="rId13"/>
  </p:sldIdLst>
  <p:sldSz cx="18288000" cy="10287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58" y="-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7FCE9-89F4-4C1B-945F-7C97D8B3879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4F98DC-40DF-4918-927B-AA38FCC44E3F}">
      <dgm:prSet phldrT="[Text]" custT="1"/>
      <dgm:spPr/>
      <dgm:t>
        <a:bodyPr/>
        <a:lstStyle/>
        <a:p>
          <a:r>
            <a:rPr lang="en-US" sz="2000" b="1" i="1" dirty="0" err="1"/>
            <a:t>Akışın</a:t>
          </a:r>
          <a:r>
            <a:rPr lang="en-US" sz="2000" b="1" i="1" dirty="0"/>
            <a:t> </a:t>
          </a:r>
          <a:r>
            <a:rPr lang="en-US" sz="2000" b="1" i="1" dirty="0" err="1"/>
            <a:t>Hazır</a:t>
          </a:r>
          <a:r>
            <a:rPr lang="en-US" sz="2000" b="1" i="1" dirty="0"/>
            <a:t> </a:t>
          </a:r>
          <a:r>
            <a:rPr lang="en-US" sz="2000" b="1" i="1" dirty="0" err="1"/>
            <a:t>Olması</a:t>
          </a:r>
          <a:r>
            <a:rPr lang="en-US" sz="2000" b="1" i="1" dirty="0"/>
            <a:t> </a:t>
          </a:r>
          <a:r>
            <a:rPr lang="en-US" sz="2000" b="1" i="1" dirty="0" err="1"/>
            <a:t>Gereken</a:t>
          </a:r>
          <a:r>
            <a:rPr lang="en-US" sz="2000" b="1" i="1" dirty="0"/>
            <a:t> </a:t>
          </a:r>
          <a:r>
            <a:rPr lang="en-US" sz="2000" b="1" i="1" dirty="0" err="1"/>
            <a:t>Senaryolar</a:t>
          </a:r>
          <a:endParaRPr lang="en-US" sz="2000" b="1" i="1" dirty="0"/>
        </a:p>
      </dgm:t>
    </dgm:pt>
    <dgm:pt modelId="{0ECF8B76-8B0E-4E6B-8188-4710B68DCE60}" type="parTrans" cxnId="{CE2A1EE7-C881-4B91-B8B3-B6068EFE2964}">
      <dgm:prSet/>
      <dgm:spPr/>
      <dgm:t>
        <a:bodyPr/>
        <a:lstStyle/>
        <a:p>
          <a:endParaRPr lang="en-US"/>
        </a:p>
      </dgm:t>
    </dgm:pt>
    <dgm:pt modelId="{9E04C90E-E2CF-402B-A9A1-5FAACC09D157}" type="sibTrans" cxnId="{CE2A1EE7-C881-4B91-B8B3-B6068EFE2964}">
      <dgm:prSet/>
      <dgm:spPr/>
      <dgm:t>
        <a:bodyPr/>
        <a:lstStyle/>
        <a:p>
          <a:endParaRPr lang="en-US"/>
        </a:p>
      </dgm:t>
    </dgm:pt>
    <dgm:pt modelId="{801D2BF2-5086-463C-AD8F-B500CEC1312C}">
      <dgm:prSet phldrT="[Text]" custT="1"/>
      <dgm:spPr/>
      <dgm:t>
        <a:bodyPr/>
        <a:lstStyle/>
        <a:p>
          <a:r>
            <a:rPr lang="en-US" sz="2000" dirty="0"/>
            <a:t>ŞİRKET ADLARI</a:t>
          </a:r>
        </a:p>
        <a:p>
          <a:r>
            <a:rPr lang="en-US" sz="2000" dirty="0"/>
            <a:t>1-Şirket </a:t>
          </a:r>
          <a:r>
            <a:rPr lang="en-US" sz="2000" dirty="0" err="1"/>
            <a:t>Adı</a:t>
          </a:r>
          <a:r>
            <a:rPr lang="en-US" sz="2000" dirty="0"/>
            <a:t> </a:t>
          </a:r>
          <a:r>
            <a:rPr lang="en-US" sz="2000" dirty="0" err="1"/>
            <a:t>Değişikliği</a:t>
          </a:r>
          <a:endParaRPr lang="en-US" sz="2000" dirty="0"/>
        </a:p>
        <a:p>
          <a:r>
            <a:rPr lang="en-US" sz="2000" dirty="0"/>
            <a:t>2-Yeni Bir </a:t>
          </a:r>
          <a:r>
            <a:rPr lang="en-US" sz="2000" dirty="0" err="1"/>
            <a:t>Şirket</a:t>
          </a:r>
          <a:r>
            <a:rPr lang="en-US" sz="2000" dirty="0"/>
            <a:t> </a:t>
          </a:r>
          <a:r>
            <a:rPr lang="en-US" sz="2000" dirty="0" err="1"/>
            <a:t>eklenmesi</a:t>
          </a:r>
          <a:endParaRPr lang="en-US" sz="2000" dirty="0"/>
        </a:p>
      </dgm:t>
    </dgm:pt>
    <dgm:pt modelId="{406EBD54-24E4-45B1-8870-B6767E15C283}" type="parTrans" cxnId="{931581DC-DB33-4D6D-8D91-24B36B6C4702}">
      <dgm:prSet/>
      <dgm:spPr/>
      <dgm:t>
        <a:bodyPr/>
        <a:lstStyle/>
        <a:p>
          <a:endParaRPr lang="en-US"/>
        </a:p>
      </dgm:t>
    </dgm:pt>
    <dgm:pt modelId="{C8F7B043-8B0B-4D4B-A10B-0D99D814CA8A}" type="sibTrans" cxnId="{931581DC-DB33-4D6D-8D91-24B36B6C4702}">
      <dgm:prSet/>
      <dgm:spPr/>
      <dgm:t>
        <a:bodyPr/>
        <a:lstStyle/>
        <a:p>
          <a:endParaRPr lang="en-US"/>
        </a:p>
      </dgm:t>
    </dgm:pt>
    <dgm:pt modelId="{6F7835BA-58E1-474B-839F-231FD36F1942}">
      <dgm:prSet phldrT="[Text]" custT="1"/>
      <dgm:spPr/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BRANS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1-Branş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Adı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Değişikliği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2-Yeni Bir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Branş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eklenmesi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gm:t>
    </dgm:pt>
    <dgm:pt modelId="{5EC5A49E-7358-4BB1-AA74-A5C60A219B84}" type="parTrans" cxnId="{847B826D-8FC3-4978-905F-98CA2A968610}">
      <dgm:prSet/>
      <dgm:spPr/>
      <dgm:t>
        <a:bodyPr/>
        <a:lstStyle/>
        <a:p>
          <a:endParaRPr lang="en-US"/>
        </a:p>
      </dgm:t>
    </dgm:pt>
    <dgm:pt modelId="{8A15B795-16A1-4235-9573-16B289508761}" type="sibTrans" cxnId="{847B826D-8FC3-4978-905F-98CA2A968610}">
      <dgm:prSet/>
      <dgm:spPr/>
      <dgm:t>
        <a:bodyPr/>
        <a:lstStyle/>
        <a:p>
          <a:endParaRPr lang="en-US"/>
        </a:p>
      </dgm:t>
    </dgm:pt>
    <dgm:pt modelId="{62D46115-579A-48D0-8848-8E735367A8EF}">
      <dgm:prSet phldrT="[Text]" custT="1"/>
      <dgm:spPr/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ANABRANS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1-Anabranş Adı Değişimi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2-Yeni Bir Anabrans eklenmesi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gm:t>
    </dgm:pt>
    <dgm:pt modelId="{2C875362-BE32-4FBC-8E26-9119EA51F158}" type="parTrans" cxnId="{19DF0E57-1A40-476E-948E-8F2F0838893B}">
      <dgm:prSet/>
      <dgm:spPr/>
      <dgm:t>
        <a:bodyPr/>
        <a:lstStyle/>
        <a:p>
          <a:endParaRPr lang="en-US"/>
        </a:p>
      </dgm:t>
    </dgm:pt>
    <dgm:pt modelId="{6E9FE9C7-1E05-49C9-AE01-84E23EB23A6E}" type="sibTrans" cxnId="{19DF0E57-1A40-476E-948E-8F2F0838893B}">
      <dgm:prSet/>
      <dgm:spPr/>
      <dgm:t>
        <a:bodyPr/>
        <a:lstStyle/>
        <a:p>
          <a:endParaRPr lang="en-US"/>
        </a:p>
      </dgm:t>
    </dgm:pt>
    <dgm:pt modelId="{76E63F72-9C8C-4F22-8B5B-C28A13F7B238}" type="pres">
      <dgm:prSet presAssocID="{8AA7FCE9-89F4-4C1B-945F-7C97D8B3879B}" presName="composite" presStyleCnt="0">
        <dgm:presLayoutVars>
          <dgm:chMax val="1"/>
          <dgm:dir/>
          <dgm:resizeHandles val="exact"/>
        </dgm:presLayoutVars>
      </dgm:prSet>
      <dgm:spPr/>
    </dgm:pt>
    <dgm:pt modelId="{7D703B4F-C383-4DBF-A050-FDFA561522D0}" type="pres">
      <dgm:prSet presAssocID="{844F98DC-40DF-4918-927B-AA38FCC44E3F}" presName="roof" presStyleLbl="dkBgShp" presStyleIdx="0" presStyleCnt="2" custLinFactNeighborX="-2" custLinFactNeighborY="-1275"/>
      <dgm:spPr/>
    </dgm:pt>
    <dgm:pt modelId="{1169DC51-3017-40CB-8C03-0E9770371747}" type="pres">
      <dgm:prSet presAssocID="{844F98DC-40DF-4918-927B-AA38FCC44E3F}" presName="pillars" presStyleCnt="0"/>
      <dgm:spPr/>
    </dgm:pt>
    <dgm:pt modelId="{E5B489B0-B43F-48F9-BF92-CD1A4B53F335}" type="pres">
      <dgm:prSet presAssocID="{844F98DC-40DF-4918-927B-AA38FCC44E3F}" presName="pillar1" presStyleLbl="node1" presStyleIdx="0" presStyleCnt="3">
        <dgm:presLayoutVars>
          <dgm:bulletEnabled val="1"/>
        </dgm:presLayoutVars>
      </dgm:prSet>
      <dgm:spPr/>
    </dgm:pt>
    <dgm:pt modelId="{F5AF62B6-8050-439A-AEB1-559FD409058C}" type="pres">
      <dgm:prSet presAssocID="{6F7835BA-58E1-474B-839F-231FD36F1942}" presName="pillarX" presStyleLbl="node1" presStyleIdx="1" presStyleCnt="3">
        <dgm:presLayoutVars>
          <dgm:bulletEnabled val="1"/>
        </dgm:presLayoutVars>
      </dgm:prSet>
      <dgm:spPr/>
    </dgm:pt>
    <dgm:pt modelId="{C4423A83-92F1-40F3-BDC2-862F24D160B8}" type="pres">
      <dgm:prSet presAssocID="{62D46115-579A-48D0-8848-8E735367A8EF}" presName="pillarX" presStyleLbl="node1" presStyleIdx="2" presStyleCnt="3" custLinFactNeighborX="-626" custLinFactNeighborY="928">
        <dgm:presLayoutVars>
          <dgm:bulletEnabled val="1"/>
        </dgm:presLayoutVars>
      </dgm:prSet>
      <dgm:spPr/>
    </dgm:pt>
    <dgm:pt modelId="{FB6CCF8C-90B8-4BFE-9F82-7FE264AA878E}" type="pres">
      <dgm:prSet presAssocID="{844F98DC-40DF-4918-927B-AA38FCC44E3F}" presName="base" presStyleLbl="dkBgShp" presStyleIdx="1" presStyleCnt="2"/>
      <dgm:spPr/>
    </dgm:pt>
  </dgm:ptLst>
  <dgm:cxnLst>
    <dgm:cxn modelId="{2C11C932-A46E-42BA-A4D6-11C3F2A1322D}" type="presOf" srcId="{801D2BF2-5086-463C-AD8F-B500CEC1312C}" destId="{E5B489B0-B43F-48F9-BF92-CD1A4B53F335}" srcOrd="0" destOrd="0" presId="urn:microsoft.com/office/officeart/2005/8/layout/hList3"/>
    <dgm:cxn modelId="{847B826D-8FC3-4978-905F-98CA2A968610}" srcId="{844F98DC-40DF-4918-927B-AA38FCC44E3F}" destId="{6F7835BA-58E1-474B-839F-231FD36F1942}" srcOrd="1" destOrd="0" parTransId="{5EC5A49E-7358-4BB1-AA74-A5C60A219B84}" sibTransId="{8A15B795-16A1-4235-9573-16B289508761}"/>
    <dgm:cxn modelId="{19DF0E57-1A40-476E-948E-8F2F0838893B}" srcId="{844F98DC-40DF-4918-927B-AA38FCC44E3F}" destId="{62D46115-579A-48D0-8848-8E735367A8EF}" srcOrd="2" destOrd="0" parTransId="{2C875362-BE32-4FBC-8E26-9119EA51F158}" sibTransId="{6E9FE9C7-1E05-49C9-AE01-84E23EB23A6E}"/>
    <dgm:cxn modelId="{5366C1B9-1B39-4368-A0A2-29B1F856630B}" type="presOf" srcId="{62D46115-579A-48D0-8848-8E735367A8EF}" destId="{C4423A83-92F1-40F3-BDC2-862F24D160B8}" srcOrd="0" destOrd="0" presId="urn:microsoft.com/office/officeart/2005/8/layout/hList3"/>
    <dgm:cxn modelId="{368F5BBC-37A8-4E24-A9E7-69F7F84E0DA1}" type="presOf" srcId="{8AA7FCE9-89F4-4C1B-945F-7C97D8B3879B}" destId="{76E63F72-9C8C-4F22-8B5B-C28A13F7B238}" srcOrd="0" destOrd="0" presId="urn:microsoft.com/office/officeart/2005/8/layout/hList3"/>
    <dgm:cxn modelId="{67E987D6-7498-43EF-889A-EB3EAD77717A}" type="presOf" srcId="{844F98DC-40DF-4918-927B-AA38FCC44E3F}" destId="{7D703B4F-C383-4DBF-A050-FDFA561522D0}" srcOrd="0" destOrd="0" presId="urn:microsoft.com/office/officeart/2005/8/layout/hList3"/>
    <dgm:cxn modelId="{931581DC-DB33-4D6D-8D91-24B36B6C4702}" srcId="{844F98DC-40DF-4918-927B-AA38FCC44E3F}" destId="{801D2BF2-5086-463C-AD8F-B500CEC1312C}" srcOrd="0" destOrd="0" parTransId="{406EBD54-24E4-45B1-8870-B6767E15C283}" sibTransId="{C8F7B043-8B0B-4D4B-A10B-0D99D814CA8A}"/>
    <dgm:cxn modelId="{DB0319E4-5C3C-494B-BF7E-8B5BAB6D7F5A}" type="presOf" srcId="{6F7835BA-58E1-474B-839F-231FD36F1942}" destId="{F5AF62B6-8050-439A-AEB1-559FD409058C}" srcOrd="0" destOrd="0" presId="urn:microsoft.com/office/officeart/2005/8/layout/hList3"/>
    <dgm:cxn modelId="{CE2A1EE7-C881-4B91-B8B3-B6068EFE2964}" srcId="{8AA7FCE9-89F4-4C1B-945F-7C97D8B3879B}" destId="{844F98DC-40DF-4918-927B-AA38FCC44E3F}" srcOrd="0" destOrd="0" parTransId="{0ECF8B76-8B0E-4E6B-8188-4710B68DCE60}" sibTransId="{9E04C90E-E2CF-402B-A9A1-5FAACC09D157}"/>
    <dgm:cxn modelId="{EB17C2A5-91BF-4CF5-8733-DDE5DE802638}" type="presParOf" srcId="{76E63F72-9C8C-4F22-8B5B-C28A13F7B238}" destId="{7D703B4F-C383-4DBF-A050-FDFA561522D0}" srcOrd="0" destOrd="0" presId="urn:microsoft.com/office/officeart/2005/8/layout/hList3"/>
    <dgm:cxn modelId="{50245654-A849-4451-A6A6-5F9D653D0F60}" type="presParOf" srcId="{76E63F72-9C8C-4F22-8B5B-C28A13F7B238}" destId="{1169DC51-3017-40CB-8C03-0E9770371747}" srcOrd="1" destOrd="0" presId="urn:microsoft.com/office/officeart/2005/8/layout/hList3"/>
    <dgm:cxn modelId="{380C60C1-218F-4C35-B779-54A71E9EA617}" type="presParOf" srcId="{1169DC51-3017-40CB-8C03-0E9770371747}" destId="{E5B489B0-B43F-48F9-BF92-CD1A4B53F335}" srcOrd="0" destOrd="0" presId="urn:microsoft.com/office/officeart/2005/8/layout/hList3"/>
    <dgm:cxn modelId="{F8E20ECD-930D-4045-85F0-EE81246D1251}" type="presParOf" srcId="{1169DC51-3017-40CB-8C03-0E9770371747}" destId="{F5AF62B6-8050-439A-AEB1-559FD409058C}" srcOrd="1" destOrd="0" presId="urn:microsoft.com/office/officeart/2005/8/layout/hList3"/>
    <dgm:cxn modelId="{1A0B5DB7-4CFE-4312-98CF-C15ED1D22C60}" type="presParOf" srcId="{1169DC51-3017-40CB-8C03-0E9770371747}" destId="{C4423A83-92F1-40F3-BDC2-862F24D160B8}" srcOrd="2" destOrd="0" presId="urn:microsoft.com/office/officeart/2005/8/layout/hList3"/>
    <dgm:cxn modelId="{16FE9A5A-3FAC-4029-ABC9-4C58543536B3}" type="presParOf" srcId="{76E63F72-9C8C-4F22-8B5B-C28A13F7B238}" destId="{FB6CCF8C-90B8-4BFE-9F82-7FE264AA878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03B4F-C383-4DBF-A050-FDFA561522D0}">
      <dsp:nvSpPr>
        <dsp:cNvPr id="0" name=""/>
        <dsp:cNvSpPr/>
      </dsp:nvSpPr>
      <dsp:spPr>
        <a:xfrm>
          <a:off x="0" y="0"/>
          <a:ext cx="10776027" cy="108672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 err="1"/>
            <a:t>Akışın</a:t>
          </a:r>
          <a:r>
            <a:rPr lang="en-US" sz="2000" b="1" i="1" kern="1200" dirty="0"/>
            <a:t> </a:t>
          </a:r>
          <a:r>
            <a:rPr lang="en-US" sz="2000" b="1" i="1" kern="1200" dirty="0" err="1"/>
            <a:t>Hazır</a:t>
          </a:r>
          <a:r>
            <a:rPr lang="en-US" sz="2000" b="1" i="1" kern="1200" dirty="0"/>
            <a:t> </a:t>
          </a:r>
          <a:r>
            <a:rPr lang="en-US" sz="2000" b="1" i="1" kern="1200" dirty="0" err="1"/>
            <a:t>Olması</a:t>
          </a:r>
          <a:r>
            <a:rPr lang="en-US" sz="2000" b="1" i="1" kern="1200" dirty="0"/>
            <a:t> </a:t>
          </a:r>
          <a:r>
            <a:rPr lang="en-US" sz="2000" b="1" i="1" kern="1200" dirty="0" err="1"/>
            <a:t>Gereken</a:t>
          </a:r>
          <a:r>
            <a:rPr lang="en-US" sz="2000" b="1" i="1" kern="1200" dirty="0"/>
            <a:t> </a:t>
          </a:r>
          <a:r>
            <a:rPr lang="en-US" sz="2000" b="1" i="1" kern="1200" dirty="0" err="1"/>
            <a:t>Senaryolar</a:t>
          </a:r>
          <a:endParaRPr lang="en-US" sz="2000" b="1" i="1" kern="1200" dirty="0"/>
        </a:p>
      </dsp:txBody>
      <dsp:txXfrm>
        <a:off x="0" y="0"/>
        <a:ext cx="10776027" cy="1086720"/>
      </dsp:txXfrm>
    </dsp:sp>
    <dsp:sp modelId="{E5B489B0-B43F-48F9-BF92-CD1A4B53F335}">
      <dsp:nvSpPr>
        <dsp:cNvPr id="0" name=""/>
        <dsp:cNvSpPr/>
      </dsp:nvSpPr>
      <dsp:spPr>
        <a:xfrm>
          <a:off x="5261" y="1086720"/>
          <a:ext cx="3588501" cy="22821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ŞİRKET ADLARI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1-Şirket </a:t>
          </a:r>
          <a:r>
            <a:rPr lang="en-US" sz="2000" kern="1200" dirty="0" err="1"/>
            <a:t>Adı</a:t>
          </a:r>
          <a:r>
            <a:rPr lang="en-US" sz="2000" kern="1200" dirty="0"/>
            <a:t> </a:t>
          </a:r>
          <a:r>
            <a:rPr lang="en-US" sz="2000" kern="1200" dirty="0" err="1"/>
            <a:t>Değişikliği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2-Yeni Bir </a:t>
          </a:r>
          <a:r>
            <a:rPr lang="en-US" sz="2000" kern="1200" dirty="0" err="1"/>
            <a:t>Şirket</a:t>
          </a:r>
          <a:r>
            <a:rPr lang="en-US" sz="2000" kern="1200" dirty="0"/>
            <a:t> </a:t>
          </a:r>
          <a:r>
            <a:rPr lang="en-US" sz="2000" kern="1200" dirty="0" err="1"/>
            <a:t>eklenmesi</a:t>
          </a:r>
          <a:endParaRPr lang="en-US" sz="2000" kern="1200" dirty="0"/>
        </a:p>
      </dsp:txBody>
      <dsp:txXfrm>
        <a:off x="5261" y="1086720"/>
        <a:ext cx="3588501" cy="2282113"/>
      </dsp:txXfrm>
    </dsp:sp>
    <dsp:sp modelId="{F5AF62B6-8050-439A-AEB1-559FD409058C}">
      <dsp:nvSpPr>
        <dsp:cNvPr id="0" name=""/>
        <dsp:cNvSpPr/>
      </dsp:nvSpPr>
      <dsp:spPr>
        <a:xfrm>
          <a:off x="3593762" y="1086720"/>
          <a:ext cx="3588501" cy="22821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BRANS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1-Branş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Adı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Değişikliği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  <a:ea typeface="+mn-ea"/>
              <a:cs typeface="+mn-cs"/>
            </a:rPr>
            <a:t>2-Yeni Bir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Branş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eklenmesi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sp:txBody>
      <dsp:txXfrm>
        <a:off x="3593762" y="1086720"/>
        <a:ext cx="3588501" cy="2282113"/>
      </dsp:txXfrm>
    </dsp:sp>
    <dsp:sp modelId="{C4423A83-92F1-40F3-BDC2-862F24D160B8}">
      <dsp:nvSpPr>
        <dsp:cNvPr id="0" name=""/>
        <dsp:cNvSpPr/>
      </dsp:nvSpPr>
      <dsp:spPr>
        <a:xfrm>
          <a:off x="7159800" y="1107898"/>
          <a:ext cx="3588501" cy="22821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ANABRANS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1-Anabranş Adı Değişimi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  <a:ea typeface="+mn-ea"/>
              <a:cs typeface="+mn-cs"/>
            </a:rPr>
            <a:t>2-Yeni Bir Anabrans eklenmesi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sp:txBody>
      <dsp:txXfrm>
        <a:off x="7159800" y="1107898"/>
        <a:ext cx="3588501" cy="2282113"/>
      </dsp:txXfrm>
    </dsp:sp>
    <dsp:sp modelId="{FB6CCF8C-90B8-4BFE-9F82-7FE264AA878E}">
      <dsp:nvSpPr>
        <dsp:cNvPr id="0" name=""/>
        <dsp:cNvSpPr/>
      </dsp:nvSpPr>
      <dsp:spPr>
        <a:xfrm>
          <a:off x="0" y="3368833"/>
          <a:ext cx="10776027" cy="25356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D42AB3D-3D79-4D9D-8E11-2EA9001FB1D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5508774-019F-49F4-B2AB-719DDFDE18E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3820373-C40F-497D-AB52-D5167A262D2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CB7BBDF-E92C-4D2F-A171-9D6D14EEADD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tr-T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A4F3EFB-8744-4FAD-A70B-6D182D6F9A2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683B0F6-0EBE-48EF-98AA-E91516A6258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FC7DDF8-C8ED-4ACD-B193-601FFC05F6C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EFE280C-0248-4F4E-86BE-65DB2AA0F7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tr-T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30FE0B2-BE77-4E13-84CD-23C2D9F8865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38C7EC2-B0C6-4A66-A140-F7EBEA09C99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D616B2-C772-47DF-AEA6-6E5BF5AFB8A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0307288-036B-4B7E-9D92-1304F14008B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tr-T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tr-TR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83883F3-C7DA-4BAF-9E92-106C53D4BC3E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tr-T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Ana başlık metnini düzenlemek için tıklayın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Anahat metninin biçimini düzenlemek için tıklayın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İkinci Anahat Düzeyi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Üçüncü Anahat Düzeyi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Dördüncü Anahat Düzeyi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Beşinci Anahat Düzeyi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Altıncı Anahat Düzeyi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Yedinci Anahat Düzeyi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"/>
          <p:cNvGrpSpPr/>
          <p:nvPr/>
        </p:nvGrpSpPr>
        <p:grpSpPr>
          <a:xfrm>
            <a:off x="16298640" y="-858960"/>
            <a:ext cx="3194280" cy="11957760"/>
            <a:chOff x="16298640" y="-858960"/>
            <a:chExt cx="3194280" cy="11957760"/>
          </a:xfrm>
        </p:grpSpPr>
        <p:sp>
          <p:nvSpPr>
            <p:cNvPr id="42" name="Freeform 3"/>
            <p:cNvSpPr/>
            <p:nvPr/>
          </p:nvSpPr>
          <p:spPr>
            <a:xfrm rot="16200000">
              <a:off x="11392560" y="4155480"/>
              <a:ext cx="11957760" cy="1928880"/>
            </a:xfrm>
            <a:custGeom>
              <a:avLst/>
              <a:gdLst>
                <a:gd name="textAreaLeft" fmla="*/ 0 w 11957760"/>
                <a:gd name="textAreaRight" fmla="*/ 11958120 w 11957760"/>
                <a:gd name="textAreaTop" fmla="*/ 0 h 1928880"/>
                <a:gd name="textAreaBottom" fmla="*/ 1929240 h 1928880"/>
              </a:gdLst>
              <a:ahLst/>
              <a:cxnLst/>
              <a:rect l="textAreaLeft" t="textAreaTop" r="textAreaRight" b="textAreaBottom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TextBox 4"/>
            <p:cNvSpPr/>
            <p:nvPr/>
          </p:nvSpPr>
          <p:spPr>
            <a:xfrm rot="16200000">
              <a:off x="16353000" y="7958880"/>
              <a:ext cx="3085560" cy="319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591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4" name="Group 5"/>
          <p:cNvGrpSpPr/>
          <p:nvPr/>
        </p:nvGrpSpPr>
        <p:grpSpPr>
          <a:xfrm>
            <a:off x="10378440" y="649440"/>
            <a:ext cx="7518960" cy="8987400"/>
            <a:chOff x="10378440" y="649440"/>
            <a:chExt cx="7518960" cy="8987400"/>
          </a:xfrm>
        </p:grpSpPr>
        <p:sp>
          <p:nvSpPr>
            <p:cNvPr id="45" name="Freeform 6"/>
            <p:cNvSpPr/>
            <p:nvPr/>
          </p:nvSpPr>
          <p:spPr>
            <a:xfrm>
              <a:off x="10378440" y="649440"/>
              <a:ext cx="7518960" cy="8987400"/>
            </a:xfrm>
            <a:custGeom>
              <a:avLst/>
              <a:gdLst>
                <a:gd name="textAreaLeft" fmla="*/ 0 w 7518960"/>
                <a:gd name="textAreaRight" fmla="*/ 7519320 w 7518960"/>
                <a:gd name="textAreaTop" fmla="*/ 0 h 8987400"/>
                <a:gd name="textAreaBottom" fmla="*/ 8987760 h 8987400"/>
              </a:gdLst>
              <a:ahLst/>
              <a:cxnLst/>
              <a:rect l="textAreaLeft" t="textAreaTop" r="textAreaRight" b="textAreaBottom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6" name="Freeform 7"/>
          <p:cNvSpPr/>
          <p:nvPr/>
        </p:nvSpPr>
        <p:spPr>
          <a:xfrm>
            <a:off x="1028880" y="672840"/>
            <a:ext cx="2564640" cy="711000"/>
          </a:xfrm>
          <a:custGeom>
            <a:avLst/>
            <a:gdLst>
              <a:gd name="textAreaLeft" fmla="*/ 0 w 2564640"/>
              <a:gd name="textAreaRight" fmla="*/ 2565000 w 2564640"/>
              <a:gd name="textAreaTop" fmla="*/ 0 h 711000"/>
              <a:gd name="textAreaBottom" fmla="*/ 711360 h 711000"/>
            </a:gdLst>
            <a:ahLst/>
            <a:cxnLst/>
            <a:rect l="textAreaLeft" t="textAreaTop" r="textAreaRight" b="textAreaBottom"/>
            <a:pathLst>
              <a:path w="2565091" h="711412">
                <a:moveTo>
                  <a:pt x="0" y="0"/>
                </a:moveTo>
                <a:lnTo>
                  <a:pt x="2565091" y="0"/>
                </a:lnTo>
                <a:lnTo>
                  <a:pt x="2565091" y="711412"/>
                </a:lnTo>
                <a:lnTo>
                  <a:pt x="0" y="7114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Box 8"/>
          <p:cNvSpPr/>
          <p:nvPr/>
        </p:nvSpPr>
        <p:spPr>
          <a:xfrm>
            <a:off x="737935" y="7589249"/>
            <a:ext cx="8115120" cy="4554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3728"/>
              </a:lnSpc>
            </a:pPr>
            <a:r>
              <a:rPr lang="en-US" sz="3030" b="0" strike="noStrike" spc="-1" dirty="0">
                <a:solidFill>
                  <a:srgbClr val="56AEFF"/>
                </a:solidFill>
                <a:latin typeface="DM Sans Italics"/>
              </a:rPr>
              <a:t>Veri Yönetimi ve Analitik Çözümler </a:t>
            </a:r>
            <a:r>
              <a:rPr lang="en-US" sz="3030" b="0" strike="noStrike" spc="-1" dirty="0" err="1">
                <a:solidFill>
                  <a:srgbClr val="56AEFF"/>
                </a:solidFill>
                <a:latin typeface="DM Sans Italics"/>
              </a:rPr>
              <a:t>Müdürlüğü</a:t>
            </a:r>
            <a:endParaRPr lang="tr-TR" sz="303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TextBox 9"/>
          <p:cNvSpPr/>
          <p:nvPr/>
        </p:nvSpPr>
        <p:spPr>
          <a:xfrm>
            <a:off x="1028880" y="2913120"/>
            <a:ext cx="11503800" cy="22047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9249"/>
              </a:lnSpc>
            </a:pPr>
            <a:r>
              <a:rPr lang="en-US" sz="4800" dirty="0" err="1">
                <a:solidFill>
                  <a:schemeClr val="bg1"/>
                </a:solidFill>
              </a:rPr>
              <a:t>Çalışan</a:t>
            </a:r>
            <a:r>
              <a:rPr lang="en-US" sz="4800" dirty="0">
                <a:solidFill>
                  <a:schemeClr val="bg1"/>
                </a:solidFill>
              </a:rPr>
              <a:t> &amp; </a:t>
            </a:r>
            <a:r>
              <a:rPr lang="en-US" sz="4800" dirty="0" err="1">
                <a:solidFill>
                  <a:schemeClr val="bg1"/>
                </a:solidFill>
              </a:rPr>
              <a:t>Makine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İşbirliği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ile</a:t>
            </a:r>
            <a:endParaRPr lang="en-US" sz="4800" dirty="0">
              <a:solidFill>
                <a:schemeClr val="bg1"/>
              </a:solidFill>
            </a:endParaRPr>
          </a:p>
          <a:p>
            <a:pPr>
              <a:lnSpc>
                <a:spcPts val="9249"/>
              </a:lnSpc>
            </a:pPr>
            <a:r>
              <a:rPr lang="en-US" sz="4800" dirty="0">
                <a:solidFill>
                  <a:schemeClr val="bg1"/>
                </a:solidFill>
              </a:rPr>
              <a:t> Veri </a:t>
            </a:r>
            <a:r>
              <a:rPr lang="en-US" sz="4800" dirty="0" err="1">
                <a:solidFill>
                  <a:schemeClr val="bg1"/>
                </a:solidFill>
              </a:rPr>
              <a:t>Otomasyon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Süreci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endParaRPr lang="tr-TR" sz="4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2"/>
          <p:cNvSpPr/>
          <p:nvPr/>
        </p:nvSpPr>
        <p:spPr>
          <a:xfrm>
            <a:off x="0" y="-290945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FDA914-7F54-40E9-BB26-38304730F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184187"/>
              </p:ext>
            </p:extLst>
          </p:nvPr>
        </p:nvGraphicFramePr>
        <p:xfrm>
          <a:off x="1670876" y="710834"/>
          <a:ext cx="10776027" cy="362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1E3DE50F-F1E4-47C3-8E01-B58A82F0D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6781" y="5335015"/>
            <a:ext cx="2230581" cy="2230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C2CD2-F236-41A9-AC09-213640C2D526}"/>
              </a:ext>
            </a:extLst>
          </p:cNvPr>
          <p:cNvSpPr txBox="1"/>
          <p:nvPr/>
        </p:nvSpPr>
        <p:spPr>
          <a:xfrm>
            <a:off x="8021781" y="6087247"/>
            <a:ext cx="8188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AKIŞIN TÜM SENARYOLARA CEVAP VEREBİLDİĞİ TEST EDİLMİŞTİR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2"/>
          <p:cNvSpPr/>
          <p:nvPr/>
        </p:nvSpPr>
        <p:spPr>
          <a:xfrm>
            <a:off x="0" y="166254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Freeform 6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Box 8"/>
          <p:cNvSpPr/>
          <p:nvPr/>
        </p:nvSpPr>
        <p:spPr>
          <a:xfrm>
            <a:off x="5729596" y="846000"/>
            <a:ext cx="6371640" cy="10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8376"/>
              </a:lnSpc>
            </a:pPr>
            <a:r>
              <a:rPr lang="en-US" sz="6700" b="0" strike="noStrike" spc="-1" dirty="0" err="1">
                <a:solidFill>
                  <a:srgbClr val="0033A0"/>
                </a:solidFill>
                <a:latin typeface="Now Bold"/>
              </a:rPr>
              <a:t>Çıktı</a:t>
            </a:r>
            <a:r>
              <a:rPr lang="en-US" sz="6700" b="0" strike="noStrike" spc="-1" dirty="0">
                <a:solidFill>
                  <a:srgbClr val="0033A0"/>
                </a:solidFill>
                <a:latin typeface="Now Bold"/>
              </a:rPr>
              <a:t> </a:t>
            </a:r>
            <a:r>
              <a:rPr lang="en-US" sz="6700" b="0" strike="noStrike" spc="-1" dirty="0" err="1">
                <a:solidFill>
                  <a:srgbClr val="0033A0"/>
                </a:solidFill>
                <a:latin typeface="Now Bold"/>
              </a:rPr>
              <a:t>Tabloları</a:t>
            </a:r>
            <a:endParaRPr lang="tr-TR" sz="6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93BD7-0DA5-4C5A-9287-65A82E2D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28" y="2016262"/>
            <a:ext cx="8848725" cy="53911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F8997F-697D-4CE6-BCC6-AEED024FBF6E}"/>
              </a:ext>
            </a:extLst>
          </p:cNvPr>
          <p:cNvGrpSpPr/>
          <p:nvPr/>
        </p:nvGrpSpPr>
        <p:grpSpPr>
          <a:xfrm>
            <a:off x="10307781" y="1378273"/>
            <a:ext cx="6167455" cy="4507237"/>
            <a:chOff x="-777240" y="2862720"/>
            <a:chExt cx="17293680" cy="253116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9EA169F-2D2D-40B6-8EBE-4639BEC8EF5F}"/>
                </a:ext>
              </a:extLst>
            </p:cNvPr>
            <p:cNvSpPr/>
            <p:nvPr/>
          </p:nvSpPr>
          <p:spPr>
            <a:xfrm>
              <a:off x="-777240" y="3079800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CD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189589-4822-49AF-A27D-E4E8D5BB2F18}"/>
                </a:ext>
              </a:extLst>
            </p:cNvPr>
            <p:cNvSpPr/>
            <p:nvPr/>
          </p:nvSpPr>
          <p:spPr>
            <a:xfrm>
              <a:off x="-391680" y="286272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3FA5F3-BF8B-4BF8-B093-E3D5EB7F11AC}"/>
              </a:ext>
            </a:extLst>
          </p:cNvPr>
          <p:cNvSpPr txBox="1"/>
          <p:nvPr/>
        </p:nvSpPr>
        <p:spPr>
          <a:xfrm>
            <a:off x="10849684" y="2353681"/>
            <a:ext cx="5430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SİGORTA ŞİRKETLERİNİN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ÜRETİMLERİ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SEKTÖR PAYLARI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SEKTÖR PAYI DEĞİŞİM ORANLARI</a:t>
            </a:r>
          </a:p>
          <a:p>
            <a:r>
              <a:rPr lang="en-US" b="1" i="1" dirty="0"/>
              <a:t> GÖSTERİLMEKTEDİR.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A7581-66B9-48C2-A386-EB812A07CBC2}"/>
              </a:ext>
            </a:extLst>
          </p:cNvPr>
          <p:cNvSpPr txBox="1"/>
          <p:nvPr/>
        </p:nvSpPr>
        <p:spPr>
          <a:xfrm>
            <a:off x="441164" y="9894516"/>
            <a:ext cx="749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Temsil</a:t>
            </a:r>
            <a:r>
              <a:rPr lang="en-US" dirty="0"/>
              <a:t> için </a:t>
            </a:r>
            <a:r>
              <a:rPr lang="en-US" dirty="0" err="1"/>
              <a:t>toplam</a:t>
            </a:r>
            <a:r>
              <a:rPr lang="en-US" dirty="0"/>
              <a:t> </a:t>
            </a:r>
            <a:r>
              <a:rPr lang="en-US" dirty="0" err="1"/>
              <a:t>üretim</a:t>
            </a:r>
            <a:r>
              <a:rPr lang="en-US" dirty="0"/>
              <a:t> ve OSM brans </a:t>
            </a:r>
            <a:r>
              <a:rPr lang="en-US" dirty="0" err="1"/>
              <a:t>üretim</a:t>
            </a:r>
            <a:r>
              <a:rPr lang="en-US" dirty="0"/>
              <a:t> </a:t>
            </a:r>
            <a:r>
              <a:rPr lang="en-US" dirty="0" err="1"/>
              <a:t>grafikleri</a:t>
            </a:r>
            <a:r>
              <a:rPr lang="en-US" dirty="0"/>
              <a:t> </a:t>
            </a:r>
            <a:r>
              <a:rPr lang="en-US" dirty="0" err="1"/>
              <a:t>koyulmuştur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BC82C-E5E6-406B-B162-D0410541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097" y="4067060"/>
            <a:ext cx="9096375" cy="58274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Freeform 3"/>
          <p:cNvSpPr/>
          <p:nvPr/>
        </p:nvSpPr>
        <p:spPr>
          <a:xfrm>
            <a:off x="14923440" y="-1307160"/>
            <a:ext cx="4671720" cy="4671720"/>
          </a:xfrm>
          <a:custGeom>
            <a:avLst/>
            <a:gdLst>
              <a:gd name="textAreaLeft" fmla="*/ 0 w 4671720"/>
              <a:gd name="textAreaRight" fmla="*/ 4672080 w 4671720"/>
              <a:gd name="textAreaTop" fmla="*/ 0 h 4671720"/>
              <a:gd name="textAreaBottom" fmla="*/ 4672080 h 4671720"/>
            </a:gdLst>
            <a:ahLst/>
            <a:cxnLst/>
            <a:rect l="textAreaLeft" t="textAreaTop" r="textAreaRight" b="textAreaBottom"/>
            <a:pathLst>
              <a:path w="4671984" h="4671984">
                <a:moveTo>
                  <a:pt x="0" y="0"/>
                </a:moveTo>
                <a:lnTo>
                  <a:pt x="4671984" y="0"/>
                </a:lnTo>
                <a:lnTo>
                  <a:pt x="4671984" y="4671984"/>
                </a:lnTo>
                <a:lnTo>
                  <a:pt x="0" y="46719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extBox 4"/>
          <p:cNvSpPr/>
          <p:nvPr/>
        </p:nvSpPr>
        <p:spPr>
          <a:xfrm>
            <a:off x="2526120" y="3866040"/>
            <a:ext cx="13235400" cy="202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5976"/>
              </a:lnSpc>
            </a:pPr>
            <a:r>
              <a:rPr lang="en-US" sz="11410" b="0" strike="noStrike" spc="-1">
                <a:solidFill>
                  <a:srgbClr val="FFFFFF"/>
                </a:solidFill>
                <a:latin typeface="Now"/>
              </a:rPr>
              <a:t>Teşekkürler</a:t>
            </a:r>
            <a:endParaRPr lang="tr-TR" sz="1141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Freeform 5"/>
          <p:cNvSpPr/>
          <p:nvPr/>
        </p:nvSpPr>
        <p:spPr>
          <a:xfrm>
            <a:off x="-1307160" y="6922440"/>
            <a:ext cx="4671720" cy="4671720"/>
          </a:xfrm>
          <a:custGeom>
            <a:avLst/>
            <a:gdLst>
              <a:gd name="textAreaLeft" fmla="*/ 0 w 4671720"/>
              <a:gd name="textAreaRight" fmla="*/ 4672080 w 4671720"/>
              <a:gd name="textAreaTop" fmla="*/ 0 h 4671720"/>
              <a:gd name="textAreaBottom" fmla="*/ 4672080 h 4671720"/>
            </a:gdLst>
            <a:ahLst/>
            <a:cxnLst/>
            <a:rect l="textAreaLeft" t="textAreaTop" r="textAreaRight" b="textAreaBottom"/>
            <a:pathLst>
              <a:path w="4671984" h="4671984">
                <a:moveTo>
                  <a:pt x="0" y="0"/>
                </a:moveTo>
                <a:lnTo>
                  <a:pt x="4671984" y="0"/>
                </a:lnTo>
                <a:lnTo>
                  <a:pt x="4671984" y="4671984"/>
                </a:lnTo>
                <a:lnTo>
                  <a:pt x="0" y="46719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Freeform 6"/>
          <p:cNvSpPr/>
          <p:nvPr/>
        </p:nvSpPr>
        <p:spPr>
          <a:xfrm>
            <a:off x="12856680" y="1028880"/>
            <a:ext cx="1391400" cy="1391400"/>
          </a:xfrm>
          <a:custGeom>
            <a:avLst/>
            <a:gdLst>
              <a:gd name="textAreaLeft" fmla="*/ 0 w 1391400"/>
              <a:gd name="textAreaRight" fmla="*/ 1391760 w 1391400"/>
              <a:gd name="textAreaTop" fmla="*/ 0 h 1391400"/>
              <a:gd name="textAreaBottom" fmla="*/ 1391760 h 1391400"/>
            </a:gdLst>
            <a:ahLst/>
            <a:cxnLst/>
            <a:rect l="textAreaLeft" t="textAreaTop" r="textAreaRight" b="textAreaBottom"/>
            <a:pathLst>
              <a:path w="1391836" h="1391836">
                <a:moveTo>
                  <a:pt x="0" y="0"/>
                </a:moveTo>
                <a:lnTo>
                  <a:pt x="1391836" y="0"/>
                </a:lnTo>
                <a:lnTo>
                  <a:pt x="1391836" y="1391836"/>
                </a:lnTo>
                <a:lnTo>
                  <a:pt x="0" y="13918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Freeform 7"/>
          <p:cNvSpPr/>
          <p:nvPr/>
        </p:nvSpPr>
        <p:spPr>
          <a:xfrm>
            <a:off x="15465240" y="3776400"/>
            <a:ext cx="593280" cy="593280"/>
          </a:xfrm>
          <a:custGeom>
            <a:avLst/>
            <a:gdLst>
              <a:gd name="textAreaLeft" fmla="*/ 0 w 593280"/>
              <a:gd name="textAreaRight" fmla="*/ 593640 w 593280"/>
              <a:gd name="textAreaTop" fmla="*/ 0 h 593280"/>
              <a:gd name="textAreaBottom" fmla="*/ 593640 h 593280"/>
            </a:gdLst>
            <a:ahLst/>
            <a:cxnLst/>
            <a:rect l="textAreaLeft" t="textAreaTop" r="textAreaRight" b="textAreaBottom"/>
            <a:pathLst>
              <a:path w="593492" h="593492">
                <a:moveTo>
                  <a:pt x="0" y="0"/>
                </a:moveTo>
                <a:lnTo>
                  <a:pt x="593492" y="0"/>
                </a:lnTo>
                <a:lnTo>
                  <a:pt x="593492" y="593492"/>
                </a:lnTo>
                <a:lnTo>
                  <a:pt x="0" y="5934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Freeform 8"/>
          <p:cNvSpPr/>
          <p:nvPr/>
        </p:nvSpPr>
        <p:spPr>
          <a:xfrm>
            <a:off x="4353840" y="7866360"/>
            <a:ext cx="1391400" cy="1391400"/>
          </a:xfrm>
          <a:custGeom>
            <a:avLst/>
            <a:gdLst>
              <a:gd name="textAreaLeft" fmla="*/ 0 w 1391400"/>
              <a:gd name="textAreaRight" fmla="*/ 1391760 w 1391400"/>
              <a:gd name="textAreaTop" fmla="*/ 0 h 1391400"/>
              <a:gd name="textAreaBottom" fmla="*/ 1391760 h 1391400"/>
            </a:gdLst>
            <a:ahLst/>
            <a:cxnLst/>
            <a:rect l="textAreaLeft" t="textAreaTop" r="textAreaRight" b="textAreaBottom"/>
            <a:pathLst>
              <a:path w="1391836" h="1391836">
                <a:moveTo>
                  <a:pt x="0" y="0"/>
                </a:moveTo>
                <a:lnTo>
                  <a:pt x="1391837" y="0"/>
                </a:lnTo>
                <a:lnTo>
                  <a:pt x="1391837" y="1391836"/>
                </a:lnTo>
                <a:lnTo>
                  <a:pt x="0" y="13918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Freeform 9"/>
          <p:cNvSpPr/>
          <p:nvPr/>
        </p:nvSpPr>
        <p:spPr>
          <a:xfrm>
            <a:off x="3067920" y="5225400"/>
            <a:ext cx="593280" cy="593280"/>
          </a:xfrm>
          <a:custGeom>
            <a:avLst/>
            <a:gdLst>
              <a:gd name="textAreaLeft" fmla="*/ 0 w 593280"/>
              <a:gd name="textAreaRight" fmla="*/ 593640 w 593280"/>
              <a:gd name="textAreaTop" fmla="*/ 0 h 593280"/>
              <a:gd name="textAreaBottom" fmla="*/ 593640 h 593280"/>
            </a:gdLst>
            <a:ahLst/>
            <a:cxnLst/>
            <a:rect l="textAreaLeft" t="textAreaTop" r="textAreaRight" b="textAreaBottom"/>
            <a:pathLst>
              <a:path w="593492" h="593492">
                <a:moveTo>
                  <a:pt x="0" y="0"/>
                </a:moveTo>
                <a:lnTo>
                  <a:pt x="593492" y="0"/>
                </a:lnTo>
                <a:lnTo>
                  <a:pt x="593492" y="593491"/>
                </a:lnTo>
                <a:lnTo>
                  <a:pt x="0" y="5934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0" name="Group 10"/>
          <p:cNvGrpSpPr/>
          <p:nvPr/>
        </p:nvGrpSpPr>
        <p:grpSpPr>
          <a:xfrm>
            <a:off x="14348880" y="6922440"/>
            <a:ext cx="5245920" cy="5245920"/>
            <a:chOff x="14348880" y="6922440"/>
            <a:chExt cx="5245920" cy="5245920"/>
          </a:xfrm>
        </p:grpSpPr>
        <p:sp>
          <p:nvSpPr>
            <p:cNvPr id="361" name="Freeform 11"/>
            <p:cNvSpPr/>
            <p:nvPr/>
          </p:nvSpPr>
          <p:spPr>
            <a:xfrm>
              <a:off x="14348880" y="6922440"/>
              <a:ext cx="5245920" cy="5245920"/>
            </a:xfrm>
            <a:custGeom>
              <a:avLst/>
              <a:gdLst>
                <a:gd name="textAreaLeft" fmla="*/ 0 w 5245920"/>
                <a:gd name="textAreaRight" fmla="*/ 5246280 w 5245920"/>
                <a:gd name="textAreaTop" fmla="*/ 0 h 5245920"/>
                <a:gd name="textAreaBottom" fmla="*/ 5246280 h 5245920"/>
              </a:gdLst>
              <a:ahLst/>
              <a:cxnLst/>
              <a:rect l="textAreaLeft" t="textAreaTop" r="textAreaRight" b="textAreaBottom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2" name="Freeform 12"/>
          <p:cNvSpPr/>
          <p:nvPr/>
        </p:nvSpPr>
        <p:spPr>
          <a:xfrm>
            <a:off x="1181160" y="83124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"/>
          <p:cNvGrpSpPr/>
          <p:nvPr/>
        </p:nvGrpSpPr>
        <p:grpSpPr>
          <a:xfrm>
            <a:off x="2986560" y="2983680"/>
            <a:ext cx="3888360" cy="2373120"/>
            <a:chOff x="2986560" y="2983680"/>
            <a:chExt cx="3888360" cy="2373120"/>
          </a:xfrm>
        </p:grpSpPr>
        <p:sp>
          <p:nvSpPr>
            <p:cNvPr id="50" name="Freeform 3"/>
            <p:cNvSpPr/>
            <p:nvPr/>
          </p:nvSpPr>
          <p:spPr>
            <a:xfrm>
              <a:off x="2986560" y="3084120"/>
              <a:ext cx="3888360" cy="2272680"/>
            </a:xfrm>
            <a:custGeom>
              <a:avLst/>
              <a:gdLst>
                <a:gd name="textAreaLeft" fmla="*/ 0 w 3888360"/>
                <a:gd name="textAreaRight" fmla="*/ 3888720 w 3888360"/>
                <a:gd name="textAreaTop" fmla="*/ 0 h 2272680"/>
                <a:gd name="textAreaBottom" fmla="*/ 2273040 h 2272680"/>
              </a:gdLst>
              <a:ahLst/>
              <a:cxnLst/>
              <a:rect l="textAreaLeft" t="textAreaTop" r="textAreaRight" b="textAreaBottom"/>
              <a:pathLst>
                <a:path w="1476126" h="862860">
                  <a:moveTo>
                    <a:pt x="0" y="0"/>
                  </a:moveTo>
                  <a:lnTo>
                    <a:pt x="1476126" y="0"/>
                  </a:lnTo>
                  <a:lnTo>
                    <a:pt x="1476126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0033A0"/>
            </a:solidFill>
            <a:ln w="9525" cap="sq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TextBox 4"/>
            <p:cNvSpPr/>
            <p:nvPr/>
          </p:nvSpPr>
          <p:spPr>
            <a:xfrm>
              <a:off x="2986560" y="298368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484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2" name="AutoShape 5"/>
          <p:cNvSpPr/>
          <p:nvPr/>
        </p:nvSpPr>
        <p:spPr>
          <a:xfrm>
            <a:off x="3829320" y="4278240"/>
            <a:ext cx="220320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tr-TR" sz="18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3" name="Group 6"/>
          <p:cNvGrpSpPr/>
          <p:nvPr/>
        </p:nvGrpSpPr>
        <p:grpSpPr>
          <a:xfrm>
            <a:off x="2986560" y="5759640"/>
            <a:ext cx="3888360" cy="2352600"/>
            <a:chOff x="2986560" y="5759640"/>
            <a:chExt cx="3888360" cy="2352600"/>
          </a:xfrm>
        </p:grpSpPr>
        <p:sp>
          <p:nvSpPr>
            <p:cNvPr id="54" name="Freeform 7"/>
            <p:cNvSpPr/>
            <p:nvPr/>
          </p:nvSpPr>
          <p:spPr>
            <a:xfrm>
              <a:off x="2986560" y="5860080"/>
              <a:ext cx="3888360" cy="2252160"/>
            </a:xfrm>
            <a:custGeom>
              <a:avLst/>
              <a:gdLst>
                <a:gd name="textAreaLeft" fmla="*/ 0 w 3888360"/>
                <a:gd name="textAreaRight" fmla="*/ 3888720 w 3888360"/>
                <a:gd name="textAreaTop" fmla="*/ 0 h 2252160"/>
                <a:gd name="textAreaBottom" fmla="*/ 2252520 h 2252160"/>
              </a:gdLst>
              <a:ahLst/>
              <a:cxnLst/>
              <a:rect l="textAreaLeft" t="textAreaTop" r="textAreaRight" b="textAreaBottom"/>
              <a:pathLst>
                <a:path w="1476126" h="855070">
                  <a:moveTo>
                    <a:pt x="0" y="0"/>
                  </a:moveTo>
                  <a:lnTo>
                    <a:pt x="1476126" y="0"/>
                  </a:lnTo>
                  <a:lnTo>
                    <a:pt x="1476126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0033A0"/>
            </a:solidFill>
            <a:ln w="9525" cap="sq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" name="TextBox 8"/>
            <p:cNvSpPr/>
            <p:nvPr/>
          </p:nvSpPr>
          <p:spPr>
            <a:xfrm>
              <a:off x="2986560" y="575964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484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6" name="AutoShape 9"/>
          <p:cNvSpPr/>
          <p:nvPr/>
        </p:nvSpPr>
        <p:spPr>
          <a:xfrm>
            <a:off x="3829320" y="7033680"/>
            <a:ext cx="220320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tr-TR" sz="18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7" name="Group 10"/>
          <p:cNvGrpSpPr/>
          <p:nvPr/>
        </p:nvGrpSpPr>
        <p:grpSpPr>
          <a:xfrm>
            <a:off x="10000800" y="1509480"/>
            <a:ext cx="6992280" cy="8074440"/>
            <a:chOff x="10000800" y="1509480"/>
            <a:chExt cx="6992280" cy="8074440"/>
          </a:xfrm>
        </p:grpSpPr>
        <p:sp>
          <p:nvSpPr>
            <p:cNvPr id="58" name="Freeform 11"/>
            <p:cNvSpPr/>
            <p:nvPr/>
          </p:nvSpPr>
          <p:spPr>
            <a:xfrm>
              <a:off x="10000800" y="1509480"/>
              <a:ext cx="6992280" cy="8074440"/>
            </a:xfrm>
            <a:custGeom>
              <a:avLst/>
              <a:gdLst>
                <a:gd name="textAreaLeft" fmla="*/ 0 w 6992280"/>
                <a:gd name="textAreaRight" fmla="*/ 6992640 w 6992280"/>
                <a:gd name="textAreaTop" fmla="*/ 0 h 8074440"/>
                <a:gd name="textAreaBottom" fmla="*/ 8074800 h 8074440"/>
              </a:gdLst>
              <a:ahLst/>
              <a:cxnLst/>
              <a:rect l="textAreaLeft" t="textAreaTop" r="textAreaRight" b="textAreaBottom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solidFill>
              <a:srgbClr val="56AEFF"/>
            </a:solidFill>
            <a:ln w="127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9" name="Group 12"/>
          <p:cNvGrpSpPr/>
          <p:nvPr/>
        </p:nvGrpSpPr>
        <p:grpSpPr>
          <a:xfrm>
            <a:off x="10143720" y="1698120"/>
            <a:ext cx="6697080" cy="7733520"/>
            <a:chOff x="10143720" y="1698120"/>
            <a:chExt cx="6697080" cy="7733520"/>
          </a:xfrm>
        </p:grpSpPr>
        <p:sp>
          <p:nvSpPr>
            <p:cNvPr id="60" name="Freeform 13"/>
            <p:cNvSpPr/>
            <p:nvPr/>
          </p:nvSpPr>
          <p:spPr>
            <a:xfrm>
              <a:off x="10143720" y="1698120"/>
              <a:ext cx="6697080" cy="7733520"/>
            </a:xfrm>
            <a:custGeom>
              <a:avLst/>
              <a:gdLst>
                <a:gd name="textAreaLeft" fmla="*/ 0 w 6697080"/>
                <a:gd name="textAreaRight" fmla="*/ 6697440 w 6697080"/>
                <a:gd name="textAreaTop" fmla="*/ 0 h 7733520"/>
                <a:gd name="textAreaBottom" fmla="*/ 7733880 h 7733520"/>
              </a:gdLst>
              <a:ahLst/>
              <a:cxnLst/>
              <a:rect l="textAreaLeft" t="textAreaTop" r="textAreaRight" b="textAreaBottom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1" name="Group 14"/>
          <p:cNvGrpSpPr/>
          <p:nvPr/>
        </p:nvGrpSpPr>
        <p:grpSpPr>
          <a:xfrm>
            <a:off x="7205400" y="2983680"/>
            <a:ext cx="3889800" cy="2373120"/>
            <a:chOff x="7205400" y="2983680"/>
            <a:chExt cx="3889800" cy="2373120"/>
          </a:xfrm>
        </p:grpSpPr>
        <p:sp>
          <p:nvSpPr>
            <p:cNvPr id="62" name="Freeform 15"/>
            <p:cNvSpPr/>
            <p:nvPr/>
          </p:nvSpPr>
          <p:spPr>
            <a:xfrm>
              <a:off x="7205400" y="3084120"/>
              <a:ext cx="3889800" cy="2272680"/>
            </a:xfrm>
            <a:custGeom>
              <a:avLst/>
              <a:gdLst>
                <a:gd name="textAreaLeft" fmla="*/ 0 w 3889800"/>
                <a:gd name="textAreaRight" fmla="*/ 3890160 w 3889800"/>
                <a:gd name="textAreaTop" fmla="*/ 0 h 2272680"/>
                <a:gd name="textAreaBottom" fmla="*/ 2273040 h 2272680"/>
              </a:gdLst>
              <a:ahLst/>
              <a:cxnLst/>
              <a:rect l="textAreaLeft" t="textAreaTop" r="textAreaRight" b="textAreaBottom"/>
              <a:pathLst>
                <a:path w="1476674" h="862860">
                  <a:moveTo>
                    <a:pt x="0" y="0"/>
                  </a:moveTo>
                  <a:lnTo>
                    <a:pt x="1476674" y="0"/>
                  </a:lnTo>
                  <a:lnTo>
                    <a:pt x="1476674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0033A0"/>
            </a:solidFill>
            <a:ln w="9525" cap="sq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3" name="TextBox 16"/>
            <p:cNvSpPr/>
            <p:nvPr/>
          </p:nvSpPr>
          <p:spPr>
            <a:xfrm>
              <a:off x="7205400" y="298368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484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4" name="AutoShape 17"/>
          <p:cNvSpPr/>
          <p:nvPr/>
        </p:nvSpPr>
        <p:spPr>
          <a:xfrm>
            <a:off x="8048880" y="4297320"/>
            <a:ext cx="22028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tr-TR" sz="18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5" name="Group 18"/>
          <p:cNvGrpSpPr/>
          <p:nvPr/>
        </p:nvGrpSpPr>
        <p:grpSpPr>
          <a:xfrm>
            <a:off x="7198920" y="5759640"/>
            <a:ext cx="3889800" cy="2352600"/>
            <a:chOff x="7198920" y="5759640"/>
            <a:chExt cx="3889800" cy="2352600"/>
          </a:xfrm>
        </p:grpSpPr>
        <p:sp>
          <p:nvSpPr>
            <p:cNvPr id="66" name="Freeform 19"/>
            <p:cNvSpPr/>
            <p:nvPr/>
          </p:nvSpPr>
          <p:spPr>
            <a:xfrm>
              <a:off x="7198920" y="5860080"/>
              <a:ext cx="3889800" cy="2252160"/>
            </a:xfrm>
            <a:custGeom>
              <a:avLst/>
              <a:gdLst>
                <a:gd name="textAreaLeft" fmla="*/ 0 w 3889800"/>
                <a:gd name="textAreaRight" fmla="*/ 3890160 w 3889800"/>
                <a:gd name="textAreaTop" fmla="*/ 0 h 2252160"/>
                <a:gd name="textAreaBottom" fmla="*/ 2252520 h 2252160"/>
              </a:gdLst>
              <a:ahLst/>
              <a:cxnLst/>
              <a:rect l="textAreaLeft" t="textAreaTop" r="textAreaRight" b="textAreaBottom"/>
              <a:pathLst>
                <a:path w="1476674" h="855070">
                  <a:moveTo>
                    <a:pt x="0" y="0"/>
                  </a:moveTo>
                  <a:lnTo>
                    <a:pt x="1476674" y="0"/>
                  </a:lnTo>
                  <a:lnTo>
                    <a:pt x="1476674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0033A0"/>
            </a:solidFill>
            <a:ln w="9525" cap="sq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7" name="TextBox 20"/>
            <p:cNvSpPr/>
            <p:nvPr/>
          </p:nvSpPr>
          <p:spPr>
            <a:xfrm>
              <a:off x="7198920" y="575964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484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8" name="AutoShape 21"/>
          <p:cNvSpPr/>
          <p:nvPr/>
        </p:nvSpPr>
        <p:spPr>
          <a:xfrm>
            <a:off x="8042400" y="7071840"/>
            <a:ext cx="22028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tr-T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TextBox 22"/>
          <p:cNvSpPr/>
          <p:nvPr/>
        </p:nvSpPr>
        <p:spPr>
          <a:xfrm>
            <a:off x="2828880" y="1519200"/>
            <a:ext cx="8436960" cy="117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9264"/>
              </a:lnSpc>
              <a:tabLst>
                <a:tab pos="0" algn="l"/>
              </a:tabLst>
            </a:pPr>
            <a:r>
              <a:rPr lang="en-US" sz="7719" b="0" strike="noStrike" spc="-1">
                <a:solidFill>
                  <a:srgbClr val="FFFFFF"/>
                </a:solidFill>
                <a:latin typeface="Now Bold"/>
              </a:rPr>
              <a:t>İÇERİK</a:t>
            </a:r>
            <a:endParaRPr lang="tr-TR" sz="7719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TextBox 23"/>
          <p:cNvSpPr/>
          <p:nvPr/>
        </p:nvSpPr>
        <p:spPr>
          <a:xfrm>
            <a:off x="3133800" y="4711320"/>
            <a:ext cx="3577320" cy="46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50" b="0" strike="noStrike" spc="-1">
                <a:solidFill>
                  <a:srgbClr val="FFFFFF"/>
                </a:solidFill>
                <a:latin typeface="DM Sans"/>
              </a:rPr>
              <a:t>Sorun - Çözüm</a:t>
            </a:r>
            <a:endParaRPr lang="tr-TR" sz="26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TextBox 24"/>
          <p:cNvSpPr/>
          <p:nvPr/>
        </p:nvSpPr>
        <p:spPr>
          <a:xfrm>
            <a:off x="3448080" y="3225960"/>
            <a:ext cx="296568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0" b="0" strike="noStrike" spc="-1">
                <a:solidFill>
                  <a:srgbClr val="FFFFFF"/>
                </a:solidFill>
                <a:latin typeface="DM Sans Bold"/>
              </a:rPr>
              <a:t>01</a:t>
            </a:r>
            <a:endParaRPr lang="tr-TR" sz="573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TextBox 25"/>
          <p:cNvSpPr/>
          <p:nvPr/>
        </p:nvSpPr>
        <p:spPr>
          <a:xfrm>
            <a:off x="3448080" y="6001560"/>
            <a:ext cx="296568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0" b="0" strike="noStrike" spc="-1">
                <a:solidFill>
                  <a:srgbClr val="FFFFFF"/>
                </a:solidFill>
                <a:latin typeface="DM Sans Bold"/>
              </a:rPr>
              <a:t>03</a:t>
            </a:r>
            <a:endParaRPr lang="tr-TR" sz="573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TextBox 26"/>
          <p:cNvSpPr/>
          <p:nvPr/>
        </p:nvSpPr>
        <p:spPr>
          <a:xfrm>
            <a:off x="7627680" y="3225960"/>
            <a:ext cx="300636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0" b="0" strike="noStrike" spc="-1">
                <a:solidFill>
                  <a:srgbClr val="FFFFFF"/>
                </a:solidFill>
                <a:latin typeface="DM Sans Bold"/>
              </a:rPr>
              <a:t>02</a:t>
            </a:r>
            <a:endParaRPr lang="tr-TR" sz="573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TextBox 27"/>
          <p:cNvSpPr/>
          <p:nvPr/>
        </p:nvSpPr>
        <p:spPr>
          <a:xfrm>
            <a:off x="7621200" y="6001560"/>
            <a:ext cx="299520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0" b="0" strike="noStrike" spc="-1" dirty="0">
                <a:solidFill>
                  <a:srgbClr val="FFFFFF"/>
                </a:solidFill>
                <a:latin typeface="DM Sans Bold"/>
              </a:rPr>
              <a:t>04</a:t>
            </a:r>
            <a:endParaRPr lang="tr-TR" sz="573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Freeform 28"/>
          <p:cNvSpPr/>
          <p:nvPr/>
        </p:nvSpPr>
        <p:spPr>
          <a:xfrm>
            <a:off x="1028880" y="672840"/>
            <a:ext cx="2564640" cy="711000"/>
          </a:xfrm>
          <a:custGeom>
            <a:avLst/>
            <a:gdLst>
              <a:gd name="textAreaLeft" fmla="*/ 0 w 2564640"/>
              <a:gd name="textAreaRight" fmla="*/ 2565000 w 2564640"/>
              <a:gd name="textAreaTop" fmla="*/ 0 h 711000"/>
              <a:gd name="textAreaBottom" fmla="*/ 711360 h 711000"/>
            </a:gdLst>
            <a:ahLst/>
            <a:cxnLst/>
            <a:rect l="textAreaLeft" t="textAreaTop" r="textAreaRight" b="textAreaBottom"/>
            <a:pathLst>
              <a:path w="2565091" h="711412">
                <a:moveTo>
                  <a:pt x="0" y="0"/>
                </a:moveTo>
                <a:lnTo>
                  <a:pt x="2565091" y="0"/>
                </a:lnTo>
                <a:lnTo>
                  <a:pt x="2565091" y="711412"/>
                </a:lnTo>
                <a:lnTo>
                  <a:pt x="0" y="7114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29"/>
          <p:cNvSpPr/>
          <p:nvPr/>
        </p:nvSpPr>
        <p:spPr>
          <a:xfrm>
            <a:off x="7215840" y="4711320"/>
            <a:ext cx="3896280" cy="46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50" b="0" strike="noStrike" spc="-1">
                <a:solidFill>
                  <a:srgbClr val="FFFFFF"/>
                </a:solidFill>
                <a:latin typeface="DM Sans"/>
              </a:rPr>
              <a:t>Artılar</a:t>
            </a:r>
            <a:endParaRPr lang="tr-TR" sz="26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TextBox 30"/>
          <p:cNvSpPr/>
          <p:nvPr/>
        </p:nvSpPr>
        <p:spPr>
          <a:xfrm>
            <a:off x="7375680" y="7481880"/>
            <a:ext cx="3577320" cy="4429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50" spc="-1" dirty="0">
                <a:solidFill>
                  <a:srgbClr val="FFFFFF"/>
                </a:solidFill>
                <a:latin typeface="DM Sans"/>
              </a:rPr>
              <a:t>Veri </a:t>
            </a:r>
            <a:r>
              <a:rPr lang="en-US" sz="2650" spc="-1" dirty="0" err="1">
                <a:solidFill>
                  <a:srgbClr val="FFFFFF"/>
                </a:solidFill>
                <a:latin typeface="DM Sans"/>
              </a:rPr>
              <a:t>Paylaşımı</a:t>
            </a:r>
            <a:endParaRPr lang="tr-TR" sz="265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TextBox 31"/>
          <p:cNvSpPr/>
          <p:nvPr/>
        </p:nvSpPr>
        <p:spPr>
          <a:xfrm>
            <a:off x="3133800" y="7167240"/>
            <a:ext cx="3577320" cy="92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50" b="0" strike="noStrike" spc="-1">
                <a:solidFill>
                  <a:srgbClr val="FFFFFF"/>
                </a:solidFill>
                <a:latin typeface="DM Sans"/>
              </a:rPr>
              <a:t>Sistem İşleyişi ve Teknik Detaylar</a:t>
            </a:r>
            <a:endParaRPr lang="tr-TR" sz="265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3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Freeform 6"/>
          <p:cNvSpPr/>
          <p:nvPr/>
        </p:nvSpPr>
        <p:spPr>
          <a:xfrm>
            <a:off x="16247714" y="273994"/>
            <a:ext cx="1766880" cy="1766880"/>
          </a:xfrm>
          <a:custGeom>
            <a:avLst/>
            <a:gdLst>
              <a:gd name="textAreaLeft" fmla="*/ 0 w 1766880"/>
              <a:gd name="textAreaRight" fmla="*/ 1767240 w 1766880"/>
              <a:gd name="textAreaTop" fmla="*/ 0 h 1766880"/>
              <a:gd name="textAreaBottom" fmla="*/ 1767240 h 1766880"/>
            </a:gdLst>
            <a:ahLst/>
            <a:cxnLst/>
            <a:rect l="textAreaLeft" t="textAreaTop" r="textAreaRight" b="textAreaBottom"/>
            <a:pathLst>
              <a:path w="1767263" h="1767263">
                <a:moveTo>
                  <a:pt x="0" y="0"/>
                </a:moveTo>
                <a:lnTo>
                  <a:pt x="1767263" y="0"/>
                </a:lnTo>
                <a:lnTo>
                  <a:pt x="1767263" y="1767263"/>
                </a:lnTo>
                <a:lnTo>
                  <a:pt x="0" y="17672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7"/>
          <p:cNvSpPr/>
          <p:nvPr/>
        </p:nvSpPr>
        <p:spPr>
          <a:xfrm>
            <a:off x="7453800" y="1350000"/>
            <a:ext cx="3380400" cy="98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7750"/>
              </a:lnSpc>
            </a:pPr>
            <a:r>
              <a:rPr lang="en-US" sz="6200" b="0" strike="noStrike" spc="-1">
                <a:solidFill>
                  <a:srgbClr val="0033A0"/>
                </a:solidFill>
                <a:latin typeface="Now Bold"/>
              </a:rPr>
              <a:t>SORUN</a:t>
            </a:r>
            <a:endParaRPr lang="tr-TR" sz="6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CD0AF-72E6-4515-B548-F33CC7712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68" y="2729381"/>
            <a:ext cx="8432282" cy="5929709"/>
          </a:xfrm>
          <a:prstGeom prst="rect">
            <a:avLst/>
          </a:prstGeom>
        </p:spPr>
      </p:pic>
      <p:sp>
        <p:nvSpPr>
          <p:cNvPr id="30" name="Freeform 9">
            <a:extLst>
              <a:ext uri="{FF2B5EF4-FFF2-40B4-BE49-F238E27FC236}">
                <a16:creationId xmlns:a16="http://schemas.microsoft.com/office/drawing/2014/main" id="{B146CAEF-92AF-423A-9A60-D901F1F3D047}"/>
              </a:ext>
            </a:extLst>
          </p:cNvPr>
          <p:cNvSpPr/>
          <p:nvPr/>
        </p:nvSpPr>
        <p:spPr>
          <a:xfrm>
            <a:off x="9267352" y="2040873"/>
            <a:ext cx="8409187" cy="7851271"/>
          </a:xfrm>
          <a:custGeom>
            <a:avLst/>
            <a:gdLst>
              <a:gd name="textAreaLeft" fmla="*/ 0 w 6913080"/>
              <a:gd name="textAreaRight" fmla="*/ 6913440 w 6913080"/>
              <a:gd name="textAreaTop" fmla="*/ 0 h 6913080"/>
              <a:gd name="textAreaBottom" fmla="*/ 6913440 h 6913080"/>
            </a:gdLst>
            <a:ahLst/>
            <a:cxnLst/>
            <a:rect l="textAreaLeft" t="textAreaTop" r="textAreaRight" b="textAreaBottom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D52648-52DD-4726-98D2-017629A4F13D}"/>
              </a:ext>
            </a:extLst>
          </p:cNvPr>
          <p:cNvSpPr/>
          <p:nvPr/>
        </p:nvSpPr>
        <p:spPr>
          <a:xfrm>
            <a:off x="11113985" y="2902565"/>
            <a:ext cx="513372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Türkiye</a:t>
            </a:r>
            <a:r>
              <a:rPr lang="en-US" sz="2000" dirty="0"/>
              <a:t> Sigorta </a:t>
            </a:r>
            <a:r>
              <a:rPr lang="en-US" sz="2000" dirty="0" err="1"/>
              <a:t>Birliği</a:t>
            </a:r>
            <a:r>
              <a:rPr lang="en-US" sz="2000" dirty="0"/>
              <a:t> her ay </a:t>
            </a:r>
            <a:r>
              <a:rPr lang="en-US" sz="2000" dirty="0" err="1"/>
              <a:t>sektör</a:t>
            </a:r>
            <a:r>
              <a:rPr lang="en-US" sz="2000" dirty="0"/>
              <a:t> </a:t>
            </a:r>
            <a:r>
              <a:rPr lang="en-US" sz="2000" dirty="0" err="1"/>
              <a:t>verilerini</a:t>
            </a:r>
            <a:r>
              <a:rPr lang="en-US" sz="2000" dirty="0"/>
              <a:t> </a:t>
            </a:r>
            <a:r>
              <a:rPr lang="en-US" sz="2000" dirty="0" err="1"/>
              <a:t>sigorta</a:t>
            </a:r>
            <a:r>
              <a:rPr lang="en-US" sz="2000" dirty="0"/>
              <a:t> </a:t>
            </a:r>
            <a:r>
              <a:rPr lang="en-US" sz="2000" dirty="0" err="1"/>
              <a:t>şirketleri</a:t>
            </a:r>
            <a:r>
              <a:rPr lang="en-US" sz="2000" dirty="0"/>
              <a:t> ve </a:t>
            </a:r>
            <a:r>
              <a:rPr lang="en-US" sz="2000" dirty="0" err="1"/>
              <a:t>ilgili</a:t>
            </a:r>
            <a:r>
              <a:rPr lang="en-US" sz="2000" dirty="0"/>
              <a:t> </a:t>
            </a:r>
            <a:r>
              <a:rPr lang="en-US" sz="2000" dirty="0" err="1"/>
              <a:t>vatandaşlar</a:t>
            </a:r>
            <a:r>
              <a:rPr lang="en-US" sz="2000" dirty="0"/>
              <a:t> için </a:t>
            </a:r>
            <a:r>
              <a:rPr lang="en-US" sz="2000" dirty="0" err="1"/>
              <a:t>halka</a:t>
            </a:r>
            <a:r>
              <a:rPr lang="en-US" sz="2000" dirty="0"/>
              <a:t> </a:t>
            </a:r>
            <a:r>
              <a:rPr lang="en-US" sz="2000" dirty="0" err="1"/>
              <a:t>açık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şekilde</a:t>
            </a:r>
            <a:r>
              <a:rPr lang="en-US" sz="2000" dirty="0"/>
              <a:t> </a:t>
            </a:r>
            <a:r>
              <a:rPr lang="en-US" sz="2000" dirty="0" err="1"/>
              <a:t>paylaşmaktadır</a:t>
            </a:r>
            <a:r>
              <a:rPr lang="en-US" sz="2000" dirty="0"/>
              <a:t>. </a:t>
            </a:r>
            <a:r>
              <a:rPr lang="en-US" sz="2000" dirty="0" err="1"/>
              <a:t>Paylaşılan</a:t>
            </a:r>
            <a:r>
              <a:rPr lang="en-US" sz="2000" dirty="0"/>
              <a:t> format 100’den </a:t>
            </a:r>
            <a:r>
              <a:rPr lang="en-US" sz="2000" dirty="0" err="1"/>
              <a:t>fazla</a:t>
            </a:r>
            <a:r>
              <a:rPr lang="en-US" sz="2000" dirty="0"/>
              <a:t> </a:t>
            </a:r>
            <a:r>
              <a:rPr lang="en-US" sz="2000" dirty="0" err="1"/>
              <a:t>satırı</a:t>
            </a:r>
            <a:r>
              <a:rPr lang="en-US" sz="2000" dirty="0"/>
              <a:t> ve 50’den </a:t>
            </a:r>
            <a:r>
              <a:rPr lang="en-US" sz="2000" dirty="0" err="1"/>
              <a:t>fazla</a:t>
            </a:r>
            <a:r>
              <a:rPr lang="en-US" sz="2000" dirty="0"/>
              <a:t> </a:t>
            </a:r>
            <a:r>
              <a:rPr lang="en-US" sz="2000" dirty="0" err="1"/>
              <a:t>sayfayı</a:t>
            </a:r>
            <a:r>
              <a:rPr lang="en-US" sz="2000" dirty="0"/>
              <a:t> </a:t>
            </a:r>
            <a:r>
              <a:rPr lang="en-US" sz="2000" dirty="0" err="1"/>
              <a:t>içeren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excel </a:t>
            </a:r>
            <a:r>
              <a:rPr lang="en-US" sz="2000" dirty="0" err="1"/>
              <a:t>dosyasıdır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i="1" dirty="0"/>
              <a:t>Bu </a:t>
            </a:r>
            <a:r>
              <a:rPr lang="en-US" sz="2000" i="1" dirty="0" err="1"/>
              <a:t>formatta</a:t>
            </a:r>
            <a:r>
              <a:rPr lang="en-US" sz="2000" i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Her </a:t>
            </a:r>
            <a:r>
              <a:rPr lang="en-US" sz="2000" i="1" dirty="0" err="1"/>
              <a:t>bir</a:t>
            </a:r>
            <a:r>
              <a:rPr lang="en-US" sz="2000" i="1" dirty="0"/>
              <a:t> </a:t>
            </a:r>
            <a:r>
              <a:rPr lang="en-US" sz="2000" i="1" dirty="0" err="1"/>
              <a:t>sayfa</a:t>
            </a:r>
            <a:r>
              <a:rPr lang="en-US" sz="2000" i="1" dirty="0"/>
              <a:t> </a:t>
            </a:r>
            <a:r>
              <a:rPr lang="en-US" sz="2000" i="1" dirty="0" err="1"/>
              <a:t>farklı</a:t>
            </a:r>
            <a:r>
              <a:rPr lang="en-US" sz="2000" i="1" dirty="0"/>
              <a:t> </a:t>
            </a:r>
            <a:r>
              <a:rPr lang="en-US" sz="2000" i="1" dirty="0" err="1"/>
              <a:t>anabranşı</a:t>
            </a:r>
            <a:r>
              <a:rPr lang="en-US" sz="2000" i="1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Her </a:t>
            </a:r>
            <a:r>
              <a:rPr lang="en-US" sz="2000" i="1" dirty="0" err="1"/>
              <a:t>bir</a:t>
            </a:r>
            <a:r>
              <a:rPr lang="en-US" sz="2000" i="1" dirty="0"/>
              <a:t> </a:t>
            </a:r>
            <a:r>
              <a:rPr lang="en-US" sz="2000" i="1" dirty="0" err="1"/>
              <a:t>satır</a:t>
            </a:r>
            <a:r>
              <a:rPr lang="en-US" sz="2000" i="1" dirty="0"/>
              <a:t> </a:t>
            </a:r>
            <a:r>
              <a:rPr lang="en-US" sz="2000" i="1" dirty="0" err="1"/>
              <a:t>farklı</a:t>
            </a:r>
            <a:r>
              <a:rPr lang="en-US" sz="2000" i="1" dirty="0"/>
              <a:t> Sigorta </a:t>
            </a:r>
            <a:r>
              <a:rPr lang="en-US" sz="2000" i="1" dirty="0" err="1"/>
              <a:t>şirketini</a:t>
            </a:r>
            <a:r>
              <a:rPr lang="en-US" sz="2000" i="1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Her </a:t>
            </a:r>
            <a:r>
              <a:rPr lang="en-US" sz="2000" i="1" dirty="0" err="1"/>
              <a:t>bir</a:t>
            </a:r>
            <a:r>
              <a:rPr lang="en-US" sz="2000" i="1" dirty="0"/>
              <a:t> </a:t>
            </a:r>
            <a:r>
              <a:rPr lang="en-US" sz="2000" i="1" dirty="0" err="1"/>
              <a:t>hücre</a:t>
            </a:r>
            <a:r>
              <a:rPr lang="en-US" sz="2000" i="1" dirty="0"/>
              <a:t> </a:t>
            </a:r>
            <a:r>
              <a:rPr lang="en-US" sz="2000" i="1" dirty="0" err="1"/>
              <a:t>ise</a:t>
            </a:r>
            <a:r>
              <a:rPr lang="en-US" sz="2000" i="1" dirty="0"/>
              <a:t> </a:t>
            </a:r>
            <a:r>
              <a:rPr lang="en-US" sz="2000" i="1" dirty="0" err="1"/>
              <a:t>ilgili</a:t>
            </a:r>
            <a:r>
              <a:rPr lang="en-US" sz="2000" i="1" dirty="0"/>
              <a:t> </a:t>
            </a:r>
            <a:r>
              <a:rPr lang="en-US" sz="2000" i="1" dirty="0" err="1"/>
              <a:t>şirketin</a:t>
            </a:r>
            <a:r>
              <a:rPr lang="en-US" sz="2000" i="1" dirty="0"/>
              <a:t> </a:t>
            </a:r>
            <a:r>
              <a:rPr lang="en-US" sz="2000" i="1" dirty="0" err="1"/>
              <a:t>kanal</a:t>
            </a:r>
            <a:r>
              <a:rPr lang="en-US" sz="2000" i="1" dirty="0"/>
              <a:t> </a:t>
            </a:r>
            <a:r>
              <a:rPr lang="en-US" sz="2000" i="1" dirty="0" err="1"/>
              <a:t>kırılımında</a:t>
            </a:r>
            <a:r>
              <a:rPr lang="en-US" sz="2000" i="1" dirty="0"/>
              <a:t> </a:t>
            </a:r>
            <a:r>
              <a:rPr lang="en-US" sz="2000" i="1" dirty="0" err="1"/>
              <a:t>yaptığı</a:t>
            </a:r>
            <a:r>
              <a:rPr lang="en-US" sz="2000" i="1" dirty="0"/>
              <a:t> </a:t>
            </a:r>
            <a:r>
              <a:rPr lang="en-US" sz="2000" i="1" dirty="0" err="1"/>
              <a:t>üretimi</a:t>
            </a:r>
            <a:r>
              <a:rPr lang="en-US" sz="2000" i="1" dirty="0"/>
              <a:t> </a:t>
            </a:r>
            <a:r>
              <a:rPr lang="en-US" sz="2000" i="1" dirty="0" err="1"/>
              <a:t>göstermektedir</a:t>
            </a:r>
            <a:r>
              <a:rPr lang="en-US" sz="2000" i="1" dirty="0"/>
              <a:t>.</a:t>
            </a:r>
          </a:p>
          <a:p>
            <a:endParaRPr lang="en-US" sz="2000" dirty="0"/>
          </a:p>
          <a:p>
            <a:r>
              <a:rPr lang="en-US" sz="2000" dirty="0" err="1"/>
              <a:t>Paylaşılan</a:t>
            </a:r>
            <a:r>
              <a:rPr lang="en-US" sz="2000" dirty="0"/>
              <a:t> </a:t>
            </a:r>
            <a:r>
              <a:rPr lang="en-US" sz="2000" dirty="0" err="1"/>
              <a:t>bu</a:t>
            </a:r>
            <a:r>
              <a:rPr lang="en-US" sz="2000" dirty="0"/>
              <a:t> </a:t>
            </a:r>
            <a:r>
              <a:rPr lang="en-US" sz="2000" dirty="0" err="1"/>
              <a:t>veri</a:t>
            </a:r>
            <a:r>
              <a:rPr lang="en-US" sz="2000" dirty="0"/>
              <a:t> </a:t>
            </a:r>
            <a:r>
              <a:rPr lang="en-US" sz="2000" dirty="0" err="1"/>
              <a:t>şirket</a:t>
            </a:r>
            <a:r>
              <a:rPr lang="en-US" sz="2000" dirty="0"/>
              <a:t> </a:t>
            </a:r>
            <a:r>
              <a:rPr lang="en-US" sz="2000" dirty="0" err="1"/>
              <a:t>içi</a:t>
            </a:r>
            <a:r>
              <a:rPr lang="en-US" sz="2000" dirty="0"/>
              <a:t> </a:t>
            </a:r>
            <a:r>
              <a:rPr lang="en-US" sz="2000" dirty="0" err="1"/>
              <a:t>paylaşım</a:t>
            </a:r>
            <a:r>
              <a:rPr lang="en-US" sz="2000" dirty="0"/>
              <a:t> için </a:t>
            </a:r>
            <a:r>
              <a:rPr lang="en-US" sz="2000" dirty="0" err="1"/>
              <a:t>oldukça</a:t>
            </a:r>
            <a:r>
              <a:rPr lang="en-US" sz="2000" dirty="0"/>
              <a:t> </a:t>
            </a:r>
            <a:r>
              <a:rPr lang="en-US" sz="2000" dirty="0" err="1"/>
              <a:t>karışık</a:t>
            </a:r>
            <a:r>
              <a:rPr lang="en-US" sz="2000" dirty="0"/>
              <a:t> ve </a:t>
            </a:r>
            <a:r>
              <a:rPr lang="en-US" sz="2000" dirty="0" err="1"/>
              <a:t>görsel</a:t>
            </a:r>
            <a:r>
              <a:rPr lang="en-US" sz="2000" dirty="0"/>
              <a:t> </a:t>
            </a:r>
            <a:r>
              <a:rPr lang="en-US" sz="2000" dirty="0" err="1"/>
              <a:t>eksiklikler</a:t>
            </a:r>
            <a:r>
              <a:rPr lang="en-US" sz="2000" dirty="0"/>
              <a:t> </a:t>
            </a:r>
            <a:r>
              <a:rPr lang="en-US" sz="2000" dirty="0" err="1"/>
              <a:t>taşımaktadır</a:t>
            </a:r>
            <a:r>
              <a:rPr lang="en-US" sz="2000" dirty="0"/>
              <a:t>, </a:t>
            </a:r>
            <a:r>
              <a:rPr lang="en-US" sz="2000" dirty="0" err="1"/>
              <a:t>ayrıca</a:t>
            </a:r>
            <a:r>
              <a:rPr lang="en-US" sz="2000" dirty="0"/>
              <a:t> </a:t>
            </a:r>
            <a:r>
              <a:rPr lang="en-US" sz="2000" dirty="0" err="1"/>
              <a:t>yeni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sigorta</a:t>
            </a:r>
            <a:r>
              <a:rPr lang="en-US" sz="2000" dirty="0"/>
              <a:t> </a:t>
            </a:r>
            <a:r>
              <a:rPr lang="en-US" sz="2000" dirty="0" err="1"/>
              <a:t>şirketi</a:t>
            </a:r>
            <a:r>
              <a:rPr lang="en-US" sz="2000" dirty="0"/>
              <a:t> </a:t>
            </a:r>
            <a:r>
              <a:rPr lang="en-US" sz="2000" dirty="0" err="1"/>
              <a:t>üretime</a:t>
            </a:r>
            <a:r>
              <a:rPr lang="en-US" sz="2000" dirty="0"/>
              <a:t> </a:t>
            </a:r>
            <a:r>
              <a:rPr lang="en-US" sz="2000" dirty="0" err="1"/>
              <a:t>başladığında</a:t>
            </a:r>
            <a:r>
              <a:rPr lang="en-US" sz="2000" dirty="0"/>
              <a:t> </a:t>
            </a:r>
            <a:r>
              <a:rPr lang="en-US" sz="2000" dirty="0" err="1"/>
              <a:t>ya</a:t>
            </a:r>
            <a:r>
              <a:rPr lang="en-US" sz="2000" dirty="0"/>
              <a:t> da </a:t>
            </a:r>
            <a:r>
              <a:rPr lang="en-US" sz="2000" dirty="0" err="1"/>
              <a:t>birden</a:t>
            </a:r>
            <a:r>
              <a:rPr lang="en-US" sz="2000" dirty="0"/>
              <a:t> </a:t>
            </a:r>
            <a:r>
              <a:rPr lang="en-US" sz="2000" dirty="0" err="1"/>
              <a:t>fazla</a:t>
            </a:r>
            <a:r>
              <a:rPr lang="en-US" sz="2000" dirty="0"/>
              <a:t> </a:t>
            </a:r>
            <a:r>
              <a:rPr lang="en-US" sz="2000" dirty="0" err="1"/>
              <a:t>şirket</a:t>
            </a:r>
            <a:r>
              <a:rPr lang="en-US" sz="2000" dirty="0"/>
              <a:t> </a:t>
            </a:r>
            <a:r>
              <a:rPr lang="en-US" sz="2000" dirty="0" err="1"/>
              <a:t>portfoyünü</a:t>
            </a:r>
            <a:r>
              <a:rPr lang="en-US" sz="2000" dirty="0"/>
              <a:t> </a:t>
            </a:r>
            <a:r>
              <a:rPr lang="en-US" sz="2000" dirty="0" err="1"/>
              <a:t>birleştirerek</a:t>
            </a:r>
            <a:r>
              <a:rPr lang="en-US" sz="2000" dirty="0"/>
              <a:t> </a:t>
            </a:r>
            <a:r>
              <a:rPr lang="en-US" sz="2000" dirty="0" err="1"/>
              <a:t>yeni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şirket</a:t>
            </a:r>
            <a:r>
              <a:rPr lang="en-US" sz="2000" dirty="0"/>
              <a:t> </a:t>
            </a:r>
            <a:r>
              <a:rPr lang="en-US" sz="2000" dirty="0" err="1"/>
              <a:t>olduğunda</a:t>
            </a:r>
            <a:r>
              <a:rPr lang="en-US" sz="2000" dirty="0"/>
              <a:t> </a:t>
            </a:r>
            <a:r>
              <a:rPr lang="en-US" sz="2000" dirty="0" err="1"/>
              <a:t>verisel</a:t>
            </a:r>
            <a:r>
              <a:rPr lang="en-US" sz="2000" dirty="0"/>
              <a:t> </a:t>
            </a:r>
            <a:r>
              <a:rPr lang="en-US" sz="2000" dirty="0" err="1"/>
              <a:t>takipte</a:t>
            </a:r>
            <a:r>
              <a:rPr lang="en-US" sz="2000" dirty="0"/>
              <a:t> </a:t>
            </a:r>
            <a:r>
              <a:rPr lang="en-US" sz="2000" dirty="0" err="1"/>
              <a:t>çözümü</a:t>
            </a:r>
            <a:r>
              <a:rPr lang="en-US" sz="2000" dirty="0"/>
              <a:t> </a:t>
            </a:r>
            <a:r>
              <a:rPr lang="en-US" sz="2000" dirty="0" err="1"/>
              <a:t>zor</a:t>
            </a:r>
            <a:r>
              <a:rPr lang="en-US" sz="2000" dirty="0"/>
              <a:t> </a:t>
            </a:r>
            <a:r>
              <a:rPr lang="en-US" sz="2000" dirty="0" err="1"/>
              <a:t>problemler</a:t>
            </a:r>
            <a:r>
              <a:rPr lang="en-US" sz="2000" dirty="0"/>
              <a:t> </a:t>
            </a:r>
            <a:r>
              <a:rPr lang="en-US" sz="2000" dirty="0" err="1"/>
              <a:t>ortaya</a:t>
            </a:r>
            <a:r>
              <a:rPr lang="en-US" sz="2000" dirty="0"/>
              <a:t> </a:t>
            </a:r>
            <a:r>
              <a:rPr lang="en-US" sz="2000" dirty="0" err="1"/>
              <a:t>çıkmaktadır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3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Freeform 6"/>
          <p:cNvSpPr/>
          <p:nvPr/>
        </p:nvSpPr>
        <p:spPr>
          <a:xfrm>
            <a:off x="16247714" y="273994"/>
            <a:ext cx="1766880" cy="1766880"/>
          </a:xfrm>
          <a:custGeom>
            <a:avLst/>
            <a:gdLst>
              <a:gd name="textAreaLeft" fmla="*/ 0 w 1766880"/>
              <a:gd name="textAreaRight" fmla="*/ 1767240 w 1766880"/>
              <a:gd name="textAreaTop" fmla="*/ 0 h 1766880"/>
              <a:gd name="textAreaBottom" fmla="*/ 1767240 h 1766880"/>
            </a:gdLst>
            <a:ahLst/>
            <a:cxnLst/>
            <a:rect l="textAreaLeft" t="textAreaTop" r="textAreaRight" b="textAreaBottom"/>
            <a:pathLst>
              <a:path w="1767263" h="1767263">
                <a:moveTo>
                  <a:pt x="0" y="0"/>
                </a:moveTo>
                <a:lnTo>
                  <a:pt x="1767263" y="0"/>
                </a:lnTo>
                <a:lnTo>
                  <a:pt x="1767263" y="1767263"/>
                </a:lnTo>
                <a:lnTo>
                  <a:pt x="0" y="17672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7"/>
          <p:cNvSpPr/>
          <p:nvPr/>
        </p:nvSpPr>
        <p:spPr>
          <a:xfrm>
            <a:off x="7453800" y="1350000"/>
            <a:ext cx="3380400" cy="98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7750"/>
              </a:lnSpc>
            </a:pPr>
            <a:r>
              <a:rPr lang="en-US" sz="6200" b="0" strike="noStrike" spc="-1">
                <a:solidFill>
                  <a:srgbClr val="0033A0"/>
                </a:solidFill>
                <a:latin typeface="Now Bold"/>
              </a:rPr>
              <a:t>SORUN</a:t>
            </a:r>
            <a:endParaRPr lang="tr-TR" sz="6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CD0AF-72E6-4515-B548-F33CC7712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68" y="2729381"/>
            <a:ext cx="8432282" cy="5929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B582F7-FAA3-4A2F-8A58-9CF38E922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452" y="5143500"/>
            <a:ext cx="6543675" cy="4933950"/>
          </a:xfrm>
          <a:prstGeom prst="rect">
            <a:avLst/>
          </a:prstGeom>
        </p:spPr>
      </p:pic>
      <p:sp>
        <p:nvSpPr>
          <p:cNvPr id="7" name="Freeform 9">
            <a:extLst>
              <a:ext uri="{FF2B5EF4-FFF2-40B4-BE49-F238E27FC236}">
                <a16:creationId xmlns:a16="http://schemas.microsoft.com/office/drawing/2014/main" id="{69B56FBE-1572-417C-8897-E31108CB2E1A}"/>
              </a:ext>
            </a:extLst>
          </p:cNvPr>
          <p:cNvSpPr/>
          <p:nvPr/>
        </p:nvSpPr>
        <p:spPr>
          <a:xfrm>
            <a:off x="11407357" y="1350000"/>
            <a:ext cx="4267200" cy="3920836"/>
          </a:xfrm>
          <a:custGeom>
            <a:avLst/>
            <a:gdLst>
              <a:gd name="textAreaLeft" fmla="*/ 0 w 6913080"/>
              <a:gd name="textAreaRight" fmla="*/ 6913440 w 6913080"/>
              <a:gd name="textAreaTop" fmla="*/ 0 h 6913080"/>
              <a:gd name="textAreaBottom" fmla="*/ 6913440 h 6913080"/>
            </a:gdLst>
            <a:ahLst/>
            <a:cxnLst/>
            <a:rect l="textAreaLeft" t="textAreaTop" r="textAreaRight" b="textAreaBottom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BBFC8-DA8B-488F-9E96-4489D9E71A16}"/>
              </a:ext>
            </a:extLst>
          </p:cNvPr>
          <p:cNvSpPr txBox="1"/>
          <p:nvPr/>
        </p:nvSpPr>
        <p:spPr>
          <a:xfrm>
            <a:off x="12039601" y="1911327"/>
            <a:ext cx="32798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Türkiye</a:t>
            </a:r>
            <a:r>
              <a:rPr lang="en-US" dirty="0"/>
              <a:t> Sigorta </a:t>
            </a:r>
            <a:r>
              <a:rPr lang="en-US" dirty="0" err="1"/>
              <a:t>Birliği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datanın</a:t>
            </a:r>
            <a:r>
              <a:rPr lang="en-US" dirty="0"/>
              <a:t> </a:t>
            </a:r>
            <a:r>
              <a:rPr lang="en-US" dirty="0" err="1"/>
              <a:t>paylaşılma</a:t>
            </a:r>
            <a:r>
              <a:rPr lang="en-US" dirty="0"/>
              <a:t> </a:t>
            </a:r>
            <a:r>
              <a:rPr lang="en-US" dirty="0" err="1"/>
              <a:t>döneminin</a:t>
            </a:r>
            <a:r>
              <a:rPr lang="en-US" dirty="0"/>
              <a:t> </a:t>
            </a:r>
            <a:r>
              <a:rPr lang="en-US" dirty="0" err="1"/>
              <a:t>takip</a:t>
            </a:r>
            <a:r>
              <a:rPr lang="en-US" dirty="0"/>
              <a:t> </a:t>
            </a:r>
            <a:r>
              <a:rPr lang="en-US" dirty="0" err="1"/>
              <a:t>edilmesi</a:t>
            </a:r>
            <a:r>
              <a:rPr lang="en-US" dirty="0"/>
              <a:t>, </a:t>
            </a:r>
            <a:r>
              <a:rPr lang="en-US" dirty="0" err="1"/>
              <a:t>paylaşılan</a:t>
            </a:r>
            <a:r>
              <a:rPr lang="en-US" dirty="0"/>
              <a:t> </a:t>
            </a:r>
            <a:r>
              <a:rPr lang="en-US" dirty="0" err="1"/>
              <a:t>datanın</a:t>
            </a:r>
            <a:r>
              <a:rPr lang="en-US" dirty="0"/>
              <a:t> </a:t>
            </a:r>
            <a:r>
              <a:rPr lang="en-US" dirty="0" err="1"/>
              <a:t>alınıp</a:t>
            </a:r>
            <a:r>
              <a:rPr lang="en-US" dirty="0"/>
              <a:t> </a:t>
            </a:r>
            <a:r>
              <a:rPr lang="en-US" dirty="0" err="1"/>
              <a:t>işlenmesi</a:t>
            </a:r>
            <a:r>
              <a:rPr lang="en-US" dirty="0"/>
              <a:t> ve </a:t>
            </a:r>
            <a:r>
              <a:rPr lang="en-US" dirty="0" err="1"/>
              <a:t>önceki</a:t>
            </a:r>
            <a:r>
              <a:rPr lang="en-US" dirty="0"/>
              <a:t> </a:t>
            </a:r>
            <a:r>
              <a:rPr lang="en-US" dirty="0" err="1"/>
              <a:t>dönemler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ilişkilendirilip</a:t>
            </a:r>
            <a:r>
              <a:rPr lang="en-US" dirty="0"/>
              <a:t> </a:t>
            </a:r>
            <a:r>
              <a:rPr lang="en-US" dirty="0" err="1"/>
              <a:t>üretim</a:t>
            </a:r>
            <a:r>
              <a:rPr lang="en-US" dirty="0"/>
              <a:t> </a:t>
            </a:r>
            <a:r>
              <a:rPr lang="en-US" dirty="0" err="1"/>
              <a:t>ivmelerinin</a:t>
            </a:r>
            <a:r>
              <a:rPr lang="en-US" dirty="0"/>
              <a:t> </a:t>
            </a:r>
            <a:r>
              <a:rPr lang="en-US" dirty="0" err="1"/>
              <a:t>ortaya</a:t>
            </a:r>
            <a:r>
              <a:rPr lang="en-US" dirty="0"/>
              <a:t> </a:t>
            </a:r>
            <a:r>
              <a:rPr lang="en-US" dirty="0" err="1"/>
              <a:t>çıkarılması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çalışanın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ayda</a:t>
            </a:r>
            <a:r>
              <a:rPr lang="en-US" dirty="0"/>
              <a:t> </a:t>
            </a:r>
            <a:r>
              <a:rPr lang="en-US" b="1" i="1" dirty="0"/>
              <a:t>30 saat </a:t>
            </a:r>
            <a:r>
              <a:rPr lang="en-US" b="1" i="1" dirty="0" err="1"/>
              <a:t>yaklaşık</a:t>
            </a:r>
            <a:r>
              <a:rPr lang="en-US" b="1" i="1" dirty="0"/>
              <a:t> </a:t>
            </a:r>
            <a:r>
              <a:rPr lang="en-US" b="1" i="1" dirty="0" err="1"/>
              <a:t>olarak</a:t>
            </a:r>
            <a:r>
              <a:rPr lang="en-US" b="1" i="1" dirty="0"/>
              <a:t> 4 </a:t>
            </a:r>
            <a:r>
              <a:rPr lang="en-US" b="1" i="1" dirty="0" err="1"/>
              <a:t>işgününü</a:t>
            </a:r>
            <a:r>
              <a:rPr lang="en-US" b="1" i="1" dirty="0"/>
              <a:t> </a:t>
            </a:r>
            <a:r>
              <a:rPr lang="en-US" dirty="0" err="1"/>
              <a:t>almaktadır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8C17EB2-5C2B-410D-B969-79669C33ACB8}"/>
              </a:ext>
            </a:extLst>
          </p:cNvPr>
          <p:cNvSpPr/>
          <p:nvPr/>
        </p:nvSpPr>
        <p:spPr>
          <a:xfrm>
            <a:off x="13201973" y="4994122"/>
            <a:ext cx="4812621" cy="4669866"/>
          </a:xfrm>
          <a:custGeom>
            <a:avLst/>
            <a:gdLst>
              <a:gd name="textAreaLeft" fmla="*/ 0 w 6913080"/>
              <a:gd name="textAreaRight" fmla="*/ 6913440 w 6913080"/>
              <a:gd name="textAreaTop" fmla="*/ 0 h 6913080"/>
              <a:gd name="textAreaBottom" fmla="*/ 6913440 h 6913080"/>
            </a:gdLst>
            <a:ahLst/>
            <a:cxnLst/>
            <a:rect l="textAreaLeft" t="textAreaTop" r="textAreaRight" b="textAreaBottom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FF7D5-0F7A-401C-AC1B-9EEDAF03E75A}"/>
              </a:ext>
            </a:extLst>
          </p:cNvPr>
          <p:cNvSpPr txBox="1"/>
          <p:nvPr/>
        </p:nvSpPr>
        <p:spPr>
          <a:xfrm>
            <a:off x="13804221" y="6036393"/>
            <a:ext cx="4020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Branş</a:t>
            </a:r>
            <a:r>
              <a:rPr lang="en-US" dirty="0"/>
              <a:t>/Ana brans </a:t>
            </a:r>
            <a:r>
              <a:rPr lang="en-US" dirty="0" err="1"/>
              <a:t>eklenmesi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isim</a:t>
            </a:r>
            <a:r>
              <a:rPr lang="en-US" dirty="0"/>
              <a:t> </a:t>
            </a:r>
            <a:r>
              <a:rPr lang="en-US" dirty="0" err="1"/>
              <a:t>değişimi</a:t>
            </a:r>
            <a:r>
              <a:rPr lang="en-US" dirty="0"/>
              <a:t> </a:t>
            </a:r>
            <a:r>
              <a:rPr lang="en-US" dirty="0" err="1"/>
              <a:t>durumlarında</a:t>
            </a:r>
            <a:r>
              <a:rPr lang="en-US" dirty="0"/>
              <a:t> </a:t>
            </a:r>
            <a:r>
              <a:rPr lang="en-US" dirty="0" err="1"/>
              <a:t>datanın</a:t>
            </a:r>
            <a:r>
              <a:rPr lang="en-US" dirty="0"/>
              <a:t> </a:t>
            </a:r>
            <a:r>
              <a:rPr lang="en-US" dirty="0" err="1"/>
              <a:t>tarihsellğini</a:t>
            </a:r>
            <a:r>
              <a:rPr lang="en-US" dirty="0"/>
              <a:t> ve </a:t>
            </a:r>
            <a:r>
              <a:rPr lang="en-US" dirty="0" err="1"/>
              <a:t>formatını</a:t>
            </a:r>
            <a:r>
              <a:rPr lang="en-US" dirty="0"/>
              <a:t> </a:t>
            </a:r>
            <a:r>
              <a:rPr lang="en-US" dirty="0" err="1"/>
              <a:t>korumak</a:t>
            </a:r>
            <a:r>
              <a:rPr lang="en-US" dirty="0"/>
              <a:t> </a:t>
            </a:r>
            <a:r>
              <a:rPr lang="en-US" dirty="0" err="1"/>
              <a:t>adına</a:t>
            </a:r>
            <a:r>
              <a:rPr lang="en-US" dirty="0"/>
              <a:t> </a:t>
            </a:r>
            <a:r>
              <a:rPr lang="en-US" dirty="0" err="1"/>
              <a:t>primlerin</a:t>
            </a:r>
            <a:r>
              <a:rPr lang="en-US" dirty="0"/>
              <a:t> </a:t>
            </a:r>
            <a:r>
              <a:rPr lang="en-US" dirty="0" err="1"/>
              <a:t>manuel</a:t>
            </a:r>
            <a:r>
              <a:rPr lang="en-US" dirty="0"/>
              <a:t> </a:t>
            </a:r>
            <a:r>
              <a:rPr lang="en-US" dirty="0" err="1"/>
              <a:t>taşıması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oldukça</a:t>
            </a:r>
            <a:r>
              <a:rPr lang="en-US" dirty="0"/>
              <a:t> </a:t>
            </a:r>
            <a:r>
              <a:rPr lang="en-US" dirty="0" err="1"/>
              <a:t>yüksek</a:t>
            </a:r>
            <a:r>
              <a:rPr lang="en-US" dirty="0"/>
              <a:t> </a:t>
            </a:r>
            <a:r>
              <a:rPr lang="en-US" dirty="0" err="1"/>
              <a:t>eforlar</a:t>
            </a:r>
            <a:r>
              <a:rPr lang="en-US" dirty="0"/>
              <a:t> </a:t>
            </a:r>
            <a:r>
              <a:rPr lang="en-US" dirty="0" err="1"/>
              <a:t>harcanmaktadır</a:t>
            </a:r>
            <a:r>
              <a:rPr lang="en-US" dirty="0"/>
              <a:t>.  </a:t>
            </a:r>
            <a:r>
              <a:rPr lang="en-US" dirty="0" err="1"/>
              <a:t>Çalışan</a:t>
            </a:r>
            <a:r>
              <a:rPr lang="en-US" dirty="0"/>
              <a:t> </a:t>
            </a:r>
            <a:r>
              <a:rPr lang="en-US" dirty="0" err="1"/>
              <a:t>gözünden</a:t>
            </a:r>
            <a:r>
              <a:rPr lang="en-US" dirty="0"/>
              <a:t> </a:t>
            </a:r>
            <a:r>
              <a:rPr lang="en-US" dirty="0" err="1"/>
              <a:t>kaçabilecek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detaylar</a:t>
            </a:r>
            <a:r>
              <a:rPr lang="en-US" dirty="0"/>
              <a:t> </a:t>
            </a:r>
            <a:r>
              <a:rPr lang="en-US" dirty="0" err="1"/>
              <a:t>yanlış</a:t>
            </a:r>
            <a:r>
              <a:rPr lang="en-US" dirty="0"/>
              <a:t> </a:t>
            </a:r>
            <a:r>
              <a:rPr lang="en-US" dirty="0" err="1"/>
              <a:t>veri</a:t>
            </a:r>
            <a:r>
              <a:rPr lang="en-US" dirty="0"/>
              <a:t> </a:t>
            </a:r>
            <a:r>
              <a:rPr lang="en-US" dirty="0" err="1"/>
              <a:t>aktarımını</a:t>
            </a:r>
            <a:r>
              <a:rPr lang="en-US" dirty="0"/>
              <a:t> </a:t>
            </a:r>
            <a:r>
              <a:rPr lang="en-US" dirty="0" err="1"/>
              <a:t>sebebiyet</a:t>
            </a:r>
            <a:r>
              <a:rPr lang="en-US" dirty="0"/>
              <a:t> </a:t>
            </a:r>
            <a:r>
              <a:rPr lang="en-US" dirty="0" err="1"/>
              <a:t>verebilecek</a:t>
            </a:r>
            <a:r>
              <a:rPr lang="en-US" dirty="0"/>
              <a:t> </a:t>
            </a:r>
            <a:r>
              <a:rPr lang="en-US" dirty="0" err="1"/>
              <a:t>düzeydedir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89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0" y="0"/>
            <a:ext cx="18287640" cy="10286640"/>
            <a:chOff x="0" y="0"/>
            <a:chExt cx="18287640" cy="10286640"/>
          </a:xfrm>
        </p:grpSpPr>
        <p:pic>
          <p:nvPicPr>
            <p:cNvPr id="87" name="Picture 4"/>
            <p:cNvPicPr/>
            <p:nvPr/>
          </p:nvPicPr>
          <p:blipFill>
            <a:blip r:embed="rId3">
              <a:alphaModFix amt="50000"/>
            </a:blip>
            <a:srcRect t="7825" b="7825"/>
            <a:stretch/>
          </p:blipFill>
          <p:spPr>
            <a:xfrm>
              <a:off x="0" y="0"/>
              <a:ext cx="18287640" cy="1028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" name="Freeform 5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" name="Group 6"/>
          <p:cNvGrpSpPr/>
          <p:nvPr/>
        </p:nvGrpSpPr>
        <p:grpSpPr>
          <a:xfrm>
            <a:off x="2860200" y="2664360"/>
            <a:ext cx="6921000" cy="6921000"/>
            <a:chOff x="2860200" y="2664360"/>
            <a:chExt cx="6921000" cy="6921000"/>
          </a:xfrm>
        </p:grpSpPr>
        <p:sp>
          <p:nvSpPr>
            <p:cNvPr id="90" name="Freeform 7"/>
            <p:cNvSpPr/>
            <p:nvPr/>
          </p:nvSpPr>
          <p:spPr>
            <a:xfrm>
              <a:off x="2860200" y="2664360"/>
              <a:ext cx="6921000" cy="6921000"/>
            </a:xfrm>
            <a:custGeom>
              <a:avLst/>
              <a:gdLst>
                <a:gd name="textAreaLeft" fmla="*/ 0 w 6921000"/>
                <a:gd name="textAreaRight" fmla="*/ 6921360 w 6921000"/>
                <a:gd name="textAreaTop" fmla="*/ 0 h 6921000"/>
                <a:gd name="textAreaBottom" fmla="*/ 6921360 h 6921000"/>
              </a:gdLst>
              <a:ahLst/>
              <a:cxnLst/>
              <a:rect l="textAreaLeft" t="textAreaTop" r="textAreaRight" b="textAreaBottom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1" name="Group 8"/>
          <p:cNvGrpSpPr/>
          <p:nvPr/>
        </p:nvGrpSpPr>
        <p:grpSpPr>
          <a:xfrm>
            <a:off x="8498880" y="2664360"/>
            <a:ext cx="6928560" cy="6928560"/>
            <a:chOff x="8498880" y="2664360"/>
            <a:chExt cx="6928560" cy="6928560"/>
          </a:xfrm>
        </p:grpSpPr>
        <p:sp>
          <p:nvSpPr>
            <p:cNvPr id="92" name="Freeform 9"/>
            <p:cNvSpPr/>
            <p:nvPr/>
          </p:nvSpPr>
          <p:spPr>
            <a:xfrm>
              <a:off x="8498880" y="2664360"/>
              <a:ext cx="6928560" cy="6928560"/>
            </a:xfrm>
            <a:custGeom>
              <a:avLst/>
              <a:gdLst>
                <a:gd name="textAreaLeft" fmla="*/ 0 w 6928560"/>
                <a:gd name="textAreaRight" fmla="*/ 6928920 w 6928560"/>
                <a:gd name="textAreaTop" fmla="*/ 0 h 6928560"/>
                <a:gd name="textAreaBottom" fmla="*/ 6928920 h 6928560"/>
              </a:gdLst>
              <a:ahLst/>
              <a:cxnLst/>
              <a:rect l="textAreaLeft" t="textAreaTop" r="textAreaRight" b="textAreaBottom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" name="TextBox 10"/>
          <p:cNvSpPr/>
          <p:nvPr/>
        </p:nvSpPr>
        <p:spPr>
          <a:xfrm>
            <a:off x="7429680" y="1350000"/>
            <a:ext cx="3428280" cy="98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7750"/>
              </a:lnSpc>
            </a:pPr>
            <a:r>
              <a:rPr lang="en-US" sz="6200" b="0" strike="noStrike" spc="-1">
                <a:solidFill>
                  <a:srgbClr val="0033A0"/>
                </a:solidFill>
                <a:latin typeface="Now Bold"/>
              </a:rPr>
              <a:t>ÇÖZÜM</a:t>
            </a:r>
            <a:endParaRPr lang="tr-TR" sz="6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55779" y="194323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Freeform 3"/>
          <p:cNvSpPr/>
          <p:nvPr/>
        </p:nvSpPr>
        <p:spPr>
          <a:xfrm>
            <a:off x="99432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" name="Group 13"/>
          <p:cNvGrpSpPr/>
          <p:nvPr/>
        </p:nvGrpSpPr>
        <p:grpSpPr>
          <a:xfrm>
            <a:off x="111197" y="1690255"/>
            <a:ext cx="18176804" cy="3387490"/>
            <a:chOff x="-812674" y="2862720"/>
            <a:chExt cx="17293680" cy="2531160"/>
          </a:xfrm>
        </p:grpSpPr>
        <p:sp>
          <p:nvSpPr>
            <p:cNvPr id="106" name="Freeform 14"/>
            <p:cNvSpPr/>
            <p:nvPr/>
          </p:nvSpPr>
          <p:spPr>
            <a:xfrm>
              <a:off x="-812674" y="3007279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CD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" name="TextBox 15"/>
            <p:cNvSpPr/>
            <p:nvPr/>
          </p:nvSpPr>
          <p:spPr>
            <a:xfrm>
              <a:off x="-391680" y="286272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2" name="TextBox 20"/>
          <p:cNvSpPr/>
          <p:nvPr/>
        </p:nvSpPr>
        <p:spPr>
          <a:xfrm>
            <a:off x="7104780" y="376620"/>
            <a:ext cx="4078440" cy="9539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7750"/>
              </a:lnSpc>
            </a:pPr>
            <a:r>
              <a:rPr lang="en-US" sz="6200" spc="-1" dirty="0">
                <a:solidFill>
                  <a:srgbClr val="0033A0"/>
                </a:solidFill>
                <a:latin typeface="Now Bold"/>
              </a:rPr>
              <a:t>ÇÖZÜM</a:t>
            </a:r>
            <a:endParaRPr lang="tr-TR" sz="6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30939" y="2067336"/>
            <a:ext cx="14731396" cy="154206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3640"/>
              </a:lnSpc>
            </a:pPr>
            <a:r>
              <a:rPr lang="en-US" sz="2000" i="1" dirty="0">
                <a:solidFill>
                  <a:schemeClr val="bg1"/>
                </a:solidFill>
              </a:rPr>
              <a:t>Problem </a:t>
            </a:r>
            <a:r>
              <a:rPr lang="en-US" sz="2000" i="1" dirty="0" err="1">
                <a:solidFill>
                  <a:schemeClr val="bg1"/>
                </a:solidFill>
              </a:rPr>
              <a:t>çözümü</a:t>
            </a:r>
            <a:r>
              <a:rPr lang="en-US" sz="2000" i="1" dirty="0">
                <a:solidFill>
                  <a:schemeClr val="bg1"/>
                </a:solidFill>
              </a:rPr>
              <a:t> için </a:t>
            </a:r>
            <a:r>
              <a:rPr lang="en-US" sz="2000" i="1" dirty="0" err="1">
                <a:solidFill>
                  <a:schemeClr val="bg1"/>
                </a:solidFill>
              </a:rPr>
              <a:t>knime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programlama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dili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kullanılmıştır</a:t>
            </a:r>
            <a:r>
              <a:rPr lang="en-US" sz="2000" i="1" dirty="0">
                <a:solidFill>
                  <a:schemeClr val="bg1"/>
                </a:solidFill>
              </a:rPr>
              <a:t>. </a:t>
            </a:r>
            <a:r>
              <a:rPr lang="en-US" sz="2000" i="1" dirty="0" err="1">
                <a:solidFill>
                  <a:schemeClr val="bg1"/>
                </a:solidFill>
              </a:rPr>
              <a:t>Kişiselleşmiş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raporlardan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kurumsal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bilgi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yapısına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geçmek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amacı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ile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geliştirilen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knime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akışı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m</a:t>
            </a:r>
            <a:r>
              <a:rPr lang="en-US" sz="2000" dirty="0" err="1">
                <a:solidFill>
                  <a:schemeClr val="bg1"/>
                </a:solidFill>
              </a:rPr>
              <a:t>anuel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müdahale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gerektirmeden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veriyi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işleyip</a:t>
            </a:r>
            <a:r>
              <a:rPr lang="en-US" sz="2000" dirty="0">
                <a:solidFill>
                  <a:schemeClr val="bg1"/>
                </a:solidFill>
              </a:rPr>
              <a:t>  database </a:t>
            </a:r>
            <a:r>
              <a:rPr lang="en-US" sz="2000" dirty="0" err="1">
                <a:solidFill>
                  <a:schemeClr val="bg1"/>
                </a:solidFill>
              </a:rPr>
              <a:t>tablolarını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besleyerek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dashboardlara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aktarmaktadır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Burada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harcanan</a:t>
            </a:r>
            <a:r>
              <a:rPr lang="en-US" sz="2000" dirty="0">
                <a:solidFill>
                  <a:schemeClr val="bg1"/>
                </a:solidFill>
              </a:rPr>
              <a:t> zaman </a:t>
            </a:r>
            <a:r>
              <a:rPr lang="en-US" sz="2000" dirty="0" err="1">
                <a:solidFill>
                  <a:schemeClr val="bg1"/>
                </a:solidFill>
              </a:rPr>
              <a:t>saniyelerle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ölçülebilecek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kadar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düşürülmüştür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algn="ctr">
              <a:lnSpc>
                <a:spcPts val="3640"/>
              </a:lnSpc>
            </a:pPr>
            <a:endParaRPr lang="tr-TR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87927" y="6858165"/>
            <a:ext cx="16957964" cy="123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250000"/>
              </a:lnSpc>
            </a:pPr>
            <a:r>
              <a:rPr lang="en-US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Öncelikle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sistemde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bulunan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sigorta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şirketlerine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ait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verileri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tarayarak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güncel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sigorta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şirketlerini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hangi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branşlarda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aktif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olduklarını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öğrenmektedir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lnSpc>
                <a:spcPct val="2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2-Anabraş- Brans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matrisini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öğrenmek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için son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yıldaki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üretimleri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taramaktadır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Yeni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brans/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anabranş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eklenmiş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takibini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yeni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yapıya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yapmaktadır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lnSpc>
                <a:spcPct val="2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3-Şirket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adı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şirket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kodu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eşleşmesinden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yararlanarak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şirket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yeni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veriyi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ekibe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bilgi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vermekte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şirket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üretimlerini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etmeye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başlamaktadır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>
              <a:lnSpc>
                <a:spcPct val="2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4-Şirket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adı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değişmiş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birden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şirket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birleşmiş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veriyi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konsolide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yaptığı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adımlar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hakkında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kullanıcıyı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bilgilendirmektedir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lnSpc>
                <a:spcPct val="2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5-Her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aksiyon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adımında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kullanıcıdan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girdi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değerlerini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alarak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akışta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kullanıp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çıktı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üretmektedir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lnSpc>
                <a:spcPct val="2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6-Üretilen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çıktı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Anadolu Sigorta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çalışanları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paylaşılmaktadır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lnSpc>
                <a:spcPts val="3640"/>
              </a:lnSpc>
            </a:pPr>
            <a:endParaRPr lang="tr-TR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phic 2" descr="Hourglass">
            <a:extLst>
              <a:ext uri="{FF2B5EF4-FFF2-40B4-BE49-F238E27FC236}">
                <a16:creationId xmlns:a16="http://schemas.microsoft.com/office/drawing/2014/main" id="{D95C35E2-4C92-4DEE-B639-D50CEBE04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17753" y="1883721"/>
            <a:ext cx="1348390" cy="1348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8F0F0-0193-4FEB-A988-C0F2FBA80176}"/>
              </a:ext>
            </a:extLst>
          </p:cNvPr>
          <p:cNvSpPr txBox="1"/>
          <p:nvPr/>
        </p:nvSpPr>
        <p:spPr>
          <a:xfrm>
            <a:off x="6605298" y="4278538"/>
            <a:ext cx="405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/>
                </a:solidFill>
              </a:rPr>
              <a:t>KNIME AKIŞ AŞAMALARI</a:t>
            </a:r>
          </a:p>
        </p:txBody>
      </p:sp>
      <p:grpSp>
        <p:nvGrpSpPr>
          <p:cNvPr id="41" name="Group 13">
            <a:extLst>
              <a:ext uri="{FF2B5EF4-FFF2-40B4-BE49-F238E27FC236}">
                <a16:creationId xmlns:a16="http://schemas.microsoft.com/office/drawing/2014/main" id="{E9849D6C-FA7A-4D2A-A2B9-F7983C938965}"/>
              </a:ext>
            </a:extLst>
          </p:cNvPr>
          <p:cNvGrpSpPr/>
          <p:nvPr/>
        </p:nvGrpSpPr>
        <p:grpSpPr>
          <a:xfrm>
            <a:off x="1196650" y="7653417"/>
            <a:ext cx="309240" cy="305280"/>
            <a:chOff x="8996400" y="4167360"/>
            <a:chExt cx="309240" cy="305280"/>
          </a:xfrm>
        </p:grpSpPr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C131D0D4-1CDB-4079-8DD0-DF7D25D4111B}"/>
                </a:ext>
              </a:extLst>
            </p:cNvPr>
            <p:cNvSpPr/>
            <p:nvPr/>
          </p:nvSpPr>
          <p:spPr>
            <a:xfrm>
              <a:off x="8996400" y="4167360"/>
              <a:ext cx="309240" cy="30528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05280"/>
                <a:gd name="textAreaBottom" fmla="*/ 305640 h 305280"/>
              </a:gdLst>
              <a:ahLst/>
              <a:cxnLst/>
              <a:rect l="textAreaLeft" t="textAreaTop" r="textAreaRight" b="textAreaBottom"/>
              <a:pathLst>
                <a:path w="812800" h="802537">
                  <a:moveTo>
                    <a:pt x="406400" y="0"/>
                  </a:moveTo>
                  <a:cubicBezTo>
                    <a:pt x="181951" y="0"/>
                    <a:pt x="0" y="179654"/>
                    <a:pt x="0" y="401268"/>
                  </a:cubicBezTo>
                  <a:cubicBezTo>
                    <a:pt x="0" y="622883"/>
                    <a:pt x="181951" y="802537"/>
                    <a:pt x="406400" y="802537"/>
                  </a:cubicBezTo>
                  <a:cubicBezTo>
                    <a:pt x="630849" y="802537"/>
                    <a:pt x="812800" y="622883"/>
                    <a:pt x="812800" y="401268"/>
                  </a:cubicBezTo>
                  <a:cubicBezTo>
                    <a:pt x="812800" y="17965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  <a:ln w="19050" cap="sq">
              <a:solidFill>
                <a:srgbClr val="19191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TextBox 15">
              <a:extLst>
                <a:ext uri="{FF2B5EF4-FFF2-40B4-BE49-F238E27FC236}">
                  <a16:creationId xmlns:a16="http://schemas.microsoft.com/office/drawing/2014/main" id="{94C08D59-8715-441F-9D96-E81C76D909D9}"/>
                </a:ext>
              </a:extLst>
            </p:cNvPr>
            <p:cNvSpPr/>
            <p:nvPr/>
          </p:nvSpPr>
          <p:spPr>
            <a:xfrm>
              <a:off x="9025200" y="417096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999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5" name="Group 13">
            <a:extLst>
              <a:ext uri="{FF2B5EF4-FFF2-40B4-BE49-F238E27FC236}">
                <a16:creationId xmlns:a16="http://schemas.microsoft.com/office/drawing/2014/main" id="{2E8CFDCD-9739-499D-B54E-8DADBF185BF6}"/>
              </a:ext>
            </a:extLst>
          </p:cNvPr>
          <p:cNvGrpSpPr/>
          <p:nvPr/>
        </p:nvGrpSpPr>
        <p:grpSpPr>
          <a:xfrm>
            <a:off x="244450" y="6096906"/>
            <a:ext cx="309240" cy="305280"/>
            <a:chOff x="8996400" y="4167360"/>
            <a:chExt cx="309240" cy="305280"/>
          </a:xfrm>
        </p:grpSpPr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864ECAE-FA42-4B20-A5C3-BB189A933092}"/>
                </a:ext>
              </a:extLst>
            </p:cNvPr>
            <p:cNvSpPr/>
            <p:nvPr/>
          </p:nvSpPr>
          <p:spPr>
            <a:xfrm>
              <a:off x="8996400" y="4167360"/>
              <a:ext cx="309240" cy="30528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05280"/>
                <a:gd name="textAreaBottom" fmla="*/ 305640 h 305280"/>
              </a:gdLst>
              <a:ahLst/>
              <a:cxnLst/>
              <a:rect l="textAreaLeft" t="textAreaTop" r="textAreaRight" b="textAreaBottom"/>
              <a:pathLst>
                <a:path w="812800" h="802537">
                  <a:moveTo>
                    <a:pt x="406400" y="0"/>
                  </a:moveTo>
                  <a:cubicBezTo>
                    <a:pt x="181951" y="0"/>
                    <a:pt x="0" y="179654"/>
                    <a:pt x="0" y="401268"/>
                  </a:cubicBezTo>
                  <a:cubicBezTo>
                    <a:pt x="0" y="622883"/>
                    <a:pt x="181951" y="802537"/>
                    <a:pt x="406400" y="802537"/>
                  </a:cubicBezTo>
                  <a:cubicBezTo>
                    <a:pt x="630849" y="802537"/>
                    <a:pt x="812800" y="622883"/>
                    <a:pt x="812800" y="401268"/>
                  </a:cubicBezTo>
                  <a:cubicBezTo>
                    <a:pt x="812800" y="17965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  <a:ln w="19050" cap="sq">
              <a:solidFill>
                <a:srgbClr val="19191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TextBox 15">
              <a:extLst>
                <a:ext uri="{FF2B5EF4-FFF2-40B4-BE49-F238E27FC236}">
                  <a16:creationId xmlns:a16="http://schemas.microsoft.com/office/drawing/2014/main" id="{BDA45A98-453F-4839-A747-65741176369B}"/>
                </a:ext>
              </a:extLst>
            </p:cNvPr>
            <p:cNvSpPr/>
            <p:nvPr/>
          </p:nvSpPr>
          <p:spPr>
            <a:xfrm>
              <a:off x="9025200" y="417096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999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8" name="Group 4">
            <a:extLst>
              <a:ext uri="{FF2B5EF4-FFF2-40B4-BE49-F238E27FC236}">
                <a16:creationId xmlns:a16="http://schemas.microsoft.com/office/drawing/2014/main" id="{55543F73-DB69-4097-8E65-B7B2AD66E296}"/>
              </a:ext>
            </a:extLst>
          </p:cNvPr>
          <p:cNvGrpSpPr/>
          <p:nvPr/>
        </p:nvGrpSpPr>
        <p:grpSpPr>
          <a:xfrm>
            <a:off x="244450" y="6825405"/>
            <a:ext cx="309240" cy="313920"/>
            <a:chOff x="8996400" y="2165400"/>
            <a:chExt cx="309240" cy="313920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7EBBB675-FF9A-4A48-8B5D-F800163FC8DD}"/>
                </a:ext>
              </a:extLst>
            </p:cNvPr>
            <p:cNvSpPr/>
            <p:nvPr/>
          </p:nvSpPr>
          <p:spPr>
            <a:xfrm>
              <a:off x="8996400" y="2165400"/>
              <a:ext cx="309240" cy="31392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13920"/>
                <a:gd name="textAreaBottom" fmla="*/ 314280 h 313920"/>
              </a:gdLst>
              <a:ahLst/>
              <a:cxnLst/>
              <a:rect l="textAreaLeft" t="textAreaTop" r="textAreaRight" b="textAreaBottom"/>
              <a:pathLst>
                <a:path w="812800" h="824840">
                  <a:moveTo>
                    <a:pt x="406400" y="0"/>
                  </a:moveTo>
                  <a:cubicBezTo>
                    <a:pt x="181951" y="0"/>
                    <a:pt x="0" y="184647"/>
                    <a:pt x="0" y="412420"/>
                  </a:cubicBezTo>
                  <a:cubicBezTo>
                    <a:pt x="0" y="640193"/>
                    <a:pt x="181951" y="824840"/>
                    <a:pt x="406400" y="824840"/>
                  </a:cubicBezTo>
                  <a:cubicBezTo>
                    <a:pt x="630849" y="824840"/>
                    <a:pt x="812800" y="640193"/>
                    <a:pt x="812800" y="412420"/>
                  </a:cubicBezTo>
                  <a:cubicBezTo>
                    <a:pt x="812800" y="1846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D4D2"/>
            </a:solidFill>
            <a:ln w="19050" cap="sq">
              <a:solidFill>
                <a:srgbClr val="19191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9AD02B77-3997-4DD3-8818-5EA767C5505C}"/>
                </a:ext>
              </a:extLst>
            </p:cNvPr>
            <p:cNvSpPr/>
            <p:nvPr/>
          </p:nvSpPr>
          <p:spPr>
            <a:xfrm>
              <a:off x="9025200" y="216900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999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1" name="Group 4">
            <a:extLst>
              <a:ext uri="{FF2B5EF4-FFF2-40B4-BE49-F238E27FC236}">
                <a16:creationId xmlns:a16="http://schemas.microsoft.com/office/drawing/2014/main" id="{3892561F-CCD9-4964-8A7C-B4B1C5D8017E}"/>
              </a:ext>
            </a:extLst>
          </p:cNvPr>
          <p:cNvGrpSpPr/>
          <p:nvPr/>
        </p:nvGrpSpPr>
        <p:grpSpPr>
          <a:xfrm>
            <a:off x="2675849" y="8380624"/>
            <a:ext cx="309240" cy="313920"/>
            <a:chOff x="8996400" y="2165400"/>
            <a:chExt cx="309240" cy="313920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BE4D59A2-96C9-473F-9952-59E027413DA9}"/>
                </a:ext>
              </a:extLst>
            </p:cNvPr>
            <p:cNvSpPr/>
            <p:nvPr/>
          </p:nvSpPr>
          <p:spPr>
            <a:xfrm>
              <a:off x="8996400" y="2165400"/>
              <a:ext cx="309240" cy="31392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13920"/>
                <a:gd name="textAreaBottom" fmla="*/ 314280 h 313920"/>
              </a:gdLst>
              <a:ahLst/>
              <a:cxnLst/>
              <a:rect l="textAreaLeft" t="textAreaTop" r="textAreaRight" b="textAreaBottom"/>
              <a:pathLst>
                <a:path w="812800" h="824840">
                  <a:moveTo>
                    <a:pt x="406400" y="0"/>
                  </a:moveTo>
                  <a:cubicBezTo>
                    <a:pt x="181951" y="0"/>
                    <a:pt x="0" y="184647"/>
                    <a:pt x="0" y="412420"/>
                  </a:cubicBezTo>
                  <a:cubicBezTo>
                    <a:pt x="0" y="640193"/>
                    <a:pt x="181951" y="824840"/>
                    <a:pt x="406400" y="824840"/>
                  </a:cubicBezTo>
                  <a:cubicBezTo>
                    <a:pt x="630849" y="824840"/>
                    <a:pt x="812800" y="640193"/>
                    <a:pt x="812800" y="412420"/>
                  </a:cubicBezTo>
                  <a:cubicBezTo>
                    <a:pt x="812800" y="1846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D4D2"/>
            </a:solidFill>
            <a:ln w="19050" cap="sq">
              <a:solidFill>
                <a:srgbClr val="19191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TextBox 6">
              <a:extLst>
                <a:ext uri="{FF2B5EF4-FFF2-40B4-BE49-F238E27FC236}">
                  <a16:creationId xmlns:a16="http://schemas.microsoft.com/office/drawing/2014/main" id="{D1616555-105E-4155-A680-00407599947C}"/>
                </a:ext>
              </a:extLst>
            </p:cNvPr>
            <p:cNvSpPr/>
            <p:nvPr/>
          </p:nvSpPr>
          <p:spPr>
            <a:xfrm>
              <a:off x="9025200" y="216900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999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4" name="Group 13">
            <a:extLst>
              <a:ext uri="{FF2B5EF4-FFF2-40B4-BE49-F238E27FC236}">
                <a16:creationId xmlns:a16="http://schemas.microsoft.com/office/drawing/2014/main" id="{DA1412C2-EA3F-4B1E-AE5E-D84DAEBF277F}"/>
              </a:ext>
            </a:extLst>
          </p:cNvPr>
          <p:cNvGrpSpPr/>
          <p:nvPr/>
        </p:nvGrpSpPr>
        <p:grpSpPr>
          <a:xfrm>
            <a:off x="4470087" y="9165039"/>
            <a:ext cx="309240" cy="305280"/>
            <a:chOff x="8996400" y="4167360"/>
            <a:chExt cx="309240" cy="305280"/>
          </a:xfrm>
        </p:grpSpPr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7F8619CE-E05B-4131-A106-CADFD8BDC461}"/>
                </a:ext>
              </a:extLst>
            </p:cNvPr>
            <p:cNvSpPr/>
            <p:nvPr/>
          </p:nvSpPr>
          <p:spPr>
            <a:xfrm>
              <a:off x="8996400" y="4167360"/>
              <a:ext cx="309240" cy="30528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05280"/>
                <a:gd name="textAreaBottom" fmla="*/ 305640 h 305280"/>
              </a:gdLst>
              <a:ahLst/>
              <a:cxnLst/>
              <a:rect l="textAreaLeft" t="textAreaTop" r="textAreaRight" b="textAreaBottom"/>
              <a:pathLst>
                <a:path w="812800" h="802537">
                  <a:moveTo>
                    <a:pt x="406400" y="0"/>
                  </a:moveTo>
                  <a:cubicBezTo>
                    <a:pt x="181951" y="0"/>
                    <a:pt x="0" y="179654"/>
                    <a:pt x="0" y="401268"/>
                  </a:cubicBezTo>
                  <a:cubicBezTo>
                    <a:pt x="0" y="622883"/>
                    <a:pt x="181951" y="802537"/>
                    <a:pt x="406400" y="802537"/>
                  </a:cubicBezTo>
                  <a:cubicBezTo>
                    <a:pt x="630849" y="802537"/>
                    <a:pt x="812800" y="622883"/>
                    <a:pt x="812800" y="401268"/>
                  </a:cubicBezTo>
                  <a:cubicBezTo>
                    <a:pt x="812800" y="17965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  <a:ln w="19050" cap="sq">
              <a:solidFill>
                <a:srgbClr val="19191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TextBox 15">
              <a:extLst>
                <a:ext uri="{FF2B5EF4-FFF2-40B4-BE49-F238E27FC236}">
                  <a16:creationId xmlns:a16="http://schemas.microsoft.com/office/drawing/2014/main" id="{023DA59A-B060-4539-AB2B-DA2D596C240B}"/>
                </a:ext>
              </a:extLst>
            </p:cNvPr>
            <p:cNvSpPr/>
            <p:nvPr/>
          </p:nvSpPr>
          <p:spPr>
            <a:xfrm>
              <a:off x="9025200" y="417096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999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7" name="Group 4">
            <a:extLst>
              <a:ext uri="{FF2B5EF4-FFF2-40B4-BE49-F238E27FC236}">
                <a16:creationId xmlns:a16="http://schemas.microsoft.com/office/drawing/2014/main" id="{F9E3873A-B8FA-4D1E-8435-2C010DD351AD}"/>
              </a:ext>
            </a:extLst>
          </p:cNvPr>
          <p:cNvGrpSpPr/>
          <p:nvPr/>
        </p:nvGrpSpPr>
        <p:grpSpPr>
          <a:xfrm>
            <a:off x="776319" y="5249243"/>
            <a:ext cx="309240" cy="313920"/>
            <a:chOff x="8996400" y="2165400"/>
            <a:chExt cx="309240" cy="313920"/>
          </a:xfrm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5F686BED-B230-49BA-8BB6-0F3CFA088A84}"/>
                </a:ext>
              </a:extLst>
            </p:cNvPr>
            <p:cNvSpPr/>
            <p:nvPr/>
          </p:nvSpPr>
          <p:spPr>
            <a:xfrm>
              <a:off x="8996400" y="2165400"/>
              <a:ext cx="309240" cy="31392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13920"/>
                <a:gd name="textAreaBottom" fmla="*/ 314280 h 313920"/>
              </a:gdLst>
              <a:ahLst/>
              <a:cxnLst/>
              <a:rect l="textAreaLeft" t="textAreaTop" r="textAreaRight" b="textAreaBottom"/>
              <a:pathLst>
                <a:path w="812800" h="824840">
                  <a:moveTo>
                    <a:pt x="406400" y="0"/>
                  </a:moveTo>
                  <a:cubicBezTo>
                    <a:pt x="181951" y="0"/>
                    <a:pt x="0" y="184647"/>
                    <a:pt x="0" y="412420"/>
                  </a:cubicBezTo>
                  <a:cubicBezTo>
                    <a:pt x="0" y="640193"/>
                    <a:pt x="181951" y="824840"/>
                    <a:pt x="406400" y="824840"/>
                  </a:cubicBezTo>
                  <a:cubicBezTo>
                    <a:pt x="630849" y="824840"/>
                    <a:pt x="812800" y="640193"/>
                    <a:pt x="812800" y="412420"/>
                  </a:cubicBezTo>
                  <a:cubicBezTo>
                    <a:pt x="812800" y="1846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D4D2"/>
            </a:solidFill>
            <a:ln w="19050" cap="sq">
              <a:solidFill>
                <a:srgbClr val="19191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TextBox 6">
              <a:extLst>
                <a:ext uri="{FF2B5EF4-FFF2-40B4-BE49-F238E27FC236}">
                  <a16:creationId xmlns:a16="http://schemas.microsoft.com/office/drawing/2014/main" id="{F5685590-BF74-4959-A15C-2450E95C008B}"/>
                </a:ext>
              </a:extLst>
            </p:cNvPr>
            <p:cNvSpPr/>
            <p:nvPr/>
          </p:nvSpPr>
          <p:spPr>
            <a:xfrm>
              <a:off x="9025200" y="216900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2999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6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6455520" y="511920"/>
            <a:ext cx="5376240" cy="101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6400" b="0" strike="noStrike" spc="-1">
                <a:solidFill>
                  <a:srgbClr val="0033A0"/>
                </a:solidFill>
                <a:latin typeface="Now Bold"/>
              </a:rPr>
              <a:t>Knime Akışı</a:t>
            </a:r>
            <a:endParaRPr lang="tr-TR" sz="6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99354-1AE4-4AC1-86E0-A63D02B8E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" y="1527480"/>
            <a:ext cx="12718113" cy="8377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1098B-33AC-46EE-A727-A3A03E84A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365" y="1827477"/>
            <a:ext cx="5025457" cy="2433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F8345E-2DCB-4D8E-980C-78F023139D69}"/>
              </a:ext>
            </a:extLst>
          </p:cNvPr>
          <p:cNvSpPr txBox="1"/>
          <p:nvPr/>
        </p:nvSpPr>
        <p:spPr>
          <a:xfrm>
            <a:off x="12718087" y="3722247"/>
            <a:ext cx="5245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Akış</a:t>
            </a:r>
            <a:r>
              <a:rPr lang="en-US" sz="3200" b="1" i="1" dirty="0"/>
              <a:t> </a:t>
            </a:r>
            <a:r>
              <a:rPr lang="en-US" sz="3200" b="1" i="1" dirty="0" err="1"/>
              <a:t>webportal</a:t>
            </a:r>
            <a:r>
              <a:rPr lang="en-US" sz="3200" b="1" i="1" dirty="0"/>
              <a:t> </a:t>
            </a:r>
            <a:r>
              <a:rPr lang="en-US" sz="3200" b="1" i="1" dirty="0" err="1"/>
              <a:t>üzerinden</a:t>
            </a:r>
            <a:r>
              <a:rPr lang="en-US" sz="3200" b="1" i="1" dirty="0"/>
              <a:t> </a:t>
            </a:r>
            <a:r>
              <a:rPr lang="en-US" sz="3200" b="1" i="1" dirty="0" err="1"/>
              <a:t>tetiklenmektedir</a:t>
            </a:r>
            <a:r>
              <a:rPr lang="en-US" sz="3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17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0" y="-71863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Freeform 3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" name="Group 4"/>
          <p:cNvGrpSpPr/>
          <p:nvPr/>
        </p:nvGrpSpPr>
        <p:grpSpPr>
          <a:xfrm>
            <a:off x="129650" y="4045888"/>
            <a:ext cx="16405604" cy="2531160"/>
            <a:chOff x="-777240" y="5327280"/>
            <a:chExt cx="17293680" cy="2531160"/>
          </a:xfrm>
        </p:grpSpPr>
        <p:sp>
          <p:nvSpPr>
            <p:cNvPr id="97" name="Freeform 5"/>
            <p:cNvSpPr/>
            <p:nvPr/>
          </p:nvSpPr>
          <p:spPr>
            <a:xfrm>
              <a:off x="-777240" y="5544360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7C9E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TextBox 6"/>
            <p:cNvSpPr/>
            <p:nvPr/>
          </p:nvSpPr>
          <p:spPr>
            <a:xfrm>
              <a:off x="-391680" y="532728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9" name="Group 7"/>
          <p:cNvGrpSpPr/>
          <p:nvPr/>
        </p:nvGrpSpPr>
        <p:grpSpPr>
          <a:xfrm>
            <a:off x="404924" y="5268406"/>
            <a:ext cx="16259980" cy="2531160"/>
            <a:chOff x="-777240" y="6559560"/>
            <a:chExt cx="17293680" cy="2531160"/>
          </a:xfrm>
        </p:grpSpPr>
        <p:sp>
          <p:nvSpPr>
            <p:cNvPr id="100" name="Freeform 8"/>
            <p:cNvSpPr/>
            <p:nvPr/>
          </p:nvSpPr>
          <p:spPr>
            <a:xfrm>
              <a:off x="-777240" y="6776280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C92D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TextBox 9"/>
            <p:cNvSpPr/>
            <p:nvPr/>
          </p:nvSpPr>
          <p:spPr>
            <a:xfrm>
              <a:off x="-391680" y="655956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2" name="Group 10"/>
          <p:cNvGrpSpPr/>
          <p:nvPr/>
        </p:nvGrpSpPr>
        <p:grpSpPr>
          <a:xfrm>
            <a:off x="183000" y="2788222"/>
            <a:ext cx="17293680" cy="2531160"/>
            <a:chOff x="-777240" y="4095000"/>
            <a:chExt cx="17293680" cy="2531160"/>
          </a:xfrm>
        </p:grpSpPr>
        <p:sp>
          <p:nvSpPr>
            <p:cNvPr id="103" name="Freeform 11"/>
            <p:cNvSpPr/>
            <p:nvPr/>
          </p:nvSpPr>
          <p:spPr>
            <a:xfrm>
              <a:off x="-777240" y="4312080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B6B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" name="TextBox 12"/>
            <p:cNvSpPr/>
            <p:nvPr/>
          </p:nvSpPr>
          <p:spPr>
            <a:xfrm>
              <a:off x="-391680" y="409500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" name="Group 13"/>
          <p:cNvGrpSpPr/>
          <p:nvPr/>
        </p:nvGrpSpPr>
        <p:grpSpPr>
          <a:xfrm>
            <a:off x="457560" y="1547199"/>
            <a:ext cx="16405604" cy="2531160"/>
            <a:chOff x="-777240" y="2862720"/>
            <a:chExt cx="17293680" cy="2531160"/>
          </a:xfrm>
        </p:grpSpPr>
        <p:sp>
          <p:nvSpPr>
            <p:cNvPr id="106" name="Freeform 14"/>
            <p:cNvSpPr/>
            <p:nvPr/>
          </p:nvSpPr>
          <p:spPr>
            <a:xfrm>
              <a:off x="-777240" y="3079800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CDC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" name="TextBox 15"/>
            <p:cNvSpPr/>
            <p:nvPr/>
          </p:nvSpPr>
          <p:spPr>
            <a:xfrm>
              <a:off x="-391680" y="286272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8" name="TextBox 16"/>
          <p:cNvSpPr/>
          <p:nvPr/>
        </p:nvSpPr>
        <p:spPr>
          <a:xfrm>
            <a:off x="14476593" y="2082783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598"/>
              </a:lnSpc>
              <a:tabLst>
                <a:tab pos="0" algn="l"/>
              </a:tabLst>
            </a:pPr>
            <a:r>
              <a:rPr lang="en-US" sz="4000" b="0" strike="noStrike" spc="117" dirty="0">
                <a:solidFill>
                  <a:srgbClr val="FFFFFF"/>
                </a:solidFill>
                <a:latin typeface="Aileron Ultra-Bold"/>
              </a:rPr>
              <a:t>1</a:t>
            </a:r>
            <a:endParaRPr lang="tr-TR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Box 17"/>
          <p:cNvSpPr/>
          <p:nvPr/>
        </p:nvSpPr>
        <p:spPr>
          <a:xfrm>
            <a:off x="13784673" y="3210881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598"/>
              </a:lnSpc>
              <a:tabLst>
                <a:tab pos="0" algn="l"/>
              </a:tabLst>
            </a:pPr>
            <a:r>
              <a:rPr lang="en-US" sz="4000" b="0" strike="noStrike" spc="117" dirty="0">
                <a:solidFill>
                  <a:srgbClr val="FFFFFF"/>
                </a:solidFill>
                <a:latin typeface="Aileron Ultra-Bold"/>
              </a:rPr>
              <a:t>2</a:t>
            </a:r>
            <a:endParaRPr lang="tr-TR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8"/>
          <p:cNvSpPr/>
          <p:nvPr/>
        </p:nvSpPr>
        <p:spPr>
          <a:xfrm>
            <a:off x="13341426" y="4285844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598"/>
              </a:lnSpc>
              <a:tabLst>
                <a:tab pos="0" algn="l"/>
              </a:tabLst>
            </a:pPr>
            <a:r>
              <a:rPr lang="en-US" sz="4000" b="0" strike="noStrike" spc="117" dirty="0">
                <a:solidFill>
                  <a:srgbClr val="FFFFFF"/>
                </a:solidFill>
                <a:latin typeface="Aileron Ultra-Bold"/>
              </a:rPr>
              <a:t>3</a:t>
            </a:r>
            <a:endParaRPr lang="tr-TR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19"/>
          <p:cNvSpPr/>
          <p:nvPr/>
        </p:nvSpPr>
        <p:spPr>
          <a:xfrm>
            <a:off x="14476593" y="5632923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598"/>
              </a:lnSpc>
              <a:tabLst>
                <a:tab pos="0" algn="l"/>
              </a:tabLst>
            </a:pPr>
            <a:r>
              <a:rPr lang="en-US" sz="4000" b="0" strike="noStrike" spc="117" dirty="0">
                <a:solidFill>
                  <a:srgbClr val="FFFFFF"/>
                </a:solidFill>
                <a:latin typeface="Aileron Ultra-Bold"/>
              </a:rPr>
              <a:t>4</a:t>
            </a:r>
            <a:endParaRPr lang="tr-TR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20"/>
          <p:cNvSpPr/>
          <p:nvPr/>
        </p:nvSpPr>
        <p:spPr>
          <a:xfrm>
            <a:off x="7104600" y="586028"/>
            <a:ext cx="4078440" cy="98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7750"/>
              </a:lnSpc>
            </a:pPr>
            <a:r>
              <a:rPr lang="en-US" sz="6200" b="0" strike="noStrike" spc="-1" dirty="0">
                <a:solidFill>
                  <a:srgbClr val="0033A0"/>
                </a:solidFill>
                <a:latin typeface="Now Bold"/>
              </a:rPr>
              <a:t>ARTILAR</a:t>
            </a:r>
            <a:endParaRPr lang="tr-TR" sz="62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3" name="Group 21"/>
          <p:cNvGrpSpPr/>
          <p:nvPr/>
        </p:nvGrpSpPr>
        <p:grpSpPr>
          <a:xfrm>
            <a:off x="251783" y="6492552"/>
            <a:ext cx="17293680" cy="2531160"/>
            <a:chOff x="-777240" y="7791480"/>
            <a:chExt cx="17293680" cy="2531160"/>
          </a:xfrm>
        </p:grpSpPr>
        <p:sp>
          <p:nvSpPr>
            <p:cNvPr id="114" name="Freeform 22"/>
            <p:cNvSpPr/>
            <p:nvPr/>
          </p:nvSpPr>
          <p:spPr>
            <a:xfrm>
              <a:off x="-777240" y="8008560"/>
              <a:ext cx="17293680" cy="1241280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3538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TextBox 23"/>
            <p:cNvSpPr/>
            <p:nvPr/>
          </p:nvSpPr>
          <p:spPr>
            <a:xfrm>
              <a:off x="-391680" y="779148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6" name="TextBox 24"/>
          <p:cNvSpPr/>
          <p:nvPr/>
        </p:nvSpPr>
        <p:spPr>
          <a:xfrm>
            <a:off x="14060088" y="6943326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598"/>
              </a:lnSpc>
              <a:tabLst>
                <a:tab pos="0" algn="l"/>
              </a:tabLst>
            </a:pPr>
            <a:r>
              <a:rPr lang="en-US" sz="4000" b="0" strike="noStrike" spc="117" dirty="0">
                <a:solidFill>
                  <a:srgbClr val="FFFFFF"/>
                </a:solidFill>
                <a:latin typeface="Aileron Ultra-Bold"/>
              </a:rPr>
              <a:t>5</a:t>
            </a:r>
            <a:endParaRPr lang="tr-TR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2044" y="1821611"/>
            <a:ext cx="15660000" cy="123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3640"/>
              </a:lnSpc>
            </a:pP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Zaman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kaybını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önlemekte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ve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gereksiz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iş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yükünü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ortadan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kaldırmaktadır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.</a:t>
            </a:r>
            <a:endParaRPr lang="tr-TR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-933120" y="2821358"/>
            <a:ext cx="15660000" cy="123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algn="ctr">
              <a:lnSpc>
                <a:spcPts val="3640"/>
              </a:lnSpc>
              <a:defRPr sz="2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ileron"/>
              </a:rPr>
              <a:t>Yılda</a:t>
            </a:r>
            <a:r>
              <a:rPr lang="en-US" dirty="0">
                <a:solidFill>
                  <a:schemeClr val="bg1"/>
                </a:solidFill>
                <a:latin typeface="Ailero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ileron"/>
              </a:rPr>
              <a:t>yaklaşık</a:t>
            </a:r>
            <a:r>
              <a:rPr lang="en-US" dirty="0">
                <a:solidFill>
                  <a:schemeClr val="bg1"/>
                </a:solidFill>
                <a:latin typeface="Aileron"/>
              </a:rPr>
              <a:t> </a:t>
            </a:r>
            <a:r>
              <a:rPr lang="en-US" b="1" i="1" u="sng" dirty="0">
                <a:solidFill>
                  <a:schemeClr val="bg1"/>
                </a:solidFill>
                <a:latin typeface="Aileron"/>
              </a:rPr>
              <a:t>340 saat /</a:t>
            </a:r>
            <a:r>
              <a:rPr lang="en-US" b="1" i="1" u="sng" spc="77" dirty="0" err="1">
                <a:solidFill>
                  <a:srgbClr val="FFFFFF"/>
                </a:solidFill>
                <a:latin typeface="Aileron"/>
              </a:rPr>
              <a:t>yıl</a:t>
            </a:r>
            <a:r>
              <a:rPr lang="en-US" b="1" i="1" u="sng" dirty="0">
                <a:solidFill>
                  <a:schemeClr val="bg1"/>
                </a:solidFill>
                <a:latin typeface="Ailero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ileron"/>
              </a:rPr>
              <a:t>efor</a:t>
            </a:r>
            <a:r>
              <a:rPr lang="en-US" dirty="0">
                <a:solidFill>
                  <a:schemeClr val="bg1"/>
                </a:solidFill>
                <a:latin typeface="Ailero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ileron"/>
              </a:rPr>
              <a:t>tasarrufu</a:t>
            </a:r>
            <a:r>
              <a:rPr lang="en-US" dirty="0">
                <a:solidFill>
                  <a:schemeClr val="bg1"/>
                </a:solidFill>
                <a:latin typeface="Ailero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ileron"/>
              </a:rPr>
              <a:t>sağlamaktadır</a:t>
            </a:r>
            <a:r>
              <a:rPr lang="en-US" dirty="0">
                <a:solidFill>
                  <a:schemeClr val="bg1"/>
                </a:solidFill>
                <a:latin typeface="Aileron"/>
              </a:rPr>
              <a:t>.</a:t>
            </a:r>
            <a:endParaRPr lang="tr-TR" dirty="0">
              <a:solidFill>
                <a:schemeClr val="bg1"/>
              </a:solidFill>
              <a:latin typeface="Aileron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-110836" y="4085476"/>
            <a:ext cx="15660000" cy="123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3640"/>
              </a:lnSpc>
            </a:pP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Kişiselleşmiş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raporlardan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kurumsal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veri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yapısına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b="0" strike="noStrike" spc="77" dirty="0" err="1">
                <a:solidFill>
                  <a:srgbClr val="FFFFFF"/>
                </a:solidFill>
                <a:latin typeface="Aileron"/>
              </a:rPr>
              <a:t>geçilmektedir</a:t>
            </a:r>
            <a:r>
              <a:rPr lang="en-US" sz="2600" b="0" strike="noStrike" spc="77" dirty="0">
                <a:solidFill>
                  <a:srgbClr val="FFFFFF"/>
                </a:solidFill>
                <a:latin typeface="Aileron"/>
              </a:rPr>
              <a:t>.</a:t>
            </a:r>
            <a:endParaRPr lang="tr-TR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-184948" y="5163148"/>
            <a:ext cx="15660000" cy="123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3640"/>
              </a:lnSpc>
            </a:pPr>
            <a:r>
              <a:rPr lang="en-US" sz="2600" spc="77" dirty="0">
                <a:solidFill>
                  <a:srgbClr val="FFFFFF"/>
                </a:solidFill>
                <a:latin typeface="Aileron"/>
              </a:rPr>
              <a:t>TSB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ile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eş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zamanlı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olarak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sektör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verileri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Anadolu Sigorta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çalışanları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ile</a:t>
            </a:r>
            <a:r>
              <a:rPr lang="en-US" sz="2600" spc="77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2600" spc="77" dirty="0" err="1">
                <a:solidFill>
                  <a:srgbClr val="FFFFFF"/>
                </a:solidFill>
                <a:latin typeface="Aileron"/>
              </a:rPr>
              <a:t>paylaşılmaktadır</a:t>
            </a:r>
            <a:r>
              <a:rPr lang="en-US" sz="2600" spc="-1" dirty="0">
                <a:solidFill>
                  <a:srgbClr val="000000"/>
                </a:solidFill>
                <a:latin typeface="Arial"/>
              </a:rPr>
              <a:t>.</a:t>
            </a:r>
            <a:endParaRPr lang="tr-TR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-933120" y="6544157"/>
            <a:ext cx="15660000" cy="123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Veride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meydana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gelen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değişiklikleri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loglamaya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imkan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2600" spc="-1" dirty="0" err="1">
                <a:solidFill>
                  <a:schemeClr val="bg1"/>
                </a:solidFill>
                <a:latin typeface="Arial"/>
              </a:rPr>
              <a:t>sağlamaktadır</a:t>
            </a:r>
            <a:r>
              <a:rPr lang="en-US" sz="2600" spc="-1" dirty="0">
                <a:solidFill>
                  <a:schemeClr val="bg1"/>
                </a:solidFill>
                <a:latin typeface="Arial"/>
              </a:rPr>
              <a:t>.</a:t>
            </a:r>
            <a:endParaRPr lang="tr-TR" sz="26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F3297CC4-1D0E-4022-9D4C-3BD7FEC4E3EB}"/>
              </a:ext>
            </a:extLst>
          </p:cNvPr>
          <p:cNvGrpSpPr/>
          <p:nvPr/>
        </p:nvGrpSpPr>
        <p:grpSpPr>
          <a:xfrm>
            <a:off x="252070" y="7688745"/>
            <a:ext cx="17848591" cy="2531160"/>
            <a:chOff x="-866178" y="5327280"/>
            <a:chExt cx="18814779" cy="2531160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65A9B3E5-27AA-4989-8DD4-F88C59FC118A}"/>
                </a:ext>
              </a:extLst>
            </p:cNvPr>
            <p:cNvSpPr/>
            <p:nvPr/>
          </p:nvSpPr>
          <p:spPr>
            <a:xfrm>
              <a:off x="-866178" y="5546767"/>
              <a:ext cx="18814779" cy="975136"/>
            </a:xfrm>
            <a:custGeom>
              <a:avLst/>
              <a:gdLst>
                <a:gd name="textAreaLeft" fmla="*/ 0 w 17293680"/>
                <a:gd name="textAreaRight" fmla="*/ 17294040 w 17293680"/>
                <a:gd name="textAreaTop" fmla="*/ 0 h 1241280"/>
                <a:gd name="textAreaBottom" fmla="*/ 1241640 h 1241280"/>
              </a:gdLst>
              <a:ahLst/>
              <a:cxnLst/>
              <a:rect l="textAreaLeft" t="textAreaTop" r="textAreaRight" b="textAreaBottom"/>
              <a:pathLst>
                <a:path w="4554774" h="327043">
                  <a:moveTo>
                    <a:pt x="203200" y="0"/>
                  </a:moveTo>
                  <a:lnTo>
                    <a:pt x="4554774" y="0"/>
                  </a:lnTo>
                  <a:lnTo>
                    <a:pt x="4351574" y="327043"/>
                  </a:lnTo>
                  <a:lnTo>
                    <a:pt x="0" y="32704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7C9E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r>
                <a:rPr lang="en-US" spc="-1" dirty="0">
                  <a:solidFill>
                    <a:schemeClr val="bg1"/>
                  </a:solidFill>
                  <a:latin typeface="Arial"/>
                </a:rPr>
                <a:t>           </a:t>
              </a:r>
              <a:r>
                <a:rPr lang="en-US" sz="2400" spc="-1" dirty="0">
                  <a:solidFill>
                    <a:schemeClr val="bg1"/>
                  </a:solidFill>
                  <a:latin typeface="Arial"/>
                </a:rPr>
                <a:t>WEB</a:t>
              </a:r>
              <a:r>
                <a:rPr lang="en-US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PORTAL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ekranı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ile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desteklenen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çalışma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, son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kullanıcı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için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oldukça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kolay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bir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ekran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ile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2600" spc="-1" dirty="0" err="1">
                  <a:solidFill>
                    <a:schemeClr val="bg1"/>
                  </a:solidFill>
                  <a:latin typeface="Arial"/>
                </a:rPr>
                <a:t>yönetilmektedir</a:t>
              </a:r>
              <a:r>
                <a:rPr lang="en-US" sz="2600" spc="-1" dirty="0">
                  <a:solidFill>
                    <a:schemeClr val="bg1"/>
                  </a:solidFill>
                  <a:latin typeface="Arial"/>
                </a:rPr>
                <a:t>.</a:t>
              </a:r>
              <a:endParaRPr lang="tr-TR" sz="2600" spc="-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FDD8B61D-071E-4D86-91D2-5A2E207FD6D2}"/>
                </a:ext>
              </a:extLst>
            </p:cNvPr>
            <p:cNvSpPr/>
            <p:nvPr/>
          </p:nvSpPr>
          <p:spPr>
            <a:xfrm>
              <a:off x="-391680" y="532728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3640"/>
                </a:lnSpc>
              </a:pPr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42241A-589A-40F6-A3A6-963F3679EB10}"/>
              </a:ext>
            </a:extLst>
          </p:cNvPr>
          <p:cNvSpPr txBox="1"/>
          <p:nvPr/>
        </p:nvSpPr>
        <p:spPr>
          <a:xfrm>
            <a:off x="16863164" y="8096653"/>
            <a:ext cx="61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6" name="Group 3"/>
          <p:cNvGrpSpPr/>
          <p:nvPr/>
        </p:nvGrpSpPr>
        <p:grpSpPr>
          <a:xfrm>
            <a:off x="0" y="0"/>
            <a:ext cx="18287640" cy="10286640"/>
            <a:chOff x="0" y="0"/>
            <a:chExt cx="18287640" cy="10286640"/>
          </a:xfrm>
        </p:grpSpPr>
        <p:pic>
          <p:nvPicPr>
            <p:cNvPr id="127" name="Picture 4"/>
            <p:cNvPicPr/>
            <p:nvPr/>
          </p:nvPicPr>
          <p:blipFill>
            <a:blip r:embed="rId3">
              <a:alphaModFix amt="50000"/>
            </a:blip>
            <a:stretch/>
          </p:blipFill>
          <p:spPr>
            <a:xfrm>
              <a:off x="0" y="0"/>
              <a:ext cx="18287640" cy="1028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8" name="Freeform 5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cxn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tr-T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9" name="Group 6"/>
          <p:cNvGrpSpPr/>
          <p:nvPr/>
        </p:nvGrpSpPr>
        <p:grpSpPr>
          <a:xfrm>
            <a:off x="8498880" y="1679040"/>
            <a:ext cx="6928560" cy="6928560"/>
            <a:chOff x="8498880" y="1679040"/>
            <a:chExt cx="6928560" cy="6928560"/>
          </a:xfrm>
        </p:grpSpPr>
        <p:sp>
          <p:nvSpPr>
            <p:cNvPr id="130" name="Freeform 7"/>
            <p:cNvSpPr/>
            <p:nvPr/>
          </p:nvSpPr>
          <p:spPr>
            <a:xfrm>
              <a:off x="8498880" y="1679040"/>
              <a:ext cx="6928560" cy="6928560"/>
            </a:xfrm>
            <a:custGeom>
              <a:avLst/>
              <a:gdLst>
                <a:gd name="textAreaLeft" fmla="*/ 0 w 6928560"/>
                <a:gd name="textAreaRight" fmla="*/ 6928920 w 6928560"/>
                <a:gd name="textAreaTop" fmla="*/ 0 h 6928560"/>
                <a:gd name="textAreaBottom" fmla="*/ 6928920 h 6928560"/>
              </a:gdLst>
              <a:ahLst/>
              <a:cxnLst/>
              <a:rect l="textAreaLeft" t="textAreaTop" r="textAreaRight" b="textAreaBottom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1" name="Group 8"/>
          <p:cNvGrpSpPr/>
          <p:nvPr/>
        </p:nvGrpSpPr>
        <p:grpSpPr>
          <a:xfrm>
            <a:off x="2860200" y="1281600"/>
            <a:ext cx="6913080" cy="7318080"/>
            <a:chOff x="2860200" y="1281600"/>
            <a:chExt cx="6913080" cy="7318080"/>
          </a:xfrm>
        </p:grpSpPr>
        <p:sp>
          <p:nvSpPr>
            <p:cNvPr id="132" name="Freeform 9"/>
            <p:cNvSpPr/>
            <p:nvPr/>
          </p:nvSpPr>
          <p:spPr>
            <a:xfrm>
              <a:off x="2860200" y="1686600"/>
              <a:ext cx="6913080" cy="6913080"/>
            </a:xfrm>
            <a:custGeom>
              <a:avLst/>
              <a:gdLst>
                <a:gd name="textAreaLeft" fmla="*/ 0 w 6913080"/>
                <a:gd name="textAreaRight" fmla="*/ 6913440 w 6913080"/>
                <a:gd name="textAreaTop" fmla="*/ 0 h 6913080"/>
                <a:gd name="textAreaBottom" fmla="*/ 6913440 h 69130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tr-T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Box 10"/>
            <p:cNvSpPr/>
            <p:nvPr/>
          </p:nvSpPr>
          <p:spPr>
            <a:xfrm>
              <a:off x="3508560" y="1281600"/>
              <a:ext cx="5617080" cy="667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>
                <a:lnSpc>
                  <a:spcPts val="8960"/>
                </a:lnSpc>
              </a:pPr>
              <a:r>
                <a:rPr lang="en-US" sz="6400" b="0" strike="noStrike" spc="-1" dirty="0">
                  <a:solidFill>
                    <a:srgbClr val="0033A0"/>
                  </a:solidFill>
                  <a:latin typeface="Now Bold"/>
                </a:rPr>
                <a:t>İŞLEYİŞ VE DETAYLAR</a:t>
              </a:r>
              <a:endParaRPr lang="tr-TR" sz="6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506</Words>
  <Application>Microsoft Office PowerPoint</Application>
  <PresentationFormat>Custom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Aileron</vt:lpstr>
      <vt:lpstr>Aileron Ultra-Bold</vt:lpstr>
      <vt:lpstr>Arial</vt:lpstr>
      <vt:lpstr>Calibri</vt:lpstr>
      <vt:lpstr>DejaVu Sans</vt:lpstr>
      <vt:lpstr>DM Sans</vt:lpstr>
      <vt:lpstr>DM Sans Bold</vt:lpstr>
      <vt:lpstr>DM Sans Italics</vt:lpstr>
      <vt:lpstr>Now</vt:lpstr>
      <vt:lpstr>Now Bold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Proje_Sunumu</dc:title>
  <dc:subject/>
  <dc:creator>Yeşim Aybek</dc:creator>
  <dc:description/>
  <cp:lastModifiedBy>Yeşim Aybek</cp:lastModifiedBy>
  <cp:revision>17</cp:revision>
  <dcterms:created xsi:type="dcterms:W3CDTF">2006-08-16T00:00:00Z</dcterms:created>
  <dcterms:modified xsi:type="dcterms:W3CDTF">2023-10-04T20:52:37Z</dcterms:modified>
  <dc:identifier>DAFswcNey4w</dc:identifier>
  <dc:language>tr-TR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