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10349" r:id="rId2"/>
    <p:sldId id="2147472208" r:id="rId3"/>
    <p:sldId id="2147472197" r:id="rId4"/>
    <p:sldId id="2134807049" r:id="rId5"/>
    <p:sldId id="2147472209" r:id="rId6"/>
    <p:sldId id="2147472187" r:id="rId7"/>
    <p:sldId id="2147472215" r:id="rId8"/>
    <p:sldId id="2147472214" r:id="rId9"/>
    <p:sldId id="2147472218" r:id="rId10"/>
    <p:sldId id="10348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RAP UCUS" initials="SU" lastIdx="1" clrIdx="0">
    <p:extLst>
      <p:ext uri="{19B8F6BF-5375-455C-9EA6-DF929625EA0E}">
        <p15:presenceInfo xmlns:p15="http://schemas.microsoft.com/office/powerpoint/2012/main" userId="SERAP UC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4D54"/>
    <a:srgbClr val="6EAF90"/>
    <a:srgbClr val="034DA2"/>
    <a:srgbClr val="B54B5A"/>
    <a:srgbClr val="FFAA00"/>
    <a:srgbClr val="FDC413"/>
    <a:srgbClr val="F182AC"/>
    <a:srgbClr val="4385F4"/>
    <a:srgbClr val="13B5A0"/>
    <a:srgbClr val="1012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791" autoAdjust="0"/>
    <p:restoredTop sz="86257" autoAdjust="0"/>
  </p:normalViewPr>
  <p:slideViewPr>
    <p:cSldViewPr snapToGrid="0">
      <p:cViewPr varScale="1">
        <p:scale>
          <a:sx n="73" d="100"/>
          <a:sy n="73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Financell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F955-4674-ABC6-77EE9DA998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Financell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55-4674-ABC6-77EE9DA9988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FOC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tr-TR"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Financell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955-4674-ABC6-77EE9DA9988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FP&amp;A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tr-TR"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Financell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955-4674-ABC6-77EE9DA9988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G-FOC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tr-TR"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Financell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955-4674-ABC6-77EE9DA9988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Growth Finance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tr-TR"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Financell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955-4674-ABC6-77EE9DA9988B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Hazine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tr-TR"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Financell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955-4674-ABC6-77EE9DA9988B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Risk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tr-TR"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Financell</c:v>
                </c:pt>
              </c:strCache>
            </c:strRef>
          </c:cat>
          <c:val>
            <c:numRef>
              <c:f>Sheet1!$H$2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955-4674-ABC6-77EE9DA9988B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Str. Finans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1458200967217994E-16"/>
                  <c:y val="1.22655627297267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tr-TR" sz="2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955-4674-ABC6-77EE9DA998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tr-TR"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Financell</c:v>
                </c:pt>
              </c:strCache>
            </c:strRef>
          </c:cat>
          <c:val>
            <c:numRef>
              <c:f>Sheet1!$I$2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955-4674-ABC6-77EE9DA9988B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Grup Raporlama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tr-TR"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Financell</c:v>
                </c:pt>
              </c:strCache>
            </c:strRef>
          </c:cat>
          <c:val>
            <c:numRef>
              <c:f>Sheet1!$J$2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955-4674-ABC6-77EE9DA9988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9"/>
        <c:overlap val="-27"/>
        <c:axId val="235238320"/>
        <c:axId val="365541552"/>
      </c:barChart>
      <c:catAx>
        <c:axId val="2352383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65541552"/>
        <c:crosses val="autoZero"/>
        <c:auto val="1"/>
        <c:lblAlgn val="ctr"/>
        <c:lblOffset val="100"/>
        <c:noMultiLvlLbl val="0"/>
      </c:catAx>
      <c:valAx>
        <c:axId val="3655415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35238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D34-4C6A-B7FD-115131B709F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2D34-4C6A-B7FD-115131B709F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D34-4C6A-B7FD-115131B709F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2D34-4C6A-B7FD-115131B709F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D34-4C6A-B7FD-115131B709F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2D34-4C6A-B7FD-115131B709F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D34-4C6A-B7FD-115131B709F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2D34-4C6A-B7FD-115131B709F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D34-4C6A-B7FD-115131B709F7}"/>
              </c:ext>
            </c:extLst>
          </c:dPt>
          <c:dLbls>
            <c:dLbl>
              <c:idx val="0"/>
              <c:layout>
                <c:manualLayout>
                  <c:x val="3.7371611271361277E-3"/>
                  <c:y val="8.6476313235591268E-3"/>
                </c:manualLayout>
              </c:layout>
              <c:tx>
                <c:rich>
                  <a:bodyPr/>
                  <a:lstStyle/>
                  <a:p>
                    <a:fld id="{652F58CB-E156-437D-92C0-9DD72BB215E4}" type="CATEGORYNAME">
                      <a:rPr lang="en-US" b="1"/>
                      <a:pPr/>
                      <a:t>[CATEGORY NAME]</a:t>
                    </a:fld>
                    <a:endParaRPr lang="en-US" b="1" baseline="0" dirty="0"/>
                  </a:p>
                  <a:p>
                    <a:fld id="{41A5B909-5AF0-474A-9BB1-737EA70BFE16}" type="VALUE">
                      <a:rPr lang="en-US"/>
                      <a:pPr/>
                      <a:t>[VALUE]</a:t>
                    </a:fld>
                    <a:endParaRPr lang="tr-TR"/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2D34-4C6A-B7FD-115131B709F7}"/>
                </c:ext>
              </c:extLst>
            </c:dLbl>
            <c:dLbl>
              <c:idx val="1"/>
              <c:layout>
                <c:manualLayout>
                  <c:x val="7.7632309880458772E-2"/>
                  <c:y val="-3.7704899513531488E-2"/>
                </c:manualLayout>
              </c:layout>
              <c:tx>
                <c:rich>
                  <a:bodyPr/>
                  <a:lstStyle/>
                  <a:p>
                    <a:fld id="{84F9DC45-B66F-44A5-9790-1B818AF77C4C}" type="CATEGORYNAME">
                      <a:rPr lang="en-US" b="1"/>
                      <a:pPr/>
                      <a:t>[CATEGORY NAME]</a:t>
                    </a:fld>
                    <a:endParaRPr lang="en-US" b="1" baseline="0" dirty="0"/>
                  </a:p>
                  <a:p>
                    <a:fld id="{28D1A0AD-13A8-49B1-83B4-A07044292080}" type="VALUE">
                      <a:rPr lang="en-US"/>
                      <a:pPr/>
                      <a:t>[VALUE]</a:t>
                    </a:fld>
                    <a:endParaRPr lang="tr-TR"/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2D34-4C6A-B7FD-115131B709F7}"/>
                </c:ext>
              </c:extLst>
            </c:dLbl>
            <c:dLbl>
              <c:idx val="2"/>
              <c:layout>
                <c:manualLayout>
                  <c:x val="2.1410326476809648E-2"/>
                  <c:y val="8.5208098503028896E-3"/>
                </c:manualLayout>
              </c:layout>
              <c:tx>
                <c:rich>
                  <a:bodyPr/>
                  <a:lstStyle/>
                  <a:p>
                    <a:fld id="{E4B47328-77D5-4E9E-BEEB-9400F17DEBA6}" type="CATEGORYNAME">
                      <a:rPr lang="en-US" b="1"/>
                      <a:pPr/>
                      <a:t>[CATEGORY NAME]</a:t>
                    </a:fld>
                    <a:endParaRPr lang="en-US" b="1" baseline="0" dirty="0"/>
                  </a:p>
                  <a:p>
                    <a:fld id="{0D47C0DD-2CC1-45A0-8AB8-341754C29483}" type="VALUE">
                      <a:rPr lang="en-US"/>
                      <a:pPr/>
                      <a:t>[VALUE]</a:t>
                    </a:fld>
                    <a:endParaRPr lang="tr-TR"/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D34-4C6A-B7FD-115131B709F7}"/>
                </c:ext>
              </c:extLst>
            </c:dLbl>
            <c:dLbl>
              <c:idx val="3"/>
              <c:layout>
                <c:manualLayout>
                  <c:x val="-6.6591605243701044E-2"/>
                  <c:y val="-6.190151619086765E-3"/>
                </c:manualLayout>
              </c:layout>
              <c:tx>
                <c:rich>
                  <a:bodyPr/>
                  <a:lstStyle/>
                  <a:p>
                    <a:fld id="{6827B744-B2AE-4B4D-9154-E223D215AAC0}" type="CATEGORYNAME">
                      <a:rPr lang="en-US" b="1"/>
                      <a:pPr/>
                      <a:t>[CATEGORY NAME]</a:t>
                    </a:fld>
                    <a:endParaRPr lang="en-US" b="1" baseline="0" dirty="0"/>
                  </a:p>
                  <a:p>
                    <a:fld id="{2198E0CD-EBF0-4E2A-8589-60179097AB61}" type="VALUE">
                      <a:rPr lang="en-US"/>
                      <a:pPr/>
                      <a:t>[VALUE]</a:t>
                    </a:fld>
                    <a:endParaRPr lang="tr-TR"/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2D34-4C6A-B7FD-115131B709F7}"/>
                </c:ext>
              </c:extLst>
            </c:dLbl>
            <c:dLbl>
              <c:idx val="4"/>
              <c:layout>
                <c:manualLayout>
                  <c:x val="-4.242034674309194E-2"/>
                  <c:y val="-2.7351527731691947E-3"/>
                </c:manualLayout>
              </c:layout>
              <c:tx>
                <c:rich>
                  <a:bodyPr/>
                  <a:lstStyle/>
                  <a:p>
                    <a:fld id="{32684298-BDB7-418E-B6A5-55554D007A20}" type="CATEGORYNAME">
                      <a:rPr lang="en-US" b="1"/>
                      <a:pPr/>
                      <a:t>[CATEGORY NAME]</a:t>
                    </a:fld>
                    <a:endParaRPr lang="en-US" b="1" baseline="0" dirty="0"/>
                  </a:p>
                  <a:p>
                    <a:fld id="{2E794A9F-A535-4584-B024-217080700FCC}" type="VALUE">
                      <a:rPr lang="en-US"/>
                      <a:pPr/>
                      <a:t>[VALUE]</a:t>
                    </a:fld>
                    <a:endParaRPr lang="tr-TR"/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D34-4C6A-B7FD-115131B709F7}"/>
                </c:ext>
              </c:extLst>
            </c:dLbl>
            <c:dLbl>
              <c:idx val="5"/>
              <c:layout>
                <c:manualLayout>
                  <c:x val="-7.1576898061386701E-2"/>
                  <c:y val="2.939987665485359E-2"/>
                </c:manualLayout>
              </c:layout>
              <c:tx>
                <c:rich>
                  <a:bodyPr/>
                  <a:lstStyle/>
                  <a:p>
                    <a:fld id="{CBA2135F-632B-4300-A3E3-4487F1E5A11A}" type="CATEGORYNAME">
                      <a:rPr lang="en-US" b="1"/>
                      <a:pPr/>
                      <a:t>[CATEGORY NAME]</a:t>
                    </a:fld>
                    <a:endParaRPr lang="en-US" b="1" baseline="0" dirty="0"/>
                  </a:p>
                  <a:p>
                    <a:fld id="{D58872C2-C944-4656-83A7-456E9050896B}" type="VALUE">
                      <a:rPr lang="en-US"/>
                      <a:pPr/>
                      <a:t>[VALUE]</a:t>
                    </a:fld>
                    <a:endParaRPr lang="tr-TR"/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2D34-4C6A-B7FD-115131B709F7}"/>
                </c:ext>
              </c:extLst>
            </c:dLbl>
            <c:dLbl>
              <c:idx val="6"/>
              <c:layout>
                <c:manualLayout>
                  <c:x val="-0.24107511310273647"/>
                  <c:y val="0.19148577672690384"/>
                </c:manualLayout>
              </c:layout>
              <c:tx>
                <c:rich>
                  <a:bodyPr/>
                  <a:lstStyle/>
                  <a:p>
                    <a:fld id="{5D0C9902-2460-4909-8BA5-263219DE1164}" type="CATEGORYNAME">
                      <a:rPr lang="en-US" b="1"/>
                      <a:pPr/>
                      <a:t>[CATEGORY NAME]</a:t>
                    </a:fld>
                    <a:endParaRPr lang="en-US" b="1" baseline="0" dirty="0"/>
                  </a:p>
                  <a:p>
                    <a:fld id="{EE054BF2-1FBE-44FD-847F-A4520CB79346}" type="VALUE">
                      <a:rPr lang="en-US"/>
                      <a:pPr/>
                      <a:t>[VALUE]</a:t>
                    </a:fld>
                    <a:endParaRPr lang="tr-TR"/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D34-4C6A-B7FD-115131B709F7}"/>
                </c:ext>
              </c:extLst>
            </c:dLbl>
            <c:dLbl>
              <c:idx val="7"/>
              <c:layout>
                <c:manualLayout>
                  <c:x val="-0.35369675793173794"/>
                  <c:y val="7.8421434866697448E-2"/>
                </c:manualLayout>
              </c:layout>
              <c:tx>
                <c:rich>
                  <a:bodyPr/>
                  <a:lstStyle/>
                  <a:p>
                    <a:fld id="{345179C3-AACA-4459-8BDE-C3FF97D95BCC}" type="CATEGORYNAME">
                      <a:rPr lang="en-US" b="1"/>
                      <a:pPr/>
                      <a:t>[CATEGORY NAME]</a:t>
                    </a:fld>
                    <a:endParaRPr lang="en-US" b="1" baseline="0" dirty="0"/>
                  </a:p>
                  <a:p>
                    <a:fld id="{F7C3FC32-3239-4E30-B568-C76F56F387B6}" type="VALUE">
                      <a:rPr lang="en-US"/>
                      <a:pPr/>
                      <a:t>[VALUE]</a:t>
                    </a:fld>
                    <a:endParaRPr lang="tr-TR"/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D34-4C6A-B7FD-115131B709F7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CCCC92DD-E423-41AB-BE8E-E3DFB7DF7BB8}" type="CATEGORYNAME">
                      <a:rPr lang="en-US" b="1"/>
                      <a:pPr/>
                      <a:t>[CATEGORY NAME]</a:t>
                    </a:fld>
                    <a:endParaRPr lang="en-US" b="1" baseline="0" dirty="0"/>
                  </a:p>
                  <a:p>
                    <a:fld id="{970B9DB7-8C6F-4589-A911-B4CDDCAB29E9}" type="VALUE">
                      <a:rPr lang="en-US"/>
                      <a:pPr/>
                      <a:t>[VALUE]</a:t>
                    </a:fld>
                    <a:endParaRPr lang="tr-TR"/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D34-4C6A-B7FD-115131B709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bestFit"/>
            <c:showLegendKey val="1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Sheet1!$A$2:$A$10</c:f>
              <c:strCache>
                <c:ptCount val="9"/>
                <c:pt idx="0">
                  <c:v>Financell</c:v>
                </c:pt>
                <c:pt idx="1">
                  <c:v>FOC</c:v>
                </c:pt>
                <c:pt idx="2">
                  <c:v>FP&amp;A</c:v>
                </c:pt>
                <c:pt idx="3">
                  <c:v>G-FOC</c:v>
                </c:pt>
                <c:pt idx="4">
                  <c:v>Growth Finance</c:v>
                </c:pt>
                <c:pt idx="5">
                  <c:v>Hazine</c:v>
                </c:pt>
                <c:pt idx="6">
                  <c:v>Risk</c:v>
                </c:pt>
                <c:pt idx="7">
                  <c:v>Stratejik Finans</c:v>
                </c:pt>
                <c:pt idx="8">
                  <c:v>Raporlama &amp; Vergi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112</c:v>
                </c:pt>
                <c:pt idx="1">
                  <c:v>853</c:v>
                </c:pt>
                <c:pt idx="2">
                  <c:v>211</c:v>
                </c:pt>
                <c:pt idx="3">
                  <c:v>401</c:v>
                </c:pt>
                <c:pt idx="4">
                  <c:v>548</c:v>
                </c:pt>
                <c:pt idx="5">
                  <c:v>303</c:v>
                </c:pt>
                <c:pt idx="6">
                  <c:v>458</c:v>
                </c:pt>
                <c:pt idx="7">
                  <c:v>2</c:v>
                </c:pt>
                <c:pt idx="8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34-4C6A-B7FD-115131B709F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C74B9-5564-428E-A9D4-91A49A74B65C}" type="datetimeFigureOut">
              <a:rPr lang="tr-TR" smtClean="0"/>
              <a:t>24.10.2023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2D808-15A6-408F-873B-E18463DC37F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3095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2D808-15A6-408F-873B-E18463DC37F0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4333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FD6A8-C8B8-42AF-8F8B-92D3E9586E58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8314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42D808-15A6-408F-873B-E18463DC37F0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3977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4A9CC1-3AA2-4B59-951D-022F931263B7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7013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FD6A8-C8B8-42AF-8F8B-92D3E9586E58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455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4A9CC1-3AA2-4B59-951D-022F931263B7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0033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4A9CC1-3AA2-4B59-951D-022F931263B7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5507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4A9CC1-3AA2-4B59-951D-022F931263B7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607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4A9CC1-3AA2-4B59-951D-022F931263B7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7677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95F93-9DFA-465D-B150-11253DCF2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8E91E6-CF38-450B-891E-28F841533E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3723B6-4F88-4060-A2B0-F6A4905D1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4BD88-40A1-463F-8D41-B03C213BB8A4}" type="datetimeFigureOut">
              <a:rPr lang="tr-TR" smtClean="0"/>
              <a:t>24.10.2023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A8CCEF-C8B9-4909-B844-02CAEA4C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53EF2-F9E2-43E1-BCA5-82070B1E3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E238-C778-4E17-B064-2E5CFC292B5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1383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0E224-035D-4B1E-9C31-CB4C4B155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E4FFA3-23FE-4390-A5BB-2E5C0D32E4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E496C-8F80-49B4-A533-0E4A39AA0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4BD88-40A1-463F-8D41-B03C213BB8A4}" type="datetimeFigureOut">
              <a:rPr lang="tr-TR" smtClean="0"/>
              <a:t>24.10.2023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F6EE5-EBDA-4354-8634-470380D45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5CFD2C-AFFD-474C-AB03-712FEDB75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E238-C778-4E17-B064-2E5CFC292B5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3701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DC0455-41C5-4641-ADF2-4493A45B79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F0461D-9258-474A-85A8-B947B45564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7842F-1A40-4633-825F-6384F3F0E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4BD88-40A1-463F-8D41-B03C213BB8A4}" type="datetimeFigureOut">
              <a:rPr lang="tr-TR" smtClean="0"/>
              <a:t>24.10.2023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337F7C-5A81-44B0-A024-19CD68D0E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4F6904-54F9-4CAA-A53B-EF257D203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E238-C778-4E17-B064-2E5CFC292B5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5683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2FDB7C-315E-7546-BD72-23E8172AAA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E33AF7-70F6-7E44-9AA5-B2FD2E3CBA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0859" y="198442"/>
            <a:ext cx="8120742" cy="291419"/>
          </a:xfrm>
        </p:spPr>
        <p:txBody>
          <a:bodyPr>
            <a:noAutofit/>
          </a:bodyPr>
          <a:lstStyle>
            <a:lvl1pPr algn="l">
              <a:defRPr sz="3198">
                <a:solidFill>
                  <a:schemeClr val="bg1"/>
                </a:solidFill>
                <a:latin typeface="Greycliff CF" pitchFamily="2" charset="77"/>
              </a:defRPr>
            </a:lvl1pPr>
          </a:lstStyle>
          <a:p>
            <a:r>
              <a:rPr lang="en-US" dirty="0" err="1"/>
              <a:t>Sunum</a:t>
            </a:r>
            <a:r>
              <a:rPr lang="en-US" dirty="0"/>
              <a:t> </a:t>
            </a:r>
            <a:r>
              <a:rPr lang="en-US" dirty="0" err="1"/>
              <a:t>Başlığı</a:t>
            </a:r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2932217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F42A0-136F-44C2-AC67-072F1B501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1C357-049D-4838-A279-519D7A9ED6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74F10A-E739-443A-BD10-AB2E8520A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4BD88-40A1-463F-8D41-B03C213BB8A4}" type="datetimeFigureOut">
              <a:rPr lang="tr-TR" smtClean="0"/>
              <a:t>24.10.2023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5D3B9-AEC9-4618-B2CD-469FF2B43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BA8AC9-F672-41C2-BF66-0D80483C6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E238-C778-4E17-B064-2E5CFC292B5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5507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425C1-3071-4C5A-87C1-13D76C37B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AEDEF9-03CE-4809-A017-BDBC6B0EA1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B9F66-8F82-45D4-93F8-65FA9AA30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4BD88-40A1-463F-8D41-B03C213BB8A4}" type="datetimeFigureOut">
              <a:rPr lang="tr-TR" smtClean="0"/>
              <a:t>24.10.2023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5EAA66-121E-4261-8D2E-E9FD22F78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89905-15FF-4292-80BC-9148B9A32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E238-C778-4E17-B064-2E5CFC292B5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5059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192E0-5A31-4F46-A994-2ACD2E2BF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57926-B9D8-4397-8C69-E4D37A3631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CA3ED5-080A-45A3-9686-55F5798C98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E04D1A-9729-4D53-88FB-86EB06409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4BD88-40A1-463F-8D41-B03C213BB8A4}" type="datetimeFigureOut">
              <a:rPr lang="tr-TR" smtClean="0"/>
              <a:t>24.10.2023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D05291-59E5-4701-97EB-90C281380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0EE6A9-B23B-42AE-8211-C4A5C9FC2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E238-C778-4E17-B064-2E5CFC292B5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3468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5D644-2E5E-41E1-AE3D-DBC849EDC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EEF9B5-051C-4875-A0DF-6C512D895D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BE8D8C-6D19-4732-8E70-64D6F226B7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572C08-AFF6-4B03-BD44-E154B0398E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77DDFC-D1C5-4E7B-9A9E-B9B0046D95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F815E2-23E7-434A-891B-F5F8FFFEF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4BD88-40A1-463F-8D41-B03C213BB8A4}" type="datetimeFigureOut">
              <a:rPr lang="tr-TR" smtClean="0"/>
              <a:t>24.10.2023</a:t>
            </a:fld>
            <a:endParaRPr lang="tr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042128-FB37-46F6-BDE2-F84B908E8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923A24-ADC3-4C01-91CD-EB63F872B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E238-C778-4E17-B064-2E5CFC292B5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0090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3C34B-9930-47E4-89F7-FB03D71DE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8452F7-A9BD-45C7-9E9A-BFB0DD5CA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4BD88-40A1-463F-8D41-B03C213BB8A4}" type="datetimeFigureOut">
              <a:rPr lang="tr-TR" smtClean="0"/>
              <a:t>24.10.2023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775DA2-E7C2-4DBF-9141-71A53BA43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73B37-991A-48A4-9450-8BC07437F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E238-C778-4E17-B064-2E5CFC292B5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7048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AEA7FA-AE97-4D4C-8B2A-CFA351030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4BD88-40A1-463F-8D41-B03C213BB8A4}" type="datetimeFigureOut">
              <a:rPr lang="tr-TR" smtClean="0"/>
              <a:t>24.10.2023</a:t>
            </a:fld>
            <a:endParaRPr lang="tr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24E7B6-BB6A-4C8E-BADE-3006DDAE6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F8148F-5FEA-459D-A395-A20FB6B90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E238-C778-4E17-B064-2E5CFC292B5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6332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C807D-1FE8-4756-8F52-8C193173D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B0DD1-DB21-4950-B587-54AEF687B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539D21-7F12-4A3A-AA18-F2C702EB58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C589BC-F40E-4D3F-9236-F9C722CAB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4BD88-40A1-463F-8D41-B03C213BB8A4}" type="datetimeFigureOut">
              <a:rPr lang="tr-TR" smtClean="0"/>
              <a:t>24.10.2023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5A1531-7052-40E8-9C9F-F32464574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5CBD00-8750-4582-ADDA-4F44C62E6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E238-C778-4E17-B064-2E5CFC292B5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3780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6E7E3-3D62-4323-AF51-8324E28D8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B89063-C13E-4EAC-BDBB-184382C6CF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6879CF-7196-47A9-906C-8A6B3D2143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C28826-D7D4-49CA-932F-C13C5233B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4BD88-40A1-463F-8D41-B03C213BB8A4}" type="datetimeFigureOut">
              <a:rPr lang="tr-TR" smtClean="0"/>
              <a:t>24.10.2023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89908D-39C4-47BE-8D4B-1A7F8F210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8EA697-47B5-4F86-A027-61B6E707B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E238-C778-4E17-B064-2E5CFC292B5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783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AD5055-EE74-45E7-9601-A97157145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922054-33DF-4384-A608-AFB1F81E8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3D7E2E-1CC5-4DA8-AFB7-2CCA5F7A1D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4BD88-40A1-463F-8D41-B03C213BB8A4}" type="datetimeFigureOut">
              <a:rPr lang="tr-TR" smtClean="0"/>
              <a:t>24.10.2023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FE552-8CC5-4168-89A2-0A3F57C7DF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41AC0-4D06-4EE6-99DE-B9B599C462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4E238-C778-4E17-B064-2E5CFC292B5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6502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84FD66-2F4D-4B83-BE1B-FD5C856AD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86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9B6738A-AE05-4492-ACFA-F0107E1C713A}"/>
              </a:ext>
            </a:extLst>
          </p:cNvPr>
          <p:cNvSpPr txBox="1">
            <a:spLocks/>
          </p:cNvSpPr>
          <p:nvPr/>
        </p:nvSpPr>
        <p:spPr>
          <a:xfrm>
            <a:off x="0" y="1422814"/>
            <a:ext cx="12190814" cy="81599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Turkcell Finans+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E4334E3D-D83B-49BD-A4AD-75C224F1F3D9}"/>
              </a:ext>
            </a:extLst>
          </p:cNvPr>
          <p:cNvSpPr txBox="1">
            <a:spLocks/>
          </p:cNvSpPr>
          <p:nvPr/>
        </p:nvSpPr>
        <p:spPr>
          <a:xfrm>
            <a:off x="1186" y="2677116"/>
            <a:ext cx="12190814" cy="5839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800" b="1" dirty="0">
                <a:solidFill>
                  <a:srgbClr val="FEC313"/>
                </a:solidFill>
                <a:latin typeface="Calibri" panose="020F0502020204030204"/>
              </a:rPr>
              <a:t>RPA Çalışmalarımız</a:t>
            </a:r>
            <a:endParaRPr kumimoji="0" lang="tr-TR" sz="4800" b="1" i="0" u="none" strike="noStrike" kern="1200" cap="none" spc="0" normalizeH="0" baseline="0" noProof="0" dirty="0">
              <a:ln>
                <a:noFill/>
              </a:ln>
              <a:solidFill>
                <a:srgbClr val="FEC3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Robot - Free technology icons">
            <a:extLst>
              <a:ext uri="{FF2B5EF4-FFF2-40B4-BE49-F238E27FC236}">
                <a16:creationId xmlns:a16="http://schemas.microsoft.com/office/drawing/2014/main" id="{19F08A41-FE16-499E-B08C-B42B9DD88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32" y="4145881"/>
            <a:ext cx="2578609" cy="257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342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901B05-330F-45DB-BF88-ABA9AD5CA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4">
            <a:extLst>
              <a:ext uri="{FF2B5EF4-FFF2-40B4-BE49-F238E27FC236}">
                <a16:creationId xmlns:a16="http://schemas.microsoft.com/office/drawing/2014/main" id="{0B357C7E-947C-4E81-9500-F03A9E766207}"/>
              </a:ext>
            </a:extLst>
          </p:cNvPr>
          <p:cNvSpPr txBox="1">
            <a:spLocks/>
          </p:cNvSpPr>
          <p:nvPr/>
        </p:nvSpPr>
        <p:spPr>
          <a:xfrm>
            <a:off x="1728067" y="2748326"/>
            <a:ext cx="9046754" cy="139859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(Body)"/>
                <a:ea typeface="+mj-ea"/>
                <a:cs typeface="+mj-cs"/>
              </a:rPr>
              <a:t>TEŞEKKÜRLER</a:t>
            </a:r>
            <a:endParaRPr kumimoji="0" lang="tr-TR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71927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C8A100-71E4-4CE7-87A5-3DC988344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3610968E-5F4E-49C6-AE5A-22556E74A183}"/>
              </a:ext>
            </a:extLst>
          </p:cNvPr>
          <p:cNvSpPr txBox="1">
            <a:spLocks/>
          </p:cNvSpPr>
          <p:nvPr/>
        </p:nvSpPr>
        <p:spPr>
          <a:xfrm>
            <a:off x="3096489" y="2624171"/>
            <a:ext cx="5569528" cy="5993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98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09463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25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388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85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314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777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239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702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463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9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 (Body)"/>
              <a:ea typeface="+mn-ea"/>
              <a:cs typeface="+mn-cs"/>
            </a:endParaRPr>
          </a:p>
          <a:p>
            <a:pPr lvl="0">
              <a:defRPr/>
            </a:pPr>
            <a:r>
              <a:rPr kumimoji="0" lang="tr-TR" sz="3800" b="1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uLnTx/>
                <a:uFillTx/>
                <a:latin typeface="Calibri (Body)"/>
                <a:ea typeface="+mn-ea"/>
                <a:cs typeface="+mn-cs"/>
              </a:rPr>
              <a:t>Kapsamında RPA Odağımız</a:t>
            </a:r>
            <a:endParaRPr kumimoji="0" lang="tr-TR" sz="3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uLnTx/>
              <a:uFillTx/>
              <a:latin typeface="Calibri (Body)"/>
            </a:endParaRPr>
          </a:p>
        </p:txBody>
      </p:sp>
      <p:pic>
        <p:nvPicPr>
          <p:cNvPr id="4" name="Picture 2" descr="image003">
            <a:extLst>
              <a:ext uri="{FF2B5EF4-FFF2-40B4-BE49-F238E27FC236}">
                <a16:creationId xmlns:a16="http://schemas.microsoft.com/office/drawing/2014/main" id="{E8C6E485-F88B-46E9-AAE2-C44A20DA2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95" y="2485993"/>
            <a:ext cx="2689704" cy="936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8BEDFF1-049A-4496-9FFD-B6BE785BBCAD}"/>
              </a:ext>
            </a:extLst>
          </p:cNvPr>
          <p:cNvGrpSpPr/>
          <p:nvPr/>
        </p:nvGrpSpPr>
        <p:grpSpPr>
          <a:xfrm>
            <a:off x="8666017" y="3223490"/>
            <a:ext cx="3124716" cy="3124716"/>
            <a:chOff x="3162294" y="3223490"/>
            <a:chExt cx="2362721" cy="2362721"/>
          </a:xfrm>
        </p:grpSpPr>
        <p:pic>
          <p:nvPicPr>
            <p:cNvPr id="1028" name="Picture 4" descr="Focus Icon">
              <a:extLst>
                <a:ext uri="{FF2B5EF4-FFF2-40B4-BE49-F238E27FC236}">
                  <a16:creationId xmlns:a16="http://schemas.microsoft.com/office/drawing/2014/main" id="{D0A18AFA-793B-4A2C-AB64-885224B5A9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2294" y="3223490"/>
              <a:ext cx="2362721" cy="23627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Robot - Free technology icons">
              <a:extLst>
                <a:ext uri="{FF2B5EF4-FFF2-40B4-BE49-F238E27FC236}">
                  <a16:creationId xmlns:a16="http://schemas.microsoft.com/office/drawing/2014/main" id="{7B2368CA-2DC1-49E1-96F7-722E9A102D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3078" y="3707385"/>
              <a:ext cx="980486" cy="980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60923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D3FE3-8B1B-4861-9F07-5B45818D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859" y="198442"/>
            <a:ext cx="8120742" cy="291419"/>
          </a:xfrm>
        </p:spPr>
        <p:txBody>
          <a:bodyPr/>
          <a:lstStyle/>
          <a:p>
            <a:r>
              <a:rPr lang="tr-TR" dirty="0"/>
              <a:t>RPA Farkındalığını Artırıyoruz…</a:t>
            </a:r>
          </a:p>
        </p:txBody>
      </p:sp>
      <p:sp>
        <p:nvSpPr>
          <p:cNvPr id="3" name="Shape">
            <a:extLst>
              <a:ext uri="{FF2B5EF4-FFF2-40B4-BE49-F238E27FC236}">
                <a16:creationId xmlns:a16="http://schemas.microsoft.com/office/drawing/2014/main" id="{5DFB5345-16C3-43EE-BB16-B5062299F13D}"/>
              </a:ext>
            </a:extLst>
          </p:cNvPr>
          <p:cNvSpPr/>
          <p:nvPr/>
        </p:nvSpPr>
        <p:spPr>
          <a:xfrm>
            <a:off x="0" y="3543996"/>
            <a:ext cx="6306532" cy="126986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Shape">
            <a:extLst>
              <a:ext uri="{FF2B5EF4-FFF2-40B4-BE49-F238E27FC236}">
                <a16:creationId xmlns:a16="http://schemas.microsoft.com/office/drawing/2014/main" id="{05132996-437C-4EE8-95B4-77D14D40885B}"/>
              </a:ext>
            </a:extLst>
          </p:cNvPr>
          <p:cNvSpPr/>
          <p:nvPr/>
        </p:nvSpPr>
        <p:spPr>
          <a:xfrm>
            <a:off x="0" y="4939438"/>
            <a:ext cx="5808654" cy="114907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Shape">
            <a:extLst>
              <a:ext uri="{FF2B5EF4-FFF2-40B4-BE49-F238E27FC236}">
                <a16:creationId xmlns:a16="http://schemas.microsoft.com/office/drawing/2014/main" id="{BBEC8106-4E66-413A-B1BB-3EEFA0215B14}"/>
              </a:ext>
            </a:extLst>
          </p:cNvPr>
          <p:cNvSpPr/>
          <p:nvPr/>
        </p:nvSpPr>
        <p:spPr>
          <a:xfrm>
            <a:off x="0" y="1474901"/>
            <a:ext cx="6306532" cy="195409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" name="Shape">
            <a:extLst>
              <a:ext uri="{FF2B5EF4-FFF2-40B4-BE49-F238E27FC236}">
                <a16:creationId xmlns:a16="http://schemas.microsoft.com/office/drawing/2014/main" id="{6D9776FD-745D-4CD6-8122-B223B5A0725F}"/>
              </a:ext>
            </a:extLst>
          </p:cNvPr>
          <p:cNvSpPr/>
          <p:nvPr/>
        </p:nvSpPr>
        <p:spPr>
          <a:xfrm>
            <a:off x="3870996" y="3543996"/>
            <a:ext cx="4450009" cy="12698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545" y="9789"/>
                </a:moveTo>
                <a:lnTo>
                  <a:pt x="2994" y="10002"/>
                </a:lnTo>
                <a:lnTo>
                  <a:pt x="2340" y="10059"/>
                </a:lnTo>
                <a:lnTo>
                  <a:pt x="0" y="10256"/>
                </a:lnTo>
                <a:lnTo>
                  <a:pt x="0" y="12384"/>
                </a:lnTo>
                <a:lnTo>
                  <a:pt x="0" y="14676"/>
                </a:lnTo>
                <a:lnTo>
                  <a:pt x="0" y="21600"/>
                </a:lnTo>
                <a:lnTo>
                  <a:pt x="20105" y="21600"/>
                </a:lnTo>
                <a:cubicBezTo>
                  <a:pt x="20640" y="20757"/>
                  <a:pt x="21011" y="18874"/>
                  <a:pt x="21011" y="16730"/>
                </a:cubicBezTo>
                <a:lnTo>
                  <a:pt x="21011" y="15584"/>
                </a:lnTo>
                <a:cubicBezTo>
                  <a:pt x="21011" y="15273"/>
                  <a:pt x="21004" y="14978"/>
                  <a:pt x="20988" y="14676"/>
                </a:cubicBezTo>
                <a:cubicBezTo>
                  <a:pt x="20988" y="14676"/>
                  <a:pt x="20965" y="13178"/>
                  <a:pt x="20705" y="12384"/>
                </a:cubicBezTo>
                <a:cubicBezTo>
                  <a:pt x="20642" y="12089"/>
                  <a:pt x="20570" y="11811"/>
                  <a:pt x="20491" y="11574"/>
                </a:cubicBezTo>
                <a:cubicBezTo>
                  <a:pt x="21131" y="10927"/>
                  <a:pt x="21600" y="8840"/>
                  <a:pt x="21600" y="6433"/>
                </a:cubicBezTo>
                <a:lnTo>
                  <a:pt x="21600" y="5287"/>
                </a:lnTo>
                <a:cubicBezTo>
                  <a:pt x="21600" y="2529"/>
                  <a:pt x="20997" y="270"/>
                  <a:pt x="20229" y="0"/>
                </a:cubicBezTo>
                <a:lnTo>
                  <a:pt x="6699" y="0"/>
                </a:lnTo>
                <a:cubicBezTo>
                  <a:pt x="6068" y="4535"/>
                  <a:pt x="5685" y="8332"/>
                  <a:pt x="5545" y="9789"/>
                </a:cubicBezTo>
                <a:close/>
              </a:path>
            </a:pathLst>
          </a:custGeom>
          <a:solidFill>
            <a:srgbClr val="034DA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Shape">
            <a:extLst>
              <a:ext uri="{FF2B5EF4-FFF2-40B4-BE49-F238E27FC236}">
                <a16:creationId xmlns:a16="http://schemas.microsoft.com/office/drawing/2014/main" id="{A7EC14ED-E1EE-45E9-8CCF-DA0B73572F3E}"/>
              </a:ext>
            </a:extLst>
          </p:cNvPr>
          <p:cNvSpPr/>
          <p:nvPr/>
        </p:nvSpPr>
        <p:spPr>
          <a:xfrm>
            <a:off x="3870996" y="4939438"/>
            <a:ext cx="4208454" cy="11490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9"/>
                </a:moveTo>
                <a:lnTo>
                  <a:pt x="0" y="11298"/>
                </a:lnTo>
                <a:lnTo>
                  <a:pt x="0" y="13830"/>
                </a:lnTo>
                <a:lnTo>
                  <a:pt x="0" y="18461"/>
                </a:lnTo>
                <a:lnTo>
                  <a:pt x="2475" y="18461"/>
                </a:lnTo>
                <a:lnTo>
                  <a:pt x="3166" y="18461"/>
                </a:lnTo>
                <a:lnTo>
                  <a:pt x="4001" y="18461"/>
                </a:lnTo>
                <a:cubicBezTo>
                  <a:pt x="4137" y="18597"/>
                  <a:pt x="4949" y="19348"/>
                  <a:pt x="6063" y="20080"/>
                </a:cubicBezTo>
                <a:cubicBezTo>
                  <a:pt x="6063" y="20080"/>
                  <a:pt x="6066" y="20080"/>
                  <a:pt x="6066" y="20080"/>
                </a:cubicBezTo>
                <a:cubicBezTo>
                  <a:pt x="7229" y="20849"/>
                  <a:pt x="8721" y="21600"/>
                  <a:pt x="10123" y="21600"/>
                </a:cubicBezTo>
                <a:cubicBezTo>
                  <a:pt x="10854" y="21600"/>
                  <a:pt x="11506" y="21392"/>
                  <a:pt x="12064" y="20994"/>
                </a:cubicBezTo>
                <a:lnTo>
                  <a:pt x="15670" y="20994"/>
                </a:lnTo>
                <a:lnTo>
                  <a:pt x="16362" y="20994"/>
                </a:lnTo>
                <a:lnTo>
                  <a:pt x="19365" y="20994"/>
                </a:lnTo>
                <a:cubicBezTo>
                  <a:pt x="20254" y="20994"/>
                  <a:pt x="20978" y="18344"/>
                  <a:pt x="20978" y="15087"/>
                </a:cubicBezTo>
                <a:lnTo>
                  <a:pt x="20978" y="13830"/>
                </a:lnTo>
                <a:cubicBezTo>
                  <a:pt x="20978" y="13830"/>
                  <a:pt x="20973" y="12229"/>
                  <a:pt x="20822" y="11298"/>
                </a:cubicBezTo>
                <a:cubicBezTo>
                  <a:pt x="20728" y="10574"/>
                  <a:pt x="20595" y="9923"/>
                  <a:pt x="20427" y="9380"/>
                </a:cubicBezTo>
                <a:cubicBezTo>
                  <a:pt x="21106" y="8665"/>
                  <a:pt x="21600" y="6359"/>
                  <a:pt x="21600" y="3700"/>
                </a:cubicBezTo>
                <a:lnTo>
                  <a:pt x="21600" y="2433"/>
                </a:lnTo>
                <a:cubicBezTo>
                  <a:pt x="21600" y="1583"/>
                  <a:pt x="21548" y="760"/>
                  <a:pt x="21454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7030A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Shape">
            <a:extLst>
              <a:ext uri="{FF2B5EF4-FFF2-40B4-BE49-F238E27FC236}">
                <a16:creationId xmlns:a16="http://schemas.microsoft.com/office/drawing/2014/main" id="{B88307AC-8306-44F4-96FB-4371AAF620AE}"/>
              </a:ext>
            </a:extLst>
          </p:cNvPr>
          <p:cNvSpPr/>
          <p:nvPr/>
        </p:nvSpPr>
        <p:spPr>
          <a:xfrm>
            <a:off x="5314553" y="1474901"/>
            <a:ext cx="1570795" cy="19540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32" h="21600" extrusionOk="0">
                <a:moveTo>
                  <a:pt x="17838" y="21595"/>
                </a:moveTo>
                <a:cubicBezTo>
                  <a:pt x="17444" y="20866"/>
                  <a:pt x="17394" y="19834"/>
                  <a:pt x="17619" y="18504"/>
                </a:cubicBezTo>
                <a:lnTo>
                  <a:pt x="17932" y="17015"/>
                </a:lnTo>
                <a:cubicBezTo>
                  <a:pt x="18358" y="15302"/>
                  <a:pt x="19046" y="13249"/>
                  <a:pt x="19829" y="10925"/>
                </a:cubicBezTo>
                <a:lnTo>
                  <a:pt x="19966" y="10515"/>
                </a:lnTo>
                <a:cubicBezTo>
                  <a:pt x="21600" y="5659"/>
                  <a:pt x="18521" y="2766"/>
                  <a:pt x="17125" y="1745"/>
                </a:cubicBezTo>
                <a:cubicBezTo>
                  <a:pt x="15648" y="670"/>
                  <a:pt x="13820" y="0"/>
                  <a:pt x="12355" y="0"/>
                </a:cubicBezTo>
                <a:cubicBezTo>
                  <a:pt x="11886" y="0"/>
                  <a:pt x="11473" y="69"/>
                  <a:pt x="11122" y="207"/>
                </a:cubicBezTo>
                <a:cubicBezTo>
                  <a:pt x="10421" y="479"/>
                  <a:pt x="10021" y="1032"/>
                  <a:pt x="10021" y="1713"/>
                </a:cubicBezTo>
                <a:cubicBezTo>
                  <a:pt x="10021" y="4920"/>
                  <a:pt x="10021" y="9313"/>
                  <a:pt x="4513" y="15457"/>
                </a:cubicBezTo>
                <a:cubicBezTo>
                  <a:pt x="4056" y="15973"/>
                  <a:pt x="3611" y="16494"/>
                  <a:pt x="3192" y="17020"/>
                </a:cubicBezTo>
                <a:lnTo>
                  <a:pt x="2059" y="18510"/>
                </a:lnTo>
                <a:cubicBezTo>
                  <a:pt x="1302" y="19552"/>
                  <a:pt x="620" y="20589"/>
                  <a:pt x="0" y="21600"/>
                </a:cubicBezTo>
                <a:lnTo>
                  <a:pt x="17838" y="21600"/>
                </a:lnTo>
                <a:close/>
              </a:path>
            </a:pathLst>
          </a:custGeom>
          <a:solidFill>
            <a:srgbClr val="034DA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9" name="Graphic 27" descr="Lightbulb">
            <a:extLst>
              <a:ext uri="{FF2B5EF4-FFF2-40B4-BE49-F238E27FC236}">
                <a16:creationId xmlns:a16="http://schemas.microsoft.com/office/drawing/2014/main" id="{8DB39874-FFDB-4AC7-B13D-025DA9FAD5EF}"/>
              </a:ext>
            </a:extLst>
          </p:cNvPr>
          <p:cNvGrpSpPr/>
          <p:nvPr/>
        </p:nvGrpSpPr>
        <p:grpSpPr>
          <a:xfrm>
            <a:off x="5670171" y="3740563"/>
            <a:ext cx="917514" cy="917514"/>
            <a:chOff x="1544304" y="1137805"/>
            <a:chExt cx="757454" cy="757454"/>
          </a:xfrm>
          <a:solidFill>
            <a:schemeClr val="bg1"/>
          </a:solidFill>
        </p:grpSpPr>
        <p:sp>
          <p:nvSpPr>
            <p:cNvPr id="10" name="Freeform 31">
              <a:extLst>
                <a:ext uri="{FF2B5EF4-FFF2-40B4-BE49-F238E27FC236}">
                  <a16:creationId xmlns:a16="http://schemas.microsoft.com/office/drawing/2014/main" id="{8487F360-5AEC-40F4-83AA-804091F7A4D5}"/>
                </a:ext>
              </a:extLst>
            </p:cNvPr>
            <p:cNvSpPr/>
            <p:nvPr/>
          </p:nvSpPr>
          <p:spPr>
            <a:xfrm>
              <a:off x="1820459" y="1642774"/>
              <a:ext cx="205144" cy="47341"/>
            </a:xfrm>
            <a:custGeom>
              <a:avLst/>
              <a:gdLst>
                <a:gd name="connsiteX0" fmla="*/ 23670 w 205143"/>
                <a:gd name="connsiteY0" fmla="*/ 0 h 47340"/>
                <a:gd name="connsiteX1" fmla="*/ 181473 w 205143"/>
                <a:gd name="connsiteY1" fmla="*/ 0 h 47340"/>
                <a:gd name="connsiteX2" fmla="*/ 205144 w 205143"/>
                <a:gd name="connsiteY2" fmla="*/ 23670 h 47340"/>
                <a:gd name="connsiteX3" fmla="*/ 181473 w 205143"/>
                <a:gd name="connsiteY3" fmla="*/ 47341 h 47340"/>
                <a:gd name="connsiteX4" fmla="*/ 23670 w 205143"/>
                <a:gd name="connsiteY4" fmla="*/ 47341 h 47340"/>
                <a:gd name="connsiteX5" fmla="*/ 0 w 205143"/>
                <a:gd name="connsiteY5" fmla="*/ 23670 h 47340"/>
                <a:gd name="connsiteX6" fmla="*/ 23670 w 205143"/>
                <a:gd name="connsiteY6" fmla="*/ 0 h 47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5143" h="47340">
                  <a:moveTo>
                    <a:pt x="23670" y="0"/>
                  </a:moveTo>
                  <a:lnTo>
                    <a:pt x="181473" y="0"/>
                  </a:lnTo>
                  <a:cubicBezTo>
                    <a:pt x="194887" y="0"/>
                    <a:pt x="205144" y="10257"/>
                    <a:pt x="205144" y="23670"/>
                  </a:cubicBezTo>
                  <a:cubicBezTo>
                    <a:pt x="205144" y="37084"/>
                    <a:pt x="194887" y="47341"/>
                    <a:pt x="181473" y="47341"/>
                  </a:cubicBezTo>
                  <a:lnTo>
                    <a:pt x="23670" y="47341"/>
                  </a:lnTo>
                  <a:cubicBezTo>
                    <a:pt x="10257" y="47341"/>
                    <a:pt x="0" y="37084"/>
                    <a:pt x="0" y="23670"/>
                  </a:cubicBezTo>
                  <a:cubicBezTo>
                    <a:pt x="0" y="10257"/>
                    <a:pt x="10257" y="0"/>
                    <a:pt x="23670" y="0"/>
                  </a:cubicBezTo>
                  <a:close/>
                </a:path>
              </a:pathLst>
            </a:custGeom>
            <a:grpFill/>
            <a:ln w="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32">
              <a:extLst>
                <a:ext uri="{FF2B5EF4-FFF2-40B4-BE49-F238E27FC236}">
                  <a16:creationId xmlns:a16="http://schemas.microsoft.com/office/drawing/2014/main" id="{54FF824B-5001-489E-9117-C554A2441A52}"/>
                </a:ext>
              </a:extLst>
            </p:cNvPr>
            <p:cNvSpPr/>
            <p:nvPr/>
          </p:nvSpPr>
          <p:spPr>
            <a:xfrm>
              <a:off x="1820459" y="1721676"/>
              <a:ext cx="205144" cy="47341"/>
            </a:xfrm>
            <a:custGeom>
              <a:avLst/>
              <a:gdLst>
                <a:gd name="connsiteX0" fmla="*/ 23670 w 205143"/>
                <a:gd name="connsiteY0" fmla="*/ 0 h 47340"/>
                <a:gd name="connsiteX1" fmla="*/ 181473 w 205143"/>
                <a:gd name="connsiteY1" fmla="*/ 0 h 47340"/>
                <a:gd name="connsiteX2" fmla="*/ 205144 w 205143"/>
                <a:gd name="connsiteY2" fmla="*/ 23670 h 47340"/>
                <a:gd name="connsiteX3" fmla="*/ 181473 w 205143"/>
                <a:gd name="connsiteY3" fmla="*/ 47341 h 47340"/>
                <a:gd name="connsiteX4" fmla="*/ 23670 w 205143"/>
                <a:gd name="connsiteY4" fmla="*/ 47341 h 47340"/>
                <a:gd name="connsiteX5" fmla="*/ 0 w 205143"/>
                <a:gd name="connsiteY5" fmla="*/ 23670 h 47340"/>
                <a:gd name="connsiteX6" fmla="*/ 23670 w 205143"/>
                <a:gd name="connsiteY6" fmla="*/ 0 h 47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5143" h="47340">
                  <a:moveTo>
                    <a:pt x="23670" y="0"/>
                  </a:moveTo>
                  <a:lnTo>
                    <a:pt x="181473" y="0"/>
                  </a:lnTo>
                  <a:cubicBezTo>
                    <a:pt x="194887" y="0"/>
                    <a:pt x="205144" y="10257"/>
                    <a:pt x="205144" y="23670"/>
                  </a:cubicBezTo>
                  <a:cubicBezTo>
                    <a:pt x="205144" y="37084"/>
                    <a:pt x="194887" y="47341"/>
                    <a:pt x="181473" y="47341"/>
                  </a:cubicBezTo>
                  <a:lnTo>
                    <a:pt x="23670" y="47341"/>
                  </a:lnTo>
                  <a:cubicBezTo>
                    <a:pt x="10257" y="47341"/>
                    <a:pt x="0" y="37084"/>
                    <a:pt x="0" y="23670"/>
                  </a:cubicBezTo>
                  <a:cubicBezTo>
                    <a:pt x="0" y="10257"/>
                    <a:pt x="10257" y="0"/>
                    <a:pt x="23670" y="0"/>
                  </a:cubicBezTo>
                  <a:close/>
                </a:path>
              </a:pathLst>
            </a:custGeom>
            <a:grpFill/>
            <a:ln w="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33">
              <a:extLst>
                <a:ext uri="{FF2B5EF4-FFF2-40B4-BE49-F238E27FC236}">
                  <a16:creationId xmlns:a16="http://schemas.microsoft.com/office/drawing/2014/main" id="{45108092-9F2E-4A48-9C7B-8E4BE6C9AE21}"/>
                </a:ext>
              </a:extLst>
            </p:cNvPr>
            <p:cNvSpPr/>
            <p:nvPr/>
          </p:nvSpPr>
          <p:spPr>
            <a:xfrm>
              <a:off x="1871745" y="1800577"/>
              <a:ext cx="102572" cy="47341"/>
            </a:xfrm>
            <a:custGeom>
              <a:avLst/>
              <a:gdLst>
                <a:gd name="connsiteX0" fmla="*/ 0 w 102571"/>
                <a:gd name="connsiteY0" fmla="*/ 0 h 47340"/>
                <a:gd name="connsiteX1" fmla="*/ 51286 w 102571"/>
                <a:gd name="connsiteY1" fmla="*/ 47341 h 47340"/>
                <a:gd name="connsiteX2" fmla="*/ 102572 w 102571"/>
                <a:gd name="connsiteY2" fmla="*/ 0 h 47340"/>
                <a:gd name="connsiteX3" fmla="*/ 0 w 102571"/>
                <a:gd name="connsiteY3" fmla="*/ 0 h 47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571" h="47340">
                  <a:moveTo>
                    <a:pt x="0" y="0"/>
                  </a:moveTo>
                  <a:cubicBezTo>
                    <a:pt x="2367" y="26827"/>
                    <a:pt x="24459" y="47341"/>
                    <a:pt x="51286" y="47341"/>
                  </a:cubicBezTo>
                  <a:cubicBezTo>
                    <a:pt x="78112" y="47341"/>
                    <a:pt x="100205" y="26827"/>
                    <a:pt x="102572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34">
              <a:extLst>
                <a:ext uri="{FF2B5EF4-FFF2-40B4-BE49-F238E27FC236}">
                  <a16:creationId xmlns:a16="http://schemas.microsoft.com/office/drawing/2014/main" id="{DEF374DF-D841-43D1-A66E-92BF8EF3DBE0}"/>
                </a:ext>
              </a:extLst>
            </p:cNvPr>
            <p:cNvSpPr/>
            <p:nvPr/>
          </p:nvSpPr>
          <p:spPr>
            <a:xfrm>
              <a:off x="1717887" y="1185146"/>
              <a:ext cx="410288" cy="426068"/>
            </a:xfrm>
            <a:custGeom>
              <a:avLst/>
              <a:gdLst>
                <a:gd name="connsiteX0" fmla="*/ 205144 w 410287"/>
                <a:gd name="connsiteY0" fmla="*/ 0 h 426067"/>
                <a:gd name="connsiteX1" fmla="*/ 205144 w 410287"/>
                <a:gd name="connsiteY1" fmla="*/ 0 h 426067"/>
                <a:gd name="connsiteX2" fmla="*/ 205144 w 410287"/>
                <a:gd name="connsiteY2" fmla="*/ 0 h 426067"/>
                <a:gd name="connsiteX3" fmla="*/ 0 w 410287"/>
                <a:gd name="connsiteY3" fmla="*/ 202777 h 426067"/>
                <a:gd name="connsiteX4" fmla="*/ 0 w 410287"/>
                <a:gd name="connsiteY4" fmla="*/ 209878 h 426067"/>
                <a:gd name="connsiteX5" fmla="*/ 14202 w 410287"/>
                <a:gd name="connsiteY5" fmla="*/ 280889 h 426067"/>
                <a:gd name="connsiteX6" fmla="*/ 49708 w 410287"/>
                <a:gd name="connsiteY6" fmla="*/ 339276 h 426067"/>
                <a:gd name="connsiteX7" fmla="*/ 97838 w 410287"/>
                <a:gd name="connsiteY7" fmla="*/ 417389 h 426067"/>
                <a:gd name="connsiteX8" fmla="*/ 112040 w 410287"/>
                <a:gd name="connsiteY8" fmla="*/ 426068 h 426067"/>
                <a:gd name="connsiteX9" fmla="*/ 298248 w 410287"/>
                <a:gd name="connsiteY9" fmla="*/ 426068 h 426067"/>
                <a:gd name="connsiteX10" fmla="*/ 312450 w 410287"/>
                <a:gd name="connsiteY10" fmla="*/ 417389 h 426067"/>
                <a:gd name="connsiteX11" fmla="*/ 360580 w 410287"/>
                <a:gd name="connsiteY11" fmla="*/ 339276 h 426067"/>
                <a:gd name="connsiteX12" fmla="*/ 396085 w 410287"/>
                <a:gd name="connsiteY12" fmla="*/ 280889 h 426067"/>
                <a:gd name="connsiteX13" fmla="*/ 410288 w 410287"/>
                <a:gd name="connsiteY13" fmla="*/ 209878 h 426067"/>
                <a:gd name="connsiteX14" fmla="*/ 410288 w 410287"/>
                <a:gd name="connsiteY14" fmla="*/ 202777 h 426067"/>
                <a:gd name="connsiteX15" fmla="*/ 205144 w 410287"/>
                <a:gd name="connsiteY15" fmla="*/ 0 h 426067"/>
                <a:gd name="connsiteX16" fmla="*/ 362947 w 410287"/>
                <a:gd name="connsiteY16" fmla="*/ 209089 h 426067"/>
                <a:gd name="connsiteX17" fmla="*/ 351901 w 410287"/>
                <a:gd name="connsiteY17" fmla="*/ 264320 h 426067"/>
                <a:gd name="connsiteX18" fmla="*/ 325074 w 410287"/>
                <a:gd name="connsiteY18" fmla="*/ 307716 h 426067"/>
                <a:gd name="connsiteX19" fmla="*/ 279311 w 410287"/>
                <a:gd name="connsiteY19" fmla="*/ 378727 h 426067"/>
                <a:gd name="connsiteX20" fmla="*/ 205144 w 410287"/>
                <a:gd name="connsiteY20" fmla="*/ 378727 h 426067"/>
                <a:gd name="connsiteX21" fmla="*/ 131765 w 410287"/>
                <a:gd name="connsiteY21" fmla="*/ 378727 h 426067"/>
                <a:gd name="connsiteX22" fmla="*/ 86003 w 410287"/>
                <a:gd name="connsiteY22" fmla="*/ 307716 h 426067"/>
                <a:gd name="connsiteX23" fmla="*/ 59176 w 410287"/>
                <a:gd name="connsiteY23" fmla="*/ 264320 h 426067"/>
                <a:gd name="connsiteX24" fmla="*/ 48130 w 410287"/>
                <a:gd name="connsiteY24" fmla="*/ 209089 h 426067"/>
                <a:gd name="connsiteX25" fmla="*/ 48130 w 410287"/>
                <a:gd name="connsiteY25" fmla="*/ 202777 h 426067"/>
                <a:gd name="connsiteX26" fmla="*/ 205933 w 410287"/>
                <a:gd name="connsiteY26" fmla="*/ 46552 h 426067"/>
                <a:gd name="connsiteX27" fmla="*/ 205933 w 410287"/>
                <a:gd name="connsiteY27" fmla="*/ 46552 h 426067"/>
                <a:gd name="connsiteX28" fmla="*/ 205933 w 410287"/>
                <a:gd name="connsiteY28" fmla="*/ 46552 h 426067"/>
                <a:gd name="connsiteX29" fmla="*/ 205933 w 410287"/>
                <a:gd name="connsiteY29" fmla="*/ 46552 h 426067"/>
                <a:gd name="connsiteX30" fmla="*/ 205933 w 410287"/>
                <a:gd name="connsiteY30" fmla="*/ 46552 h 426067"/>
                <a:gd name="connsiteX31" fmla="*/ 205933 w 410287"/>
                <a:gd name="connsiteY31" fmla="*/ 46552 h 426067"/>
                <a:gd name="connsiteX32" fmla="*/ 205933 w 410287"/>
                <a:gd name="connsiteY32" fmla="*/ 46552 h 426067"/>
                <a:gd name="connsiteX33" fmla="*/ 363736 w 410287"/>
                <a:gd name="connsiteY33" fmla="*/ 202777 h 426067"/>
                <a:gd name="connsiteX34" fmla="*/ 363736 w 410287"/>
                <a:gd name="connsiteY34" fmla="*/ 209089 h 426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10287" h="426067">
                  <a:moveTo>
                    <a:pt x="205144" y="0"/>
                  </a:moveTo>
                  <a:cubicBezTo>
                    <a:pt x="205144" y="0"/>
                    <a:pt x="205144" y="0"/>
                    <a:pt x="205144" y="0"/>
                  </a:cubicBezTo>
                  <a:cubicBezTo>
                    <a:pt x="205144" y="0"/>
                    <a:pt x="205144" y="0"/>
                    <a:pt x="205144" y="0"/>
                  </a:cubicBezTo>
                  <a:cubicBezTo>
                    <a:pt x="93104" y="789"/>
                    <a:pt x="2367" y="90737"/>
                    <a:pt x="0" y="202777"/>
                  </a:cubicBezTo>
                  <a:lnTo>
                    <a:pt x="0" y="209878"/>
                  </a:lnTo>
                  <a:cubicBezTo>
                    <a:pt x="789" y="234337"/>
                    <a:pt x="5523" y="258008"/>
                    <a:pt x="14202" y="280889"/>
                  </a:cubicBezTo>
                  <a:cubicBezTo>
                    <a:pt x="22881" y="302193"/>
                    <a:pt x="34717" y="321918"/>
                    <a:pt x="49708" y="339276"/>
                  </a:cubicBezTo>
                  <a:cubicBezTo>
                    <a:pt x="68644" y="359791"/>
                    <a:pt x="89159" y="400030"/>
                    <a:pt x="97838" y="417389"/>
                  </a:cubicBezTo>
                  <a:cubicBezTo>
                    <a:pt x="100205" y="422912"/>
                    <a:pt x="105728" y="426068"/>
                    <a:pt x="112040" y="426068"/>
                  </a:cubicBezTo>
                  <a:lnTo>
                    <a:pt x="298248" y="426068"/>
                  </a:lnTo>
                  <a:cubicBezTo>
                    <a:pt x="304560" y="426068"/>
                    <a:pt x="310083" y="422912"/>
                    <a:pt x="312450" y="417389"/>
                  </a:cubicBezTo>
                  <a:cubicBezTo>
                    <a:pt x="321129" y="400030"/>
                    <a:pt x="341643" y="359791"/>
                    <a:pt x="360580" y="339276"/>
                  </a:cubicBezTo>
                  <a:cubicBezTo>
                    <a:pt x="375571" y="321918"/>
                    <a:pt x="388195" y="302193"/>
                    <a:pt x="396085" y="280889"/>
                  </a:cubicBezTo>
                  <a:cubicBezTo>
                    <a:pt x="404765" y="258008"/>
                    <a:pt x="409499" y="234337"/>
                    <a:pt x="410288" y="209878"/>
                  </a:cubicBezTo>
                  <a:lnTo>
                    <a:pt x="410288" y="202777"/>
                  </a:lnTo>
                  <a:cubicBezTo>
                    <a:pt x="407921" y="90737"/>
                    <a:pt x="317184" y="789"/>
                    <a:pt x="205144" y="0"/>
                  </a:cubicBezTo>
                  <a:close/>
                  <a:moveTo>
                    <a:pt x="362947" y="209089"/>
                  </a:moveTo>
                  <a:cubicBezTo>
                    <a:pt x="362158" y="228025"/>
                    <a:pt x="358213" y="246962"/>
                    <a:pt x="351901" y="264320"/>
                  </a:cubicBezTo>
                  <a:cubicBezTo>
                    <a:pt x="345588" y="280100"/>
                    <a:pt x="336909" y="295091"/>
                    <a:pt x="325074" y="307716"/>
                  </a:cubicBezTo>
                  <a:cubicBezTo>
                    <a:pt x="306927" y="329808"/>
                    <a:pt x="291146" y="353479"/>
                    <a:pt x="279311" y="378727"/>
                  </a:cubicBezTo>
                  <a:lnTo>
                    <a:pt x="205144" y="378727"/>
                  </a:lnTo>
                  <a:lnTo>
                    <a:pt x="131765" y="378727"/>
                  </a:lnTo>
                  <a:cubicBezTo>
                    <a:pt x="119141" y="353479"/>
                    <a:pt x="103361" y="329808"/>
                    <a:pt x="86003" y="307716"/>
                  </a:cubicBezTo>
                  <a:cubicBezTo>
                    <a:pt x="74956" y="295091"/>
                    <a:pt x="65488" y="280100"/>
                    <a:pt x="59176" y="264320"/>
                  </a:cubicBezTo>
                  <a:cubicBezTo>
                    <a:pt x="52075" y="246962"/>
                    <a:pt x="48919" y="228025"/>
                    <a:pt x="48130" y="209089"/>
                  </a:cubicBezTo>
                  <a:lnTo>
                    <a:pt x="48130" y="202777"/>
                  </a:lnTo>
                  <a:cubicBezTo>
                    <a:pt x="49708" y="116774"/>
                    <a:pt x="119930" y="47341"/>
                    <a:pt x="205933" y="46552"/>
                  </a:cubicBezTo>
                  <a:lnTo>
                    <a:pt x="205933" y="46552"/>
                  </a:lnTo>
                  <a:lnTo>
                    <a:pt x="205933" y="46552"/>
                  </a:lnTo>
                  <a:cubicBezTo>
                    <a:pt x="205933" y="46552"/>
                    <a:pt x="205933" y="46552"/>
                    <a:pt x="205933" y="46552"/>
                  </a:cubicBezTo>
                  <a:cubicBezTo>
                    <a:pt x="205933" y="46552"/>
                    <a:pt x="205933" y="46552"/>
                    <a:pt x="205933" y="46552"/>
                  </a:cubicBezTo>
                  <a:lnTo>
                    <a:pt x="205933" y="46552"/>
                  </a:lnTo>
                  <a:lnTo>
                    <a:pt x="205933" y="46552"/>
                  </a:lnTo>
                  <a:cubicBezTo>
                    <a:pt x="291935" y="47341"/>
                    <a:pt x="362158" y="115985"/>
                    <a:pt x="363736" y="202777"/>
                  </a:cubicBezTo>
                  <a:lnTo>
                    <a:pt x="363736" y="209089"/>
                  </a:lnTo>
                  <a:close/>
                </a:path>
              </a:pathLst>
            </a:custGeom>
            <a:grpFill/>
            <a:ln w="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" name="Graphic 28" descr="Single gear">
            <a:extLst>
              <a:ext uri="{FF2B5EF4-FFF2-40B4-BE49-F238E27FC236}">
                <a16:creationId xmlns:a16="http://schemas.microsoft.com/office/drawing/2014/main" id="{3921812A-C8DD-4D93-B4E0-78DF9C36D2EE}"/>
              </a:ext>
            </a:extLst>
          </p:cNvPr>
          <p:cNvSpPr/>
          <p:nvPr/>
        </p:nvSpPr>
        <p:spPr>
          <a:xfrm>
            <a:off x="5798565" y="5259223"/>
            <a:ext cx="649906" cy="649906"/>
          </a:xfrm>
          <a:custGeom>
            <a:avLst/>
            <a:gdLst>
              <a:gd name="connsiteX0" fmla="*/ 268265 w 536529"/>
              <a:gd name="connsiteY0" fmla="*/ 362947 h 536529"/>
              <a:gd name="connsiteX1" fmla="*/ 173583 w 536529"/>
              <a:gd name="connsiteY1" fmla="*/ 268265 h 536529"/>
              <a:gd name="connsiteX2" fmla="*/ 268265 w 536529"/>
              <a:gd name="connsiteY2" fmla="*/ 173583 h 536529"/>
              <a:gd name="connsiteX3" fmla="*/ 362947 w 536529"/>
              <a:gd name="connsiteY3" fmla="*/ 268265 h 536529"/>
              <a:gd name="connsiteX4" fmla="*/ 268265 w 536529"/>
              <a:gd name="connsiteY4" fmla="*/ 362947 h 536529"/>
              <a:gd name="connsiteX5" fmla="*/ 481299 w 536529"/>
              <a:gd name="connsiteY5" fmla="*/ 209089 h 536529"/>
              <a:gd name="connsiteX6" fmla="*/ 460785 w 536529"/>
              <a:gd name="connsiteY6" fmla="*/ 160170 h 536529"/>
              <a:gd name="connsiteX7" fmla="*/ 480510 w 536529"/>
              <a:gd name="connsiteY7" fmla="*/ 100994 h 536529"/>
              <a:gd name="connsiteX8" fmla="*/ 435536 w 536529"/>
              <a:gd name="connsiteY8" fmla="*/ 56020 h 536529"/>
              <a:gd name="connsiteX9" fmla="*/ 376360 w 536529"/>
              <a:gd name="connsiteY9" fmla="*/ 75745 h 536529"/>
              <a:gd name="connsiteX10" fmla="*/ 326652 w 536529"/>
              <a:gd name="connsiteY10" fmla="*/ 55231 h 536529"/>
              <a:gd name="connsiteX11" fmla="*/ 299826 w 536529"/>
              <a:gd name="connsiteY11" fmla="*/ 0 h 536529"/>
              <a:gd name="connsiteX12" fmla="*/ 236704 w 536529"/>
              <a:gd name="connsiteY12" fmla="*/ 0 h 536529"/>
              <a:gd name="connsiteX13" fmla="*/ 209089 w 536529"/>
              <a:gd name="connsiteY13" fmla="*/ 55231 h 536529"/>
              <a:gd name="connsiteX14" fmla="*/ 160170 w 536529"/>
              <a:gd name="connsiteY14" fmla="*/ 75745 h 536529"/>
              <a:gd name="connsiteX15" fmla="*/ 100994 w 536529"/>
              <a:gd name="connsiteY15" fmla="*/ 56020 h 536529"/>
              <a:gd name="connsiteX16" fmla="*/ 56020 w 536529"/>
              <a:gd name="connsiteY16" fmla="*/ 100994 h 536529"/>
              <a:gd name="connsiteX17" fmla="*/ 75745 w 536529"/>
              <a:gd name="connsiteY17" fmla="*/ 160170 h 536529"/>
              <a:gd name="connsiteX18" fmla="*/ 55231 w 536529"/>
              <a:gd name="connsiteY18" fmla="*/ 209878 h 536529"/>
              <a:gd name="connsiteX19" fmla="*/ 0 w 536529"/>
              <a:gd name="connsiteY19" fmla="*/ 236704 h 536529"/>
              <a:gd name="connsiteX20" fmla="*/ 0 w 536529"/>
              <a:gd name="connsiteY20" fmla="*/ 299826 h 536529"/>
              <a:gd name="connsiteX21" fmla="*/ 55231 w 536529"/>
              <a:gd name="connsiteY21" fmla="*/ 327441 h 536529"/>
              <a:gd name="connsiteX22" fmla="*/ 75745 w 536529"/>
              <a:gd name="connsiteY22" fmla="*/ 376360 h 536529"/>
              <a:gd name="connsiteX23" fmla="*/ 56020 w 536529"/>
              <a:gd name="connsiteY23" fmla="*/ 435536 h 536529"/>
              <a:gd name="connsiteX24" fmla="*/ 100994 w 536529"/>
              <a:gd name="connsiteY24" fmla="*/ 480510 h 536529"/>
              <a:gd name="connsiteX25" fmla="*/ 160170 w 536529"/>
              <a:gd name="connsiteY25" fmla="*/ 460785 h 536529"/>
              <a:gd name="connsiteX26" fmla="*/ 209878 w 536529"/>
              <a:gd name="connsiteY26" fmla="*/ 481299 h 536529"/>
              <a:gd name="connsiteX27" fmla="*/ 237493 w 536529"/>
              <a:gd name="connsiteY27" fmla="*/ 536530 h 536529"/>
              <a:gd name="connsiteX28" fmla="*/ 300615 w 536529"/>
              <a:gd name="connsiteY28" fmla="*/ 536530 h 536529"/>
              <a:gd name="connsiteX29" fmla="*/ 328230 w 536529"/>
              <a:gd name="connsiteY29" fmla="*/ 481299 h 536529"/>
              <a:gd name="connsiteX30" fmla="*/ 377149 w 536529"/>
              <a:gd name="connsiteY30" fmla="*/ 460785 h 536529"/>
              <a:gd name="connsiteX31" fmla="*/ 436325 w 536529"/>
              <a:gd name="connsiteY31" fmla="*/ 480510 h 536529"/>
              <a:gd name="connsiteX32" fmla="*/ 481299 w 536529"/>
              <a:gd name="connsiteY32" fmla="*/ 435536 h 536529"/>
              <a:gd name="connsiteX33" fmla="*/ 461574 w 536529"/>
              <a:gd name="connsiteY33" fmla="*/ 376360 h 536529"/>
              <a:gd name="connsiteX34" fmla="*/ 482088 w 536529"/>
              <a:gd name="connsiteY34" fmla="*/ 326652 h 536529"/>
              <a:gd name="connsiteX35" fmla="*/ 537319 w 536529"/>
              <a:gd name="connsiteY35" fmla="*/ 299037 h 536529"/>
              <a:gd name="connsiteX36" fmla="*/ 537319 w 536529"/>
              <a:gd name="connsiteY36" fmla="*/ 235915 h 536529"/>
              <a:gd name="connsiteX37" fmla="*/ 481299 w 536529"/>
              <a:gd name="connsiteY37" fmla="*/ 209089 h 536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36529" h="536529">
                <a:moveTo>
                  <a:pt x="268265" y="362947"/>
                </a:moveTo>
                <a:cubicBezTo>
                  <a:pt x="216190" y="362947"/>
                  <a:pt x="173583" y="320340"/>
                  <a:pt x="173583" y="268265"/>
                </a:cubicBezTo>
                <a:cubicBezTo>
                  <a:pt x="173583" y="216190"/>
                  <a:pt x="216190" y="173583"/>
                  <a:pt x="268265" y="173583"/>
                </a:cubicBezTo>
                <a:cubicBezTo>
                  <a:pt x="320340" y="173583"/>
                  <a:pt x="362947" y="216190"/>
                  <a:pt x="362947" y="268265"/>
                </a:cubicBezTo>
                <a:cubicBezTo>
                  <a:pt x="362947" y="320340"/>
                  <a:pt x="320340" y="362947"/>
                  <a:pt x="268265" y="362947"/>
                </a:cubicBezTo>
                <a:close/>
                <a:moveTo>
                  <a:pt x="481299" y="209089"/>
                </a:moveTo>
                <a:cubicBezTo>
                  <a:pt x="476565" y="191731"/>
                  <a:pt x="469464" y="175161"/>
                  <a:pt x="460785" y="160170"/>
                </a:cubicBezTo>
                <a:lnTo>
                  <a:pt x="480510" y="100994"/>
                </a:lnTo>
                <a:lnTo>
                  <a:pt x="435536" y="56020"/>
                </a:lnTo>
                <a:lnTo>
                  <a:pt x="376360" y="75745"/>
                </a:lnTo>
                <a:cubicBezTo>
                  <a:pt x="360580" y="67066"/>
                  <a:pt x="344010" y="59965"/>
                  <a:pt x="326652" y="55231"/>
                </a:cubicBezTo>
                <a:lnTo>
                  <a:pt x="299826" y="0"/>
                </a:lnTo>
                <a:lnTo>
                  <a:pt x="236704" y="0"/>
                </a:lnTo>
                <a:lnTo>
                  <a:pt x="209089" y="55231"/>
                </a:lnTo>
                <a:cubicBezTo>
                  <a:pt x="191731" y="59965"/>
                  <a:pt x="175161" y="67066"/>
                  <a:pt x="160170" y="75745"/>
                </a:cubicBezTo>
                <a:lnTo>
                  <a:pt x="100994" y="56020"/>
                </a:lnTo>
                <a:lnTo>
                  <a:pt x="56020" y="100994"/>
                </a:lnTo>
                <a:lnTo>
                  <a:pt x="75745" y="160170"/>
                </a:lnTo>
                <a:cubicBezTo>
                  <a:pt x="67066" y="175950"/>
                  <a:pt x="59965" y="192520"/>
                  <a:pt x="55231" y="209878"/>
                </a:cubicBezTo>
                <a:lnTo>
                  <a:pt x="0" y="236704"/>
                </a:lnTo>
                <a:lnTo>
                  <a:pt x="0" y="299826"/>
                </a:lnTo>
                <a:lnTo>
                  <a:pt x="55231" y="327441"/>
                </a:lnTo>
                <a:cubicBezTo>
                  <a:pt x="59965" y="344799"/>
                  <a:pt x="67066" y="361369"/>
                  <a:pt x="75745" y="376360"/>
                </a:cubicBezTo>
                <a:lnTo>
                  <a:pt x="56020" y="435536"/>
                </a:lnTo>
                <a:lnTo>
                  <a:pt x="100994" y="480510"/>
                </a:lnTo>
                <a:lnTo>
                  <a:pt x="160170" y="460785"/>
                </a:lnTo>
                <a:cubicBezTo>
                  <a:pt x="175950" y="469464"/>
                  <a:pt x="192520" y="476565"/>
                  <a:pt x="209878" y="481299"/>
                </a:cubicBezTo>
                <a:lnTo>
                  <a:pt x="237493" y="536530"/>
                </a:lnTo>
                <a:lnTo>
                  <a:pt x="300615" y="536530"/>
                </a:lnTo>
                <a:lnTo>
                  <a:pt x="328230" y="481299"/>
                </a:lnTo>
                <a:cubicBezTo>
                  <a:pt x="345588" y="476565"/>
                  <a:pt x="362158" y="469464"/>
                  <a:pt x="377149" y="460785"/>
                </a:cubicBezTo>
                <a:lnTo>
                  <a:pt x="436325" y="480510"/>
                </a:lnTo>
                <a:lnTo>
                  <a:pt x="481299" y="435536"/>
                </a:lnTo>
                <a:lnTo>
                  <a:pt x="461574" y="376360"/>
                </a:lnTo>
                <a:cubicBezTo>
                  <a:pt x="470253" y="360580"/>
                  <a:pt x="477354" y="344010"/>
                  <a:pt x="482088" y="326652"/>
                </a:cubicBezTo>
                <a:lnTo>
                  <a:pt x="537319" y="299037"/>
                </a:lnTo>
                <a:lnTo>
                  <a:pt x="537319" y="235915"/>
                </a:lnTo>
                <a:lnTo>
                  <a:pt x="481299" y="209089"/>
                </a:lnTo>
                <a:close/>
              </a:path>
            </a:pathLst>
          </a:custGeom>
          <a:solidFill>
            <a:schemeClr val="bg1"/>
          </a:solidFill>
          <a:ln w="783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5" name="Graphic 35" descr="Bullseye">
            <a:extLst>
              <a:ext uri="{FF2B5EF4-FFF2-40B4-BE49-F238E27FC236}">
                <a16:creationId xmlns:a16="http://schemas.microsoft.com/office/drawing/2014/main" id="{ED9C1567-4DA9-4C4B-A2FF-FF2A54D86C77}"/>
              </a:ext>
            </a:extLst>
          </p:cNvPr>
          <p:cNvGrpSpPr/>
          <p:nvPr/>
        </p:nvGrpSpPr>
        <p:grpSpPr>
          <a:xfrm>
            <a:off x="5732560" y="2546041"/>
            <a:ext cx="781916" cy="781916"/>
            <a:chOff x="9858008" y="1255004"/>
            <a:chExt cx="645511" cy="645511"/>
          </a:xfrm>
          <a:solidFill>
            <a:schemeClr val="bg1"/>
          </a:solidFill>
        </p:grpSpPr>
        <p:sp>
          <p:nvSpPr>
            <p:cNvPr id="16" name="Freeform 38">
              <a:extLst>
                <a:ext uri="{FF2B5EF4-FFF2-40B4-BE49-F238E27FC236}">
                  <a16:creationId xmlns:a16="http://schemas.microsoft.com/office/drawing/2014/main" id="{37883012-31D0-4DF6-AD8F-20996719CF4C}"/>
                </a:ext>
              </a:extLst>
            </p:cNvPr>
            <p:cNvSpPr/>
            <p:nvPr/>
          </p:nvSpPr>
          <p:spPr>
            <a:xfrm>
              <a:off x="10102764" y="1312159"/>
              <a:ext cx="342928" cy="342928"/>
            </a:xfrm>
            <a:custGeom>
              <a:avLst/>
              <a:gdLst>
                <a:gd name="connsiteX0" fmla="*/ 283083 w 342927"/>
                <a:gd name="connsiteY0" fmla="*/ 60517 h 342927"/>
                <a:gd name="connsiteX1" fmla="*/ 276359 w 342927"/>
                <a:gd name="connsiteY1" fmla="*/ 0 h 342927"/>
                <a:gd name="connsiteX2" fmla="*/ 202395 w 342927"/>
                <a:gd name="connsiteY2" fmla="*/ 73965 h 342927"/>
                <a:gd name="connsiteX3" fmla="*/ 206429 w 342927"/>
                <a:gd name="connsiteY3" fmla="*/ 108930 h 342927"/>
                <a:gd name="connsiteX4" fmla="*/ 98844 w 342927"/>
                <a:gd name="connsiteY4" fmla="*/ 216515 h 342927"/>
                <a:gd name="connsiteX5" fmla="*/ 67241 w 342927"/>
                <a:gd name="connsiteY5" fmla="*/ 208446 h 342927"/>
                <a:gd name="connsiteX6" fmla="*/ 0 w 342927"/>
                <a:gd name="connsiteY6" fmla="*/ 275687 h 342927"/>
                <a:gd name="connsiteX7" fmla="*/ 67241 w 342927"/>
                <a:gd name="connsiteY7" fmla="*/ 342928 h 342927"/>
                <a:gd name="connsiteX8" fmla="*/ 134481 w 342927"/>
                <a:gd name="connsiteY8" fmla="*/ 275687 h 342927"/>
                <a:gd name="connsiteX9" fmla="*/ 127085 w 342927"/>
                <a:gd name="connsiteY9" fmla="*/ 244756 h 342927"/>
                <a:gd name="connsiteX10" fmla="*/ 234670 w 342927"/>
                <a:gd name="connsiteY10" fmla="*/ 137171 h 342927"/>
                <a:gd name="connsiteX11" fmla="*/ 269635 w 342927"/>
                <a:gd name="connsiteY11" fmla="*/ 141206 h 342927"/>
                <a:gd name="connsiteX12" fmla="*/ 343600 w 342927"/>
                <a:gd name="connsiteY12" fmla="*/ 67241 h 342927"/>
                <a:gd name="connsiteX13" fmla="*/ 283083 w 342927"/>
                <a:gd name="connsiteY13" fmla="*/ 60517 h 34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2927" h="342927">
                  <a:moveTo>
                    <a:pt x="283083" y="60517"/>
                  </a:moveTo>
                  <a:lnTo>
                    <a:pt x="276359" y="0"/>
                  </a:lnTo>
                  <a:lnTo>
                    <a:pt x="202395" y="73965"/>
                  </a:lnTo>
                  <a:lnTo>
                    <a:pt x="206429" y="108930"/>
                  </a:lnTo>
                  <a:lnTo>
                    <a:pt x="98844" y="216515"/>
                  </a:lnTo>
                  <a:cubicBezTo>
                    <a:pt x="89430" y="211808"/>
                    <a:pt x="78672" y="208446"/>
                    <a:pt x="67241" y="208446"/>
                  </a:cubicBezTo>
                  <a:cubicBezTo>
                    <a:pt x="30258" y="208446"/>
                    <a:pt x="0" y="238705"/>
                    <a:pt x="0" y="275687"/>
                  </a:cubicBezTo>
                  <a:cubicBezTo>
                    <a:pt x="0" y="312669"/>
                    <a:pt x="30258" y="342928"/>
                    <a:pt x="67241" y="342928"/>
                  </a:cubicBezTo>
                  <a:cubicBezTo>
                    <a:pt x="104223" y="342928"/>
                    <a:pt x="134481" y="312669"/>
                    <a:pt x="134481" y="275687"/>
                  </a:cubicBezTo>
                  <a:cubicBezTo>
                    <a:pt x="134481" y="264256"/>
                    <a:pt x="131792" y="254170"/>
                    <a:pt x="127085" y="244756"/>
                  </a:cubicBezTo>
                  <a:lnTo>
                    <a:pt x="234670" y="137171"/>
                  </a:lnTo>
                  <a:lnTo>
                    <a:pt x="269635" y="141206"/>
                  </a:lnTo>
                  <a:lnTo>
                    <a:pt x="343600" y="67241"/>
                  </a:lnTo>
                  <a:lnTo>
                    <a:pt x="283083" y="60517"/>
                  </a:lnTo>
                  <a:close/>
                </a:path>
              </a:pathLst>
            </a:custGeom>
            <a:grpFill/>
            <a:ln w="66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 39">
              <a:extLst>
                <a:ext uri="{FF2B5EF4-FFF2-40B4-BE49-F238E27FC236}">
                  <a16:creationId xmlns:a16="http://schemas.microsoft.com/office/drawing/2014/main" id="{5EB3E9A9-15EE-4FBF-8DFA-F55A548B1C74}"/>
                </a:ext>
              </a:extLst>
            </p:cNvPr>
            <p:cNvSpPr/>
            <p:nvPr/>
          </p:nvSpPr>
          <p:spPr>
            <a:xfrm>
              <a:off x="9915163" y="1332331"/>
              <a:ext cx="511030" cy="511030"/>
            </a:xfrm>
            <a:custGeom>
              <a:avLst/>
              <a:gdLst>
                <a:gd name="connsiteX0" fmla="*/ 476064 w 511029"/>
                <a:gd name="connsiteY0" fmla="*/ 139861 h 511029"/>
                <a:gd name="connsiteX1" fmla="*/ 467323 w 511029"/>
                <a:gd name="connsiteY1" fmla="*/ 149274 h 511029"/>
                <a:gd name="connsiteX2" fmla="*/ 454547 w 511029"/>
                <a:gd name="connsiteY2" fmla="*/ 147930 h 511029"/>
                <a:gd name="connsiteX3" fmla="*/ 440427 w 511029"/>
                <a:gd name="connsiteY3" fmla="*/ 145912 h 511029"/>
                <a:gd name="connsiteX4" fmla="*/ 470685 w 511029"/>
                <a:gd name="connsiteY4" fmla="*/ 255515 h 511029"/>
                <a:gd name="connsiteX5" fmla="*/ 255515 w 511029"/>
                <a:gd name="connsiteY5" fmla="*/ 470685 h 511029"/>
                <a:gd name="connsiteX6" fmla="*/ 40344 w 511029"/>
                <a:gd name="connsiteY6" fmla="*/ 255515 h 511029"/>
                <a:gd name="connsiteX7" fmla="*/ 255515 w 511029"/>
                <a:gd name="connsiteY7" fmla="*/ 40344 h 511029"/>
                <a:gd name="connsiteX8" fmla="*/ 365117 w 511029"/>
                <a:gd name="connsiteY8" fmla="*/ 70603 h 511029"/>
                <a:gd name="connsiteX9" fmla="*/ 363772 w 511029"/>
                <a:gd name="connsiteY9" fmla="*/ 57155 h 511029"/>
                <a:gd name="connsiteX10" fmla="*/ 361755 w 511029"/>
                <a:gd name="connsiteY10" fmla="*/ 43706 h 511029"/>
                <a:gd name="connsiteX11" fmla="*/ 371169 w 511029"/>
                <a:gd name="connsiteY11" fmla="*/ 34293 h 511029"/>
                <a:gd name="connsiteX12" fmla="*/ 375876 w 511029"/>
                <a:gd name="connsiteY12" fmla="*/ 29586 h 511029"/>
                <a:gd name="connsiteX13" fmla="*/ 255515 w 511029"/>
                <a:gd name="connsiteY13" fmla="*/ 0 h 511029"/>
                <a:gd name="connsiteX14" fmla="*/ 0 w 511029"/>
                <a:gd name="connsiteY14" fmla="*/ 255515 h 511029"/>
                <a:gd name="connsiteX15" fmla="*/ 255515 w 511029"/>
                <a:gd name="connsiteY15" fmla="*/ 511030 h 511029"/>
                <a:gd name="connsiteX16" fmla="*/ 511030 w 511029"/>
                <a:gd name="connsiteY16" fmla="*/ 255515 h 511029"/>
                <a:gd name="connsiteX17" fmla="*/ 480771 w 511029"/>
                <a:gd name="connsiteY17" fmla="*/ 135826 h 511029"/>
                <a:gd name="connsiteX18" fmla="*/ 476064 w 511029"/>
                <a:gd name="connsiteY18" fmla="*/ 139861 h 511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11029" h="511029">
                  <a:moveTo>
                    <a:pt x="476064" y="139861"/>
                  </a:moveTo>
                  <a:lnTo>
                    <a:pt x="467323" y="149274"/>
                  </a:lnTo>
                  <a:lnTo>
                    <a:pt x="454547" y="147930"/>
                  </a:lnTo>
                  <a:lnTo>
                    <a:pt x="440427" y="145912"/>
                  </a:lnTo>
                  <a:cubicBezTo>
                    <a:pt x="459254" y="178188"/>
                    <a:pt x="470685" y="215170"/>
                    <a:pt x="470685" y="255515"/>
                  </a:cubicBezTo>
                  <a:cubicBezTo>
                    <a:pt x="470685" y="373858"/>
                    <a:pt x="373858" y="470685"/>
                    <a:pt x="255515" y="470685"/>
                  </a:cubicBezTo>
                  <a:cubicBezTo>
                    <a:pt x="137171" y="470685"/>
                    <a:pt x="40344" y="373858"/>
                    <a:pt x="40344" y="255515"/>
                  </a:cubicBezTo>
                  <a:cubicBezTo>
                    <a:pt x="40344" y="137171"/>
                    <a:pt x="137171" y="40344"/>
                    <a:pt x="255515" y="40344"/>
                  </a:cubicBezTo>
                  <a:cubicBezTo>
                    <a:pt x="295187" y="40344"/>
                    <a:pt x="332842" y="51103"/>
                    <a:pt x="365117" y="70603"/>
                  </a:cubicBezTo>
                  <a:lnTo>
                    <a:pt x="363772" y="57155"/>
                  </a:lnTo>
                  <a:lnTo>
                    <a:pt x="361755" y="43706"/>
                  </a:lnTo>
                  <a:lnTo>
                    <a:pt x="371169" y="34293"/>
                  </a:lnTo>
                  <a:lnTo>
                    <a:pt x="375876" y="29586"/>
                  </a:lnTo>
                  <a:cubicBezTo>
                    <a:pt x="339566" y="10759"/>
                    <a:pt x="299221" y="0"/>
                    <a:pt x="255515" y="0"/>
                  </a:cubicBezTo>
                  <a:cubicBezTo>
                    <a:pt x="114309" y="0"/>
                    <a:pt x="0" y="114309"/>
                    <a:pt x="0" y="255515"/>
                  </a:cubicBezTo>
                  <a:cubicBezTo>
                    <a:pt x="0" y="396720"/>
                    <a:pt x="114309" y="511030"/>
                    <a:pt x="255515" y="511030"/>
                  </a:cubicBezTo>
                  <a:cubicBezTo>
                    <a:pt x="396720" y="511030"/>
                    <a:pt x="511030" y="396720"/>
                    <a:pt x="511030" y="255515"/>
                  </a:cubicBezTo>
                  <a:cubicBezTo>
                    <a:pt x="511030" y="211808"/>
                    <a:pt x="500271" y="171464"/>
                    <a:pt x="480771" y="135826"/>
                  </a:cubicBezTo>
                  <a:lnTo>
                    <a:pt x="476064" y="139861"/>
                  </a:lnTo>
                  <a:close/>
                </a:path>
              </a:pathLst>
            </a:custGeom>
            <a:grpFill/>
            <a:ln w="66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40">
              <a:extLst>
                <a:ext uri="{FF2B5EF4-FFF2-40B4-BE49-F238E27FC236}">
                  <a16:creationId xmlns:a16="http://schemas.microsoft.com/office/drawing/2014/main" id="{901A567D-4474-48E2-8153-376347A0F373}"/>
                </a:ext>
              </a:extLst>
            </p:cNvPr>
            <p:cNvSpPr/>
            <p:nvPr/>
          </p:nvSpPr>
          <p:spPr>
            <a:xfrm>
              <a:off x="10009300" y="1426468"/>
              <a:ext cx="322756" cy="322756"/>
            </a:xfrm>
            <a:custGeom>
              <a:avLst/>
              <a:gdLst>
                <a:gd name="connsiteX0" fmla="*/ 273670 w 322755"/>
                <a:gd name="connsiteY0" fmla="*/ 115654 h 322755"/>
                <a:gd name="connsiteX1" fmla="*/ 282411 w 322755"/>
                <a:gd name="connsiteY1" fmla="*/ 161378 h 322755"/>
                <a:gd name="connsiteX2" fmla="*/ 161378 w 322755"/>
                <a:gd name="connsiteY2" fmla="*/ 282411 h 322755"/>
                <a:gd name="connsiteX3" fmla="*/ 40344 w 322755"/>
                <a:gd name="connsiteY3" fmla="*/ 161378 h 322755"/>
                <a:gd name="connsiteX4" fmla="*/ 161378 w 322755"/>
                <a:gd name="connsiteY4" fmla="*/ 40344 h 322755"/>
                <a:gd name="connsiteX5" fmla="*/ 207101 w 322755"/>
                <a:gd name="connsiteY5" fmla="*/ 49086 h 322755"/>
                <a:gd name="connsiteX6" fmla="*/ 237360 w 322755"/>
                <a:gd name="connsiteY6" fmla="*/ 18827 h 322755"/>
                <a:gd name="connsiteX7" fmla="*/ 161378 w 322755"/>
                <a:gd name="connsiteY7" fmla="*/ 0 h 322755"/>
                <a:gd name="connsiteX8" fmla="*/ 0 w 322755"/>
                <a:gd name="connsiteY8" fmla="*/ 161378 h 322755"/>
                <a:gd name="connsiteX9" fmla="*/ 161378 w 322755"/>
                <a:gd name="connsiteY9" fmla="*/ 322756 h 322755"/>
                <a:gd name="connsiteX10" fmla="*/ 322756 w 322755"/>
                <a:gd name="connsiteY10" fmla="*/ 161378 h 322755"/>
                <a:gd name="connsiteX11" fmla="*/ 303928 w 322755"/>
                <a:gd name="connsiteY11" fmla="*/ 85396 h 322755"/>
                <a:gd name="connsiteX12" fmla="*/ 273670 w 322755"/>
                <a:gd name="connsiteY12" fmla="*/ 115654 h 322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2755" h="322755">
                  <a:moveTo>
                    <a:pt x="273670" y="115654"/>
                  </a:moveTo>
                  <a:cubicBezTo>
                    <a:pt x="279721" y="129775"/>
                    <a:pt x="282411" y="145240"/>
                    <a:pt x="282411" y="161378"/>
                  </a:cubicBezTo>
                  <a:cubicBezTo>
                    <a:pt x="282411" y="227946"/>
                    <a:pt x="227946" y="282411"/>
                    <a:pt x="161378" y="282411"/>
                  </a:cubicBezTo>
                  <a:cubicBezTo>
                    <a:pt x="94809" y="282411"/>
                    <a:pt x="40344" y="227946"/>
                    <a:pt x="40344" y="161378"/>
                  </a:cubicBezTo>
                  <a:cubicBezTo>
                    <a:pt x="40344" y="94809"/>
                    <a:pt x="94809" y="40344"/>
                    <a:pt x="161378" y="40344"/>
                  </a:cubicBezTo>
                  <a:cubicBezTo>
                    <a:pt x="177516" y="40344"/>
                    <a:pt x="192981" y="43706"/>
                    <a:pt x="207101" y="49086"/>
                  </a:cubicBezTo>
                  <a:lnTo>
                    <a:pt x="237360" y="18827"/>
                  </a:lnTo>
                  <a:cubicBezTo>
                    <a:pt x="214498" y="6724"/>
                    <a:pt x="188946" y="0"/>
                    <a:pt x="161378" y="0"/>
                  </a:cubicBezTo>
                  <a:cubicBezTo>
                    <a:pt x="72620" y="0"/>
                    <a:pt x="0" y="72620"/>
                    <a:pt x="0" y="161378"/>
                  </a:cubicBezTo>
                  <a:cubicBezTo>
                    <a:pt x="0" y="250136"/>
                    <a:pt x="72620" y="322756"/>
                    <a:pt x="161378" y="322756"/>
                  </a:cubicBezTo>
                  <a:cubicBezTo>
                    <a:pt x="250136" y="322756"/>
                    <a:pt x="322756" y="250136"/>
                    <a:pt x="322756" y="161378"/>
                  </a:cubicBezTo>
                  <a:cubicBezTo>
                    <a:pt x="322756" y="133809"/>
                    <a:pt x="316031" y="108258"/>
                    <a:pt x="303928" y="85396"/>
                  </a:cubicBezTo>
                  <a:lnTo>
                    <a:pt x="273670" y="115654"/>
                  </a:lnTo>
                  <a:close/>
                </a:path>
              </a:pathLst>
            </a:custGeom>
            <a:grpFill/>
            <a:ln w="66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CD99DE3-F0D8-4A24-B1F4-7DCFF28AE93C}"/>
              </a:ext>
            </a:extLst>
          </p:cNvPr>
          <p:cNvGrpSpPr/>
          <p:nvPr/>
        </p:nvGrpSpPr>
        <p:grpSpPr>
          <a:xfrm>
            <a:off x="387979" y="4928852"/>
            <a:ext cx="2937088" cy="1305541"/>
            <a:chOff x="332936" y="2381545"/>
            <a:chExt cx="2937088" cy="130554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DB9A26B-37AA-4EEB-81CA-A42F2E72591E}"/>
                </a:ext>
              </a:extLst>
            </p:cNvPr>
            <p:cNvSpPr txBox="1"/>
            <p:nvPr/>
          </p:nvSpPr>
          <p:spPr>
            <a:xfrm>
              <a:off x="332936" y="2381545"/>
              <a:ext cx="2937088" cy="707886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en-US" sz="2000" b="1" noProof="1"/>
                <a:t>RPA Farkındalığını ve RPA Yazarlığını Artırıyoruz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9917520-BF82-409A-B06C-A0CF1CC08B73}"/>
                </a:ext>
              </a:extLst>
            </p:cNvPr>
            <p:cNvSpPr txBox="1"/>
            <p:nvPr/>
          </p:nvSpPr>
          <p:spPr>
            <a:xfrm>
              <a:off x="340731" y="3086922"/>
              <a:ext cx="2929293" cy="600164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171450" indent="-171450" algn="r">
                <a:buFont typeface="Arial" panose="020B0604020202020204" pitchFamily="34" charset="0"/>
                <a:buChar char="•"/>
              </a:pPr>
              <a:r>
                <a:rPr lang="en-US" sz="11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RPA Hackathon Mentörlük</a:t>
              </a:r>
              <a:endParaRPr lang="tr-TR" sz="11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171450" indent="-171450" algn="r">
                <a:buFont typeface="Arial" panose="020B0604020202020204" pitchFamily="34" charset="0"/>
                <a:buChar char="•"/>
              </a:pPr>
              <a:r>
                <a:rPr lang="en-US" sz="11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RPA Ideathon Jüri Üyeliği </a:t>
              </a:r>
            </a:p>
            <a:p>
              <a:pPr algn="r"/>
              <a:endParaRPr lang="en-US" sz="11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C536444-4E7C-4B13-B577-5CF25DB7E198}"/>
              </a:ext>
            </a:extLst>
          </p:cNvPr>
          <p:cNvGrpSpPr/>
          <p:nvPr/>
        </p:nvGrpSpPr>
        <p:grpSpPr>
          <a:xfrm>
            <a:off x="387979" y="3773809"/>
            <a:ext cx="2937088" cy="828488"/>
            <a:chOff x="332936" y="4713893"/>
            <a:chExt cx="2937088" cy="82848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69F40EE-8973-4C97-A00E-A296163827A2}"/>
                </a:ext>
              </a:extLst>
            </p:cNvPr>
            <p:cNvSpPr txBox="1"/>
            <p:nvPr/>
          </p:nvSpPr>
          <p:spPr>
            <a:xfrm>
              <a:off x="332936" y="4713893"/>
              <a:ext cx="2937088" cy="40011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tr-TR" sz="2000" b="1" noProof="1"/>
                <a:t>CFIN Sonrası</a:t>
              </a:r>
              <a:endParaRPr lang="en-US" sz="2000" b="1" noProof="1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2B9B1CE-2FAD-4265-80F4-94AF416FFD8D}"/>
                </a:ext>
              </a:extLst>
            </p:cNvPr>
            <p:cNvSpPr txBox="1"/>
            <p:nvPr/>
          </p:nvSpPr>
          <p:spPr>
            <a:xfrm>
              <a:off x="340731" y="5111494"/>
              <a:ext cx="2929293" cy="43088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r"/>
              <a:r>
                <a:rPr lang="tr-TR" sz="11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CFIN canlıyı alımını takiben yeni RPA fırsatlarını tespit edeceğiz</a:t>
              </a:r>
              <a:endParaRPr lang="en-US" sz="11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285ED6B-C7A3-4787-A733-580D01EA0374}"/>
              </a:ext>
            </a:extLst>
          </p:cNvPr>
          <p:cNvGrpSpPr/>
          <p:nvPr/>
        </p:nvGrpSpPr>
        <p:grpSpPr>
          <a:xfrm>
            <a:off x="387979" y="1894453"/>
            <a:ext cx="2937088" cy="1136264"/>
            <a:chOff x="332936" y="2381545"/>
            <a:chExt cx="2937088" cy="113626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204E981-2631-456F-B390-E16563FBE563}"/>
                </a:ext>
              </a:extLst>
            </p:cNvPr>
            <p:cNvSpPr txBox="1"/>
            <p:nvPr/>
          </p:nvSpPr>
          <p:spPr>
            <a:xfrm>
              <a:off x="332936" y="2381545"/>
              <a:ext cx="2937088" cy="707886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tr-TR" sz="2000" b="1" noProof="1"/>
                <a:t>SAP CFIN Kapsamındaki Çalışmalarımız</a:t>
              </a:r>
              <a:endParaRPr lang="en-US" sz="2000" b="1" noProof="1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5DAF9BF-8302-482C-9249-92F756D30A77}"/>
                </a:ext>
              </a:extLst>
            </p:cNvPr>
            <p:cNvSpPr txBox="1"/>
            <p:nvPr/>
          </p:nvSpPr>
          <p:spPr>
            <a:xfrm>
              <a:off x="340731" y="3086922"/>
              <a:ext cx="2929293" cy="43088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r"/>
              <a:r>
                <a:rPr lang="tr-TR" sz="11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CFIN Üzerine Taşınamayan Komplike </a:t>
              </a:r>
              <a:r>
                <a:rPr lang="en-US" sz="11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AJE – RJE </a:t>
              </a:r>
              <a:r>
                <a:rPr lang="tr-TR" sz="11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Senaryoları Otomatize Ettik</a:t>
              </a:r>
              <a:endParaRPr lang="en-US" sz="11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4F1D85E7-15FD-4B65-ACFE-3D3EAB5425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9620" y="2769378"/>
            <a:ext cx="3293683" cy="9786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ECFDB535-B5A7-44F7-B759-FC3B06B2C4E2}"/>
              </a:ext>
            </a:extLst>
          </p:cNvPr>
          <p:cNvSpPr/>
          <p:nvPr/>
        </p:nvSpPr>
        <p:spPr>
          <a:xfrm>
            <a:off x="9019033" y="1389221"/>
            <a:ext cx="31821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RPA </a:t>
            </a:r>
            <a:r>
              <a:rPr lang="tr-TR" b="1" dirty="0" err="1"/>
              <a:t>Hackathon</a:t>
            </a:r>
            <a:r>
              <a:rPr lang="tr-TR" b="1" dirty="0"/>
              <a:t> </a:t>
            </a:r>
            <a:r>
              <a:rPr lang="tr-TR" dirty="0"/>
              <a:t>takımlarımız </a:t>
            </a:r>
            <a:br>
              <a:rPr lang="tr-TR" dirty="0"/>
            </a:br>
            <a:r>
              <a:rPr lang="tr-TR" dirty="0"/>
              <a:t>3 gün boyunca RPA yetkinliklerini geliştirdi ve süreçlerini </a:t>
            </a:r>
            <a:r>
              <a:rPr lang="tr-TR" dirty="0" err="1"/>
              <a:t>otomatize</a:t>
            </a:r>
            <a:r>
              <a:rPr lang="tr-TR" dirty="0"/>
              <a:t> etti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0D86E1F-4F21-4A7B-A5C4-0FDCC61C0613}"/>
              </a:ext>
            </a:extLst>
          </p:cNvPr>
          <p:cNvSpPr/>
          <p:nvPr/>
        </p:nvSpPr>
        <p:spPr>
          <a:xfrm>
            <a:off x="8522602" y="1124345"/>
            <a:ext cx="49643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400" b="1" dirty="0">
                <a:solidFill>
                  <a:srgbClr val="7030A0"/>
                </a:solidFill>
              </a:rPr>
              <a:t>«</a:t>
            </a:r>
            <a:endParaRPr lang="tr-TR" sz="4400" dirty="0">
              <a:solidFill>
                <a:srgbClr val="7030A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1914200-D25B-4E44-A002-FB4EC71284F8}"/>
              </a:ext>
            </a:extLst>
          </p:cNvPr>
          <p:cNvSpPr/>
          <p:nvPr/>
        </p:nvSpPr>
        <p:spPr>
          <a:xfrm>
            <a:off x="11529646" y="1984817"/>
            <a:ext cx="49643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400" b="1" dirty="0">
                <a:solidFill>
                  <a:srgbClr val="7030A0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771771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0F577204-9982-42DA-8681-4D855FCE2E7D}"/>
              </a:ext>
            </a:extLst>
          </p:cNvPr>
          <p:cNvSpPr txBox="1">
            <a:spLocks/>
          </p:cNvSpPr>
          <p:nvPr/>
        </p:nvSpPr>
        <p:spPr>
          <a:xfrm>
            <a:off x="-147280" y="139387"/>
            <a:ext cx="7824430" cy="383996"/>
          </a:xfrm>
          <a:prstGeom prst="rect">
            <a:avLst/>
          </a:prstGeom>
        </p:spPr>
        <p:txBody>
          <a:bodyPr/>
          <a:lstStyle>
            <a:lvl1pPr marL="457097" indent="-457097" algn="l" defTabSz="609463" rtl="0" eaLnBrk="1" latinLnBrk="0" hangingPunct="1">
              <a:spcBef>
                <a:spcPct val="20000"/>
              </a:spcBef>
              <a:buFont typeface="Arial"/>
              <a:buChar char="•"/>
              <a:defRPr sz="42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377" indent="-380914" algn="l" defTabSz="609463" rtl="0" eaLnBrk="1" latinLnBrk="0" hangingPunct="1">
              <a:spcBef>
                <a:spcPct val="20000"/>
              </a:spcBef>
              <a:buFont typeface="Arial"/>
              <a:buChar char="–"/>
              <a:defRPr sz="3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657" indent="-304732" algn="l" defTabSz="609463" rtl="0" eaLnBrk="1" latinLnBrk="0" hangingPunct="1">
              <a:spcBef>
                <a:spcPct val="20000"/>
              </a:spcBef>
              <a:buFont typeface="Arial"/>
              <a:buChar char="•"/>
              <a:defRPr sz="31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120" indent="-304732" algn="l" defTabSz="609463" rtl="0" eaLnBrk="1" latinLnBrk="0" hangingPunct="1">
              <a:spcBef>
                <a:spcPct val="20000"/>
              </a:spcBef>
              <a:buFont typeface="Arial"/>
              <a:buChar char="–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582" indent="-304732" algn="l" defTabSz="609463" rtl="0" eaLnBrk="1" latinLnBrk="0" hangingPunct="1">
              <a:spcBef>
                <a:spcPct val="20000"/>
              </a:spcBef>
              <a:buFont typeface="Arial"/>
              <a:buChar char="»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045" indent="-304732" algn="l" defTabSz="609463" rtl="0" eaLnBrk="1" latinLnBrk="0" hangingPunct="1">
              <a:spcBef>
                <a:spcPct val="20000"/>
              </a:spcBef>
              <a:buFont typeface="Arial"/>
              <a:buChar char="•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508" indent="-304732" algn="l" defTabSz="609463" rtl="0" eaLnBrk="1" latinLnBrk="0" hangingPunct="1">
              <a:spcBef>
                <a:spcPct val="20000"/>
              </a:spcBef>
              <a:buFont typeface="Arial"/>
              <a:buChar char="•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970" indent="-304732" algn="l" defTabSz="609463" rtl="0" eaLnBrk="1" latinLnBrk="0" hangingPunct="1">
              <a:spcBef>
                <a:spcPct val="20000"/>
              </a:spcBef>
              <a:buFont typeface="Arial"/>
              <a:buChar char="•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433" indent="-304732" algn="l" defTabSz="609463" rtl="0" eaLnBrk="1" latinLnBrk="0" hangingPunct="1">
              <a:spcBef>
                <a:spcPct val="20000"/>
              </a:spcBef>
              <a:buFont typeface="Arial"/>
              <a:buChar char="•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914400">
              <a:spcBef>
                <a:spcPct val="0"/>
              </a:spcBef>
              <a:buNone/>
              <a:defRPr/>
            </a:pPr>
            <a:r>
              <a:rPr lang="tr-TR" sz="2400" dirty="0">
                <a:solidFill>
                  <a:prstClr val="white"/>
                </a:solidFill>
                <a:latin typeface="Calibri (Body)"/>
              </a:rPr>
              <a:t>2 RPA Platformunu Aktif Olarak Kullanıyoruz…</a:t>
            </a:r>
            <a:endParaRPr lang="tr-TR" sz="2400" dirty="0">
              <a:solidFill>
                <a:srgbClr val="FFC000"/>
              </a:solidFill>
              <a:latin typeface="Calibri Light" panose="020F0302020204030204"/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4166A474-C017-40B4-92CC-DA619BF82964}"/>
              </a:ext>
            </a:extLst>
          </p:cNvPr>
          <p:cNvSpPr txBox="1">
            <a:spLocks/>
          </p:cNvSpPr>
          <p:nvPr/>
        </p:nvSpPr>
        <p:spPr>
          <a:xfrm>
            <a:off x="9427488" y="653599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6DF427-3FDB-49B5-AB47-DDEF6C59F569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AA0BC3C-E3F4-45A0-961B-284BF9E91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3146" y="2543175"/>
            <a:ext cx="2447510" cy="2627473"/>
          </a:xfrm>
          <a:prstGeom prst="ellipse">
            <a:avLst/>
          </a:prstGeom>
        </p:spPr>
      </p:pic>
      <p:pic>
        <p:nvPicPr>
          <p:cNvPr id="12" name="Picture 2" descr="Kofax Education - RPA">
            <a:extLst>
              <a:ext uri="{FF2B5EF4-FFF2-40B4-BE49-F238E27FC236}">
                <a16:creationId xmlns:a16="http://schemas.microsoft.com/office/drawing/2014/main" id="{369E3AC7-3BA2-45CB-A45D-D0745B8A8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198" y="2652796"/>
            <a:ext cx="2517852" cy="251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2511603-7B63-4E58-B011-69546B7E731C}"/>
              </a:ext>
            </a:extLst>
          </p:cNvPr>
          <p:cNvSpPr txBox="1"/>
          <p:nvPr/>
        </p:nvSpPr>
        <p:spPr>
          <a:xfrm>
            <a:off x="2150300" y="1850485"/>
            <a:ext cx="1177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Ghost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RPA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E0D51B-2AFB-462F-8113-A8FECA558C4A}"/>
              </a:ext>
            </a:extLst>
          </p:cNvPr>
          <p:cNvSpPr txBox="1"/>
          <p:nvPr/>
        </p:nvSpPr>
        <p:spPr>
          <a:xfrm>
            <a:off x="7245864" y="1850485"/>
            <a:ext cx="1148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Kofax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RPA</a:t>
            </a:r>
          </a:p>
        </p:txBody>
      </p:sp>
    </p:spTree>
    <p:extLst>
      <p:ext uri="{BB962C8B-B14F-4D97-AF65-F5344CB8AC3E}">
        <p14:creationId xmlns:p14="http://schemas.microsoft.com/office/powerpoint/2010/main" val="2603775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C8A100-71E4-4CE7-87A5-3DC988344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3610968E-5F4E-49C6-AE5A-22556E74A183}"/>
              </a:ext>
            </a:extLst>
          </p:cNvPr>
          <p:cNvSpPr txBox="1">
            <a:spLocks/>
          </p:cNvSpPr>
          <p:nvPr/>
        </p:nvSpPr>
        <p:spPr>
          <a:xfrm>
            <a:off x="212434" y="2624171"/>
            <a:ext cx="11673688" cy="5993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98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09463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25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388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85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314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777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239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702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463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900" b="0" i="0" u="none" strike="noStrike" kern="1200" cap="none" spc="0" normalizeH="0" baseline="0" noProof="0" dirty="0">
              <a:ln>
                <a:noFill/>
              </a:ln>
              <a:solidFill>
                <a:srgbClr val="034DA2"/>
              </a:solidFill>
              <a:effectLst/>
              <a:uLnTx/>
              <a:uFillTx/>
              <a:latin typeface="Calibri (Body)"/>
              <a:ea typeface="+mn-ea"/>
              <a:cs typeface="+mn-cs"/>
            </a:endParaRPr>
          </a:p>
          <a:p>
            <a:pPr lvl="0">
              <a:lnSpc>
                <a:spcPct val="100000"/>
              </a:lnSpc>
              <a:defRPr/>
            </a:pPr>
            <a:r>
              <a:rPr lang="tr-TR" sz="4000" dirty="0">
                <a:solidFill>
                  <a:srgbClr val="034DA2"/>
                </a:solidFill>
                <a:latin typeface="Calibri (Body)"/>
              </a:rPr>
              <a:t>Direktörlük Bazlı RPA Çalışmalarımız</a:t>
            </a:r>
          </a:p>
        </p:txBody>
      </p:sp>
    </p:spTree>
    <p:extLst>
      <p:ext uri="{BB962C8B-B14F-4D97-AF65-F5344CB8AC3E}">
        <p14:creationId xmlns:p14="http://schemas.microsoft.com/office/powerpoint/2010/main" val="3180577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BEA8A4-5EEE-4116-A94D-26797916E9B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12" y="2059595"/>
            <a:ext cx="7462042" cy="4650537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9895837A-1631-4B22-B595-9904A6E8FDD7}"/>
              </a:ext>
            </a:extLst>
          </p:cNvPr>
          <p:cNvSpPr txBox="1">
            <a:spLocks/>
          </p:cNvSpPr>
          <p:nvPr/>
        </p:nvSpPr>
        <p:spPr>
          <a:xfrm>
            <a:off x="-147281" y="139387"/>
            <a:ext cx="6614755" cy="383996"/>
          </a:xfrm>
          <a:prstGeom prst="rect">
            <a:avLst/>
          </a:prstGeom>
        </p:spPr>
        <p:txBody>
          <a:bodyPr/>
          <a:lstStyle>
            <a:lvl1pPr marL="457097" indent="-457097" algn="l" defTabSz="609463" rtl="0" eaLnBrk="1" latinLnBrk="0" hangingPunct="1">
              <a:spcBef>
                <a:spcPct val="20000"/>
              </a:spcBef>
              <a:buFont typeface="Arial"/>
              <a:buChar char="•"/>
              <a:defRPr sz="42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377" indent="-380914" algn="l" defTabSz="609463" rtl="0" eaLnBrk="1" latinLnBrk="0" hangingPunct="1">
              <a:spcBef>
                <a:spcPct val="20000"/>
              </a:spcBef>
              <a:buFont typeface="Arial"/>
              <a:buChar char="–"/>
              <a:defRPr sz="3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657" indent="-304732" algn="l" defTabSz="609463" rtl="0" eaLnBrk="1" latinLnBrk="0" hangingPunct="1">
              <a:spcBef>
                <a:spcPct val="20000"/>
              </a:spcBef>
              <a:buFont typeface="Arial"/>
              <a:buChar char="•"/>
              <a:defRPr sz="31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120" indent="-304732" algn="l" defTabSz="609463" rtl="0" eaLnBrk="1" latinLnBrk="0" hangingPunct="1">
              <a:spcBef>
                <a:spcPct val="20000"/>
              </a:spcBef>
              <a:buFont typeface="Arial"/>
              <a:buChar char="–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582" indent="-304732" algn="l" defTabSz="609463" rtl="0" eaLnBrk="1" latinLnBrk="0" hangingPunct="1">
              <a:spcBef>
                <a:spcPct val="20000"/>
              </a:spcBef>
              <a:buFont typeface="Arial"/>
              <a:buChar char="»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045" indent="-304732" algn="l" defTabSz="609463" rtl="0" eaLnBrk="1" latinLnBrk="0" hangingPunct="1">
              <a:spcBef>
                <a:spcPct val="20000"/>
              </a:spcBef>
              <a:buFont typeface="Arial"/>
              <a:buChar char="•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508" indent="-304732" algn="l" defTabSz="609463" rtl="0" eaLnBrk="1" latinLnBrk="0" hangingPunct="1">
              <a:spcBef>
                <a:spcPct val="20000"/>
              </a:spcBef>
              <a:buFont typeface="Arial"/>
              <a:buChar char="•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970" indent="-304732" algn="l" defTabSz="609463" rtl="0" eaLnBrk="1" latinLnBrk="0" hangingPunct="1">
              <a:spcBef>
                <a:spcPct val="20000"/>
              </a:spcBef>
              <a:buFont typeface="Arial"/>
              <a:buChar char="•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433" indent="-304732" algn="l" defTabSz="609463" rtl="0" eaLnBrk="1" latinLnBrk="0" hangingPunct="1">
              <a:spcBef>
                <a:spcPct val="20000"/>
              </a:spcBef>
              <a:buFont typeface="Arial"/>
              <a:buChar char="•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914400">
              <a:spcBef>
                <a:spcPct val="0"/>
              </a:spcBef>
              <a:buNone/>
              <a:defRPr/>
            </a:pPr>
            <a:r>
              <a:rPr lang="tr-TR" sz="2400" dirty="0">
                <a:solidFill>
                  <a:schemeClr val="bg1"/>
                </a:solidFill>
              </a:rPr>
              <a:t>Bir Dijital Dönüşüm Yolculuğu: RPA</a:t>
            </a:r>
            <a:endParaRPr lang="tr-TR" sz="2400" dirty="0">
              <a:solidFill>
                <a:schemeClr val="bg1"/>
              </a:solidFill>
              <a:latin typeface="Calibri Light" panose="020F0302020204030204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D5181B1F-A94B-4FA6-A283-D55513529F58}"/>
              </a:ext>
            </a:extLst>
          </p:cNvPr>
          <p:cNvSpPr txBox="1">
            <a:spLocks/>
          </p:cNvSpPr>
          <p:nvPr/>
        </p:nvSpPr>
        <p:spPr>
          <a:xfrm>
            <a:off x="9427488" y="653599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6DF427-3FDB-49B5-AB47-DDEF6C59F569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F38297D-E093-4EF4-AA94-BE6A8B7B4217}"/>
              </a:ext>
            </a:extLst>
          </p:cNvPr>
          <p:cNvSpPr/>
          <p:nvPr/>
        </p:nvSpPr>
        <p:spPr>
          <a:xfrm>
            <a:off x="158496" y="1084225"/>
            <a:ext cx="2791968" cy="414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2020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4FC6A2E-0B8F-4AC5-89DF-4C49B66678E2}"/>
              </a:ext>
            </a:extLst>
          </p:cNvPr>
          <p:cNvSpPr/>
          <p:nvPr/>
        </p:nvSpPr>
        <p:spPr>
          <a:xfrm>
            <a:off x="3099136" y="1084225"/>
            <a:ext cx="2791968" cy="414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2021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ADDE15B-6849-4CD7-B564-F14DB609C1FC}"/>
              </a:ext>
            </a:extLst>
          </p:cNvPr>
          <p:cNvSpPr/>
          <p:nvPr/>
        </p:nvSpPr>
        <p:spPr>
          <a:xfrm>
            <a:off x="6073984" y="1084225"/>
            <a:ext cx="2791968" cy="414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2022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22E2640-E9C0-407C-AAEA-27215896DD28}"/>
              </a:ext>
            </a:extLst>
          </p:cNvPr>
          <p:cNvSpPr/>
          <p:nvPr/>
        </p:nvSpPr>
        <p:spPr>
          <a:xfrm>
            <a:off x="9048832" y="1084225"/>
            <a:ext cx="2791968" cy="414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2023</a:t>
            </a:r>
          </a:p>
        </p:txBody>
      </p:sp>
      <p:sp>
        <p:nvSpPr>
          <p:cNvPr id="36" name="Pentagon 8">
            <a:extLst>
              <a:ext uri="{FF2B5EF4-FFF2-40B4-BE49-F238E27FC236}">
                <a16:creationId xmlns:a16="http://schemas.microsoft.com/office/drawing/2014/main" id="{D642723F-CB25-4976-B061-93135BA62F9B}"/>
              </a:ext>
            </a:extLst>
          </p:cNvPr>
          <p:cNvSpPr/>
          <p:nvPr/>
        </p:nvSpPr>
        <p:spPr>
          <a:xfrm>
            <a:off x="158496" y="1626717"/>
            <a:ext cx="2791968" cy="326078"/>
          </a:xfrm>
          <a:prstGeom prst="homePlate">
            <a:avLst>
              <a:gd name="adj" fmla="val 0"/>
            </a:avLst>
          </a:prstGeom>
          <a:solidFill>
            <a:srgbClr val="FFFFFF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425 saat/ay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6" name="Pentagon 8">
            <a:extLst>
              <a:ext uri="{FF2B5EF4-FFF2-40B4-BE49-F238E27FC236}">
                <a16:creationId xmlns:a16="http://schemas.microsoft.com/office/drawing/2014/main" id="{51AAED6F-2AB7-40A0-9E11-8113CA3329C4}"/>
              </a:ext>
            </a:extLst>
          </p:cNvPr>
          <p:cNvSpPr/>
          <p:nvPr/>
        </p:nvSpPr>
        <p:spPr>
          <a:xfrm>
            <a:off x="3099136" y="1584304"/>
            <a:ext cx="2791968" cy="368491"/>
          </a:xfrm>
          <a:prstGeom prst="homePlate">
            <a:avLst>
              <a:gd name="adj" fmla="val 0"/>
            </a:avLst>
          </a:prstGeom>
          <a:solidFill>
            <a:srgbClr val="FFFFFF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 defTabSz="913943">
              <a:defRPr/>
            </a:pPr>
            <a:r>
              <a:rPr lang="tr-TR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986 </a:t>
            </a:r>
            <a:r>
              <a:rPr kumimoji="0" lang="tr-TR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saat/ay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9" name="Pentagon 8">
            <a:extLst>
              <a:ext uri="{FF2B5EF4-FFF2-40B4-BE49-F238E27FC236}">
                <a16:creationId xmlns:a16="http://schemas.microsoft.com/office/drawing/2014/main" id="{0BBB07B7-75EB-4CA1-8B3C-8E88E1DBC3B9}"/>
              </a:ext>
            </a:extLst>
          </p:cNvPr>
          <p:cNvSpPr/>
          <p:nvPr/>
        </p:nvSpPr>
        <p:spPr>
          <a:xfrm>
            <a:off x="6073984" y="1579832"/>
            <a:ext cx="2791968" cy="368491"/>
          </a:xfrm>
          <a:prstGeom prst="homePlate">
            <a:avLst>
              <a:gd name="adj" fmla="val 0"/>
            </a:avLst>
          </a:prstGeom>
          <a:solidFill>
            <a:srgbClr val="FFFFFF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1.890 saat/ay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0" name="Pentagon 8">
            <a:extLst>
              <a:ext uri="{FF2B5EF4-FFF2-40B4-BE49-F238E27FC236}">
                <a16:creationId xmlns:a16="http://schemas.microsoft.com/office/drawing/2014/main" id="{88EBD1B2-0C3F-4D8F-BAD0-ABACB55DEF7B}"/>
              </a:ext>
            </a:extLst>
          </p:cNvPr>
          <p:cNvSpPr/>
          <p:nvPr/>
        </p:nvSpPr>
        <p:spPr>
          <a:xfrm>
            <a:off x="9048832" y="1579831"/>
            <a:ext cx="2791968" cy="368491"/>
          </a:xfrm>
          <a:prstGeom prst="homePlate">
            <a:avLst>
              <a:gd name="adj" fmla="val 0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2.938 saat/ay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C460D4-A67B-47C4-B629-61DCC5EB07F9}"/>
              </a:ext>
            </a:extLst>
          </p:cNvPr>
          <p:cNvSpPr/>
          <p:nvPr/>
        </p:nvSpPr>
        <p:spPr>
          <a:xfrm>
            <a:off x="6806567" y="3244334"/>
            <a:ext cx="12282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 </a:t>
            </a:r>
          </a:p>
        </p:txBody>
      </p:sp>
      <p:pic>
        <p:nvPicPr>
          <p:cNvPr id="55" name="Picture 2" descr="Save time - Free hands and gestures icons">
            <a:extLst>
              <a:ext uri="{FF2B5EF4-FFF2-40B4-BE49-F238E27FC236}">
                <a16:creationId xmlns:a16="http://schemas.microsoft.com/office/drawing/2014/main" id="{CC76A5BB-6EE0-4E57-A441-FE52B26EB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825" y="2259087"/>
            <a:ext cx="737997" cy="73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7" name="Düz Bağlayıcı 6">
            <a:extLst>
              <a:ext uri="{FF2B5EF4-FFF2-40B4-BE49-F238E27FC236}">
                <a16:creationId xmlns:a16="http://schemas.microsoft.com/office/drawing/2014/main" id="{9C486C82-40BA-459F-869C-6547333A8AAF}"/>
              </a:ext>
            </a:extLst>
          </p:cNvPr>
          <p:cNvCxnSpPr>
            <a:cxnSpLocks/>
          </p:cNvCxnSpPr>
          <p:nvPr/>
        </p:nvCxnSpPr>
        <p:spPr>
          <a:xfrm>
            <a:off x="6920010" y="3374181"/>
            <a:ext cx="5040000" cy="54819"/>
          </a:xfrm>
          <a:prstGeom prst="line">
            <a:avLst/>
          </a:prstGeom>
          <a:noFill/>
          <a:ln w="19050" cap="flat" cmpd="sng">
            <a:solidFill>
              <a:schemeClr val="bg2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58" name="Picture 8" descr="Error Icon, Transparent Error.PNG Images &amp; Vector - FreeIconsPNG">
            <a:extLst>
              <a:ext uri="{FF2B5EF4-FFF2-40B4-BE49-F238E27FC236}">
                <a16:creationId xmlns:a16="http://schemas.microsoft.com/office/drawing/2014/main" id="{1F6376E4-37A9-4322-B997-57EEDD96B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103" y="5425097"/>
            <a:ext cx="483338" cy="48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6" descr="Daylight saving time - Free time and date icons">
            <a:extLst>
              <a:ext uri="{FF2B5EF4-FFF2-40B4-BE49-F238E27FC236}">
                <a16:creationId xmlns:a16="http://schemas.microsoft.com/office/drawing/2014/main" id="{59B5E63E-4B4C-4786-80A8-627DEF503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211" y="3839177"/>
            <a:ext cx="605348" cy="60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1A66F1F-7B9E-4982-A636-B5A3892A1508}"/>
              </a:ext>
            </a:extLst>
          </p:cNvPr>
          <p:cNvSpPr/>
          <p:nvPr/>
        </p:nvSpPr>
        <p:spPr>
          <a:xfrm>
            <a:off x="8109856" y="2227932"/>
            <a:ext cx="40821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800" hangingPunct="0"/>
            <a:r>
              <a:rPr lang="tr-TR" dirty="0">
                <a:latin typeface="Greycliff CF Heavy" panose="00000A00000000000000" pitchFamily="50" charset="0"/>
                <a:sym typeface="Calibri"/>
              </a:rPr>
              <a:t>Finans Fonksiyonu toplam eforunun</a:t>
            </a:r>
            <a:br>
              <a:rPr lang="tr-TR" dirty="0">
                <a:latin typeface="Greycliff CF Heavy" panose="00000A00000000000000" pitchFamily="50" charset="0"/>
                <a:sym typeface="Calibri"/>
              </a:rPr>
            </a:br>
            <a:r>
              <a:rPr lang="tr-TR" dirty="0">
                <a:latin typeface="Greycliff CF Heavy" panose="00000A00000000000000" pitchFamily="50" charset="0"/>
                <a:sym typeface="Calibri"/>
              </a:rPr>
              <a:t>%6’sı Metal Yakalı personel tarafından yürütülmektedir</a:t>
            </a:r>
          </a:p>
        </p:txBody>
      </p:sp>
      <p:cxnSp>
        <p:nvCxnSpPr>
          <p:cNvPr id="63" name="Düz Bağlayıcı 6">
            <a:extLst>
              <a:ext uri="{FF2B5EF4-FFF2-40B4-BE49-F238E27FC236}">
                <a16:creationId xmlns:a16="http://schemas.microsoft.com/office/drawing/2014/main" id="{61C9DF4E-0FB3-4C75-90E7-8C90CBD19FA1}"/>
              </a:ext>
            </a:extLst>
          </p:cNvPr>
          <p:cNvCxnSpPr>
            <a:cxnSpLocks/>
          </p:cNvCxnSpPr>
          <p:nvPr/>
        </p:nvCxnSpPr>
        <p:spPr>
          <a:xfrm>
            <a:off x="6920010" y="4884582"/>
            <a:ext cx="5040000" cy="0"/>
          </a:xfrm>
          <a:prstGeom prst="line">
            <a:avLst/>
          </a:prstGeom>
          <a:noFill/>
          <a:ln w="19050" cap="flat" cmpd="sng">
            <a:solidFill>
              <a:schemeClr val="bg2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4" name="Metin kutusu 38">
            <a:extLst>
              <a:ext uri="{FF2B5EF4-FFF2-40B4-BE49-F238E27FC236}">
                <a16:creationId xmlns:a16="http://schemas.microsoft.com/office/drawing/2014/main" id="{0F64FBA4-24A7-48ED-97E3-7759C01F6A7C}"/>
              </a:ext>
            </a:extLst>
          </p:cNvPr>
          <p:cNvSpPr txBox="1"/>
          <p:nvPr/>
        </p:nvSpPr>
        <p:spPr>
          <a:xfrm>
            <a:off x="8109857" y="3889985"/>
            <a:ext cx="4082143" cy="461663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r-TR" dirty="0">
                <a:sym typeface="Calibri"/>
              </a:rPr>
              <a:t>Yılda 35.256 saat robot çalışma süresi</a:t>
            </a:r>
          </a:p>
        </p:txBody>
      </p:sp>
      <p:sp>
        <p:nvSpPr>
          <p:cNvPr id="66" name="Metin kutusu 27">
            <a:extLst>
              <a:ext uri="{FF2B5EF4-FFF2-40B4-BE49-F238E27FC236}">
                <a16:creationId xmlns:a16="http://schemas.microsoft.com/office/drawing/2014/main" id="{86678C38-C2F9-4DA8-8075-55518DF9E8B2}"/>
              </a:ext>
            </a:extLst>
          </p:cNvPr>
          <p:cNvSpPr txBox="1"/>
          <p:nvPr/>
        </p:nvSpPr>
        <p:spPr>
          <a:xfrm>
            <a:off x="8109857" y="5392721"/>
            <a:ext cx="4082143" cy="461663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r-TR" dirty="0">
                <a:sym typeface="Calibri"/>
              </a:rPr>
              <a:t>Operasyonel hatalardan arınmış süreçler</a:t>
            </a:r>
            <a:endParaRPr kumimoji="0" lang="tr-TR" b="0" i="0" u="none" strike="noStrike" cap="none" spc="0" normalizeH="0" baseline="0" dirty="0">
              <a:ln>
                <a:noFill/>
              </a:ln>
              <a:effectLst/>
              <a:uFillTx/>
              <a:ea typeface="+mj-ea"/>
              <a:cs typeface="+mj-cs"/>
              <a:sym typeface="Calibri"/>
            </a:endParaRPr>
          </a:p>
        </p:txBody>
      </p:sp>
      <p:cxnSp>
        <p:nvCxnSpPr>
          <p:cNvPr id="67" name="Düz Bağlayıcı 6">
            <a:extLst>
              <a:ext uri="{FF2B5EF4-FFF2-40B4-BE49-F238E27FC236}">
                <a16:creationId xmlns:a16="http://schemas.microsoft.com/office/drawing/2014/main" id="{D2A67496-9169-4E3D-8C65-1B945B15C438}"/>
              </a:ext>
            </a:extLst>
          </p:cNvPr>
          <p:cNvCxnSpPr>
            <a:cxnSpLocks/>
          </p:cNvCxnSpPr>
          <p:nvPr/>
        </p:nvCxnSpPr>
        <p:spPr>
          <a:xfrm>
            <a:off x="6907488" y="6340163"/>
            <a:ext cx="5040000" cy="0"/>
          </a:xfrm>
          <a:prstGeom prst="line">
            <a:avLst/>
          </a:prstGeom>
          <a:noFill/>
          <a:ln w="19050" cap="flat" cmpd="sng">
            <a:solidFill>
              <a:schemeClr val="bg2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EA293AED-534B-473E-96F5-78F5787523EF}"/>
              </a:ext>
            </a:extLst>
          </p:cNvPr>
          <p:cNvSpPr/>
          <p:nvPr/>
        </p:nvSpPr>
        <p:spPr>
          <a:xfrm>
            <a:off x="6190421" y="2674965"/>
            <a:ext cx="360000" cy="360000"/>
          </a:xfrm>
          <a:prstGeom prst="ellipse">
            <a:avLst/>
          </a:prstGeom>
          <a:ln>
            <a:solidFill>
              <a:srgbClr val="F182AC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9BB3E7-DF11-4AD2-8EE4-6039700A3FC9}"/>
              </a:ext>
            </a:extLst>
          </p:cNvPr>
          <p:cNvSpPr/>
          <p:nvPr/>
        </p:nvSpPr>
        <p:spPr>
          <a:xfrm>
            <a:off x="6907488" y="5542844"/>
            <a:ext cx="389337" cy="601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4196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895837A-1631-4B22-B595-9904A6E8FDD7}"/>
              </a:ext>
            </a:extLst>
          </p:cNvPr>
          <p:cNvSpPr txBox="1">
            <a:spLocks/>
          </p:cNvSpPr>
          <p:nvPr/>
        </p:nvSpPr>
        <p:spPr>
          <a:xfrm>
            <a:off x="-147281" y="139387"/>
            <a:ext cx="6614755" cy="383996"/>
          </a:xfrm>
          <a:prstGeom prst="rect">
            <a:avLst/>
          </a:prstGeom>
        </p:spPr>
        <p:txBody>
          <a:bodyPr/>
          <a:lstStyle>
            <a:lvl1pPr marL="457097" indent="-457097" algn="l" defTabSz="609463" rtl="0" eaLnBrk="1" latinLnBrk="0" hangingPunct="1">
              <a:spcBef>
                <a:spcPct val="20000"/>
              </a:spcBef>
              <a:buFont typeface="Arial"/>
              <a:buChar char="•"/>
              <a:defRPr sz="42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377" indent="-380914" algn="l" defTabSz="609463" rtl="0" eaLnBrk="1" latinLnBrk="0" hangingPunct="1">
              <a:spcBef>
                <a:spcPct val="20000"/>
              </a:spcBef>
              <a:buFont typeface="Arial"/>
              <a:buChar char="–"/>
              <a:defRPr sz="3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657" indent="-304732" algn="l" defTabSz="609463" rtl="0" eaLnBrk="1" latinLnBrk="0" hangingPunct="1">
              <a:spcBef>
                <a:spcPct val="20000"/>
              </a:spcBef>
              <a:buFont typeface="Arial"/>
              <a:buChar char="•"/>
              <a:defRPr sz="31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120" indent="-304732" algn="l" defTabSz="609463" rtl="0" eaLnBrk="1" latinLnBrk="0" hangingPunct="1">
              <a:spcBef>
                <a:spcPct val="20000"/>
              </a:spcBef>
              <a:buFont typeface="Arial"/>
              <a:buChar char="–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582" indent="-304732" algn="l" defTabSz="609463" rtl="0" eaLnBrk="1" latinLnBrk="0" hangingPunct="1">
              <a:spcBef>
                <a:spcPct val="20000"/>
              </a:spcBef>
              <a:buFont typeface="Arial"/>
              <a:buChar char="»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045" indent="-304732" algn="l" defTabSz="609463" rtl="0" eaLnBrk="1" latinLnBrk="0" hangingPunct="1">
              <a:spcBef>
                <a:spcPct val="20000"/>
              </a:spcBef>
              <a:buFont typeface="Arial"/>
              <a:buChar char="•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508" indent="-304732" algn="l" defTabSz="609463" rtl="0" eaLnBrk="1" latinLnBrk="0" hangingPunct="1">
              <a:spcBef>
                <a:spcPct val="20000"/>
              </a:spcBef>
              <a:buFont typeface="Arial"/>
              <a:buChar char="•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970" indent="-304732" algn="l" defTabSz="609463" rtl="0" eaLnBrk="1" latinLnBrk="0" hangingPunct="1">
              <a:spcBef>
                <a:spcPct val="20000"/>
              </a:spcBef>
              <a:buFont typeface="Arial"/>
              <a:buChar char="•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433" indent="-304732" algn="l" defTabSz="609463" rtl="0" eaLnBrk="1" latinLnBrk="0" hangingPunct="1">
              <a:spcBef>
                <a:spcPct val="20000"/>
              </a:spcBef>
              <a:buFont typeface="Arial"/>
              <a:buChar char="•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914400">
              <a:spcBef>
                <a:spcPct val="0"/>
              </a:spcBef>
              <a:buNone/>
              <a:defRPr/>
            </a:pPr>
            <a:r>
              <a:rPr lang="tr-TR" sz="2400" dirty="0">
                <a:solidFill>
                  <a:schemeClr val="bg1"/>
                </a:solidFill>
              </a:rPr>
              <a:t>Bir Dijital Dönüşüm Yolculuğu: RPA</a:t>
            </a:r>
            <a:endParaRPr lang="tr-TR" sz="2400" dirty="0">
              <a:solidFill>
                <a:schemeClr val="bg1"/>
              </a:solidFill>
              <a:latin typeface="Calibri Light" panose="020F0302020204030204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D5181B1F-A94B-4FA6-A283-D55513529F58}"/>
              </a:ext>
            </a:extLst>
          </p:cNvPr>
          <p:cNvSpPr txBox="1">
            <a:spLocks/>
          </p:cNvSpPr>
          <p:nvPr/>
        </p:nvSpPr>
        <p:spPr>
          <a:xfrm>
            <a:off x="9427488" y="653599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6DF427-3FDB-49B5-AB47-DDEF6C59F569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8ECC2C-388F-4732-9510-FD6E8CCEF8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26" b="89926" l="10000" r="96500">
                        <a14:foregroundMark x1="84083" y1="17481" x2="99583" y2="22519"/>
                        <a14:foregroundMark x1="99583" y1="22519" x2="89167" y2="19556"/>
                        <a14:foregroundMark x1="89167" y1="19556" x2="96500" y2="28889"/>
                        <a14:backgroundMark x1="44917" y1="21778" x2="40667" y2="81926"/>
                        <a14:backgroundMark x1="64000" y1="54222" x2="64500" y2="81037"/>
                        <a14:backgroundMark x1="65333" y1="27407" x2="62917" y2="28148"/>
                        <a14:backgroundMark x1="79333" y1="40444" x2="79333" y2="40444"/>
                        <a14:backgroundMark x1="61833" y1="32148" x2="61833" y2="30963"/>
                        <a14:backgroundMark x1="51750" y1="40741" x2="53417" y2="38222"/>
                        <a14:backgroundMark x1="54417" y1="37333" x2="52667" y2="40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77" b="26018"/>
          <a:stretch/>
        </p:blipFill>
        <p:spPr>
          <a:xfrm>
            <a:off x="9253375" y="785660"/>
            <a:ext cx="2994061" cy="2114557"/>
          </a:xfrm>
          <a:prstGeom prst="rect">
            <a:avLst/>
          </a:prstGeom>
        </p:spPr>
      </p:pic>
      <p:sp>
        <p:nvSpPr>
          <p:cNvPr id="12" name="Robotics &amp; Yapay Zeka">
            <a:extLst>
              <a:ext uri="{FF2B5EF4-FFF2-40B4-BE49-F238E27FC236}">
                <a16:creationId xmlns:a16="http://schemas.microsoft.com/office/drawing/2014/main" id="{21958398-B9A4-4B5E-B5BC-FF74C8A3473E}"/>
              </a:ext>
            </a:extLst>
          </p:cNvPr>
          <p:cNvSpPr txBox="1"/>
          <p:nvPr/>
        </p:nvSpPr>
        <p:spPr>
          <a:xfrm>
            <a:off x="9886131" y="2831935"/>
            <a:ext cx="1970581" cy="192505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numCol="1" anchor="ctr">
            <a:noAutofit/>
          </a:bodyPr>
          <a:lstStyle/>
          <a:p>
            <a:pPr algn="ctr" defTabSz="914377">
              <a:lnSpc>
                <a:spcPct val="90000"/>
              </a:lnSpc>
              <a:spcBef>
                <a:spcPts val="0"/>
              </a:spcBef>
              <a:defRPr/>
            </a:pPr>
            <a:r>
              <a:rPr lang="tr-TR" sz="3200" dirty="0">
                <a:latin typeface="Greycliff CF Heavy" panose="00000A00000000000000" pitchFamily="50" charset="0"/>
              </a:rPr>
              <a:t>190 </a:t>
            </a:r>
            <a:br>
              <a:rPr lang="tr-TR" sz="3200" dirty="0">
                <a:latin typeface="Greycliff CF Heavy" panose="00000A00000000000000" pitchFamily="50" charset="0"/>
              </a:rPr>
            </a:br>
            <a:r>
              <a:rPr lang="tr-TR" sz="3200" dirty="0">
                <a:latin typeface="Greycliff CF Heavy" panose="00000A00000000000000" pitchFamily="50" charset="0"/>
              </a:rPr>
              <a:t>Süreç </a:t>
            </a:r>
            <a:br>
              <a:rPr lang="tr-TR" sz="3200" dirty="0">
                <a:latin typeface="Greycliff CF Heavy" panose="00000A00000000000000" pitchFamily="50" charset="0"/>
              </a:rPr>
            </a:br>
            <a:br>
              <a:rPr lang="tr-TR" sz="3200" dirty="0">
                <a:latin typeface="Greycliff CF Heavy" panose="00000A00000000000000" pitchFamily="50" charset="0"/>
              </a:rPr>
            </a:br>
            <a:r>
              <a:rPr lang="tr-TR" sz="3200" dirty="0" err="1">
                <a:latin typeface="Greycliff CF Heavy" panose="00000A00000000000000" pitchFamily="50" charset="0"/>
              </a:rPr>
              <a:t>RPA’e</a:t>
            </a:r>
            <a:r>
              <a:rPr lang="tr-TR" sz="3200" dirty="0">
                <a:latin typeface="Greycliff CF Heavy" panose="00000A00000000000000" pitchFamily="50" charset="0"/>
              </a:rPr>
              <a:t> taşındı</a:t>
            </a:r>
          </a:p>
        </p:txBody>
      </p:sp>
      <p:pic>
        <p:nvPicPr>
          <p:cNvPr id="1026" name="Picture 2" descr="Robotic Process Automation (RPA) The Lessons Learned">
            <a:extLst>
              <a:ext uri="{FF2B5EF4-FFF2-40B4-BE49-F238E27FC236}">
                <a16:creationId xmlns:a16="http://schemas.microsoft.com/office/drawing/2014/main" id="{DD9AFEAC-03FA-46C7-92F8-C41270266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1951" y="5181601"/>
            <a:ext cx="2294761" cy="153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lis.com.tr/wp-content/uploads/2016/07/corporate-buildings-m.jpg">
            <a:extLst>
              <a:ext uri="{FF2B5EF4-FFF2-40B4-BE49-F238E27FC236}">
                <a16:creationId xmlns:a16="http://schemas.microsoft.com/office/drawing/2014/main" id="{A7BF0B7F-EFDE-4931-98CA-558C05C68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9370"/>
            <a:ext cx="9247975" cy="478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226826C-6D23-4CA0-A988-CD8DD1429732}"/>
              </a:ext>
            </a:extLst>
          </p:cNvPr>
          <p:cNvSpPr/>
          <p:nvPr/>
        </p:nvSpPr>
        <p:spPr>
          <a:xfrm>
            <a:off x="0" y="2119370"/>
            <a:ext cx="9247975" cy="4781749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47EADCBC-5578-487F-9569-10C77E4D81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4783513"/>
              </p:ext>
            </p:extLst>
          </p:nvPr>
        </p:nvGraphicFramePr>
        <p:xfrm>
          <a:off x="335288" y="869244"/>
          <a:ext cx="8128000" cy="6036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199828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895837A-1631-4B22-B595-9904A6E8FDD7}"/>
              </a:ext>
            </a:extLst>
          </p:cNvPr>
          <p:cNvSpPr txBox="1">
            <a:spLocks/>
          </p:cNvSpPr>
          <p:nvPr/>
        </p:nvSpPr>
        <p:spPr>
          <a:xfrm>
            <a:off x="-147281" y="139387"/>
            <a:ext cx="6614755" cy="383996"/>
          </a:xfrm>
          <a:prstGeom prst="rect">
            <a:avLst/>
          </a:prstGeom>
        </p:spPr>
        <p:txBody>
          <a:bodyPr/>
          <a:lstStyle>
            <a:lvl1pPr marL="457097" indent="-457097" algn="l" defTabSz="609463" rtl="0" eaLnBrk="1" latinLnBrk="0" hangingPunct="1">
              <a:spcBef>
                <a:spcPct val="20000"/>
              </a:spcBef>
              <a:buFont typeface="Arial"/>
              <a:buChar char="•"/>
              <a:defRPr sz="42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377" indent="-380914" algn="l" defTabSz="609463" rtl="0" eaLnBrk="1" latinLnBrk="0" hangingPunct="1">
              <a:spcBef>
                <a:spcPct val="20000"/>
              </a:spcBef>
              <a:buFont typeface="Arial"/>
              <a:buChar char="–"/>
              <a:defRPr sz="3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657" indent="-304732" algn="l" defTabSz="609463" rtl="0" eaLnBrk="1" latinLnBrk="0" hangingPunct="1">
              <a:spcBef>
                <a:spcPct val="20000"/>
              </a:spcBef>
              <a:buFont typeface="Arial"/>
              <a:buChar char="•"/>
              <a:defRPr sz="31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120" indent="-304732" algn="l" defTabSz="609463" rtl="0" eaLnBrk="1" latinLnBrk="0" hangingPunct="1">
              <a:spcBef>
                <a:spcPct val="20000"/>
              </a:spcBef>
              <a:buFont typeface="Arial"/>
              <a:buChar char="–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582" indent="-304732" algn="l" defTabSz="609463" rtl="0" eaLnBrk="1" latinLnBrk="0" hangingPunct="1">
              <a:spcBef>
                <a:spcPct val="20000"/>
              </a:spcBef>
              <a:buFont typeface="Arial"/>
              <a:buChar char="»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045" indent="-304732" algn="l" defTabSz="609463" rtl="0" eaLnBrk="1" latinLnBrk="0" hangingPunct="1">
              <a:spcBef>
                <a:spcPct val="20000"/>
              </a:spcBef>
              <a:buFont typeface="Arial"/>
              <a:buChar char="•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508" indent="-304732" algn="l" defTabSz="609463" rtl="0" eaLnBrk="1" latinLnBrk="0" hangingPunct="1">
              <a:spcBef>
                <a:spcPct val="20000"/>
              </a:spcBef>
              <a:buFont typeface="Arial"/>
              <a:buChar char="•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970" indent="-304732" algn="l" defTabSz="609463" rtl="0" eaLnBrk="1" latinLnBrk="0" hangingPunct="1">
              <a:spcBef>
                <a:spcPct val="20000"/>
              </a:spcBef>
              <a:buFont typeface="Arial"/>
              <a:buChar char="•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433" indent="-304732" algn="l" defTabSz="609463" rtl="0" eaLnBrk="1" latinLnBrk="0" hangingPunct="1">
              <a:spcBef>
                <a:spcPct val="20000"/>
              </a:spcBef>
              <a:buFont typeface="Arial"/>
              <a:buChar char="•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914400">
              <a:spcBef>
                <a:spcPct val="0"/>
              </a:spcBef>
              <a:buNone/>
              <a:defRPr/>
            </a:pPr>
            <a:r>
              <a:rPr lang="tr-TR" sz="2400" dirty="0">
                <a:solidFill>
                  <a:schemeClr val="bg1"/>
                </a:solidFill>
              </a:rPr>
              <a:t>Bir Dijital Dönüşüm Yolculuğu: RPA</a:t>
            </a:r>
            <a:endParaRPr lang="tr-TR" sz="2400" dirty="0">
              <a:solidFill>
                <a:schemeClr val="bg1"/>
              </a:solidFill>
              <a:latin typeface="Calibri Light" panose="020F0302020204030204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D5181B1F-A94B-4FA6-A283-D55513529F58}"/>
              </a:ext>
            </a:extLst>
          </p:cNvPr>
          <p:cNvSpPr txBox="1">
            <a:spLocks/>
          </p:cNvSpPr>
          <p:nvPr/>
        </p:nvSpPr>
        <p:spPr>
          <a:xfrm>
            <a:off x="9427488" y="653599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6DF427-3FDB-49B5-AB47-DDEF6C59F569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C86B6F-4854-4CDE-B653-65F6039EC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404" y="2736323"/>
            <a:ext cx="3919113" cy="2341957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460A4203-7CA9-44EF-8A1C-03D1A21C4CFA}"/>
              </a:ext>
            </a:extLst>
          </p:cNvPr>
          <p:cNvSpPr/>
          <p:nvPr/>
        </p:nvSpPr>
        <p:spPr>
          <a:xfrm>
            <a:off x="8669269" y="1050691"/>
            <a:ext cx="3284025" cy="1430177"/>
          </a:xfrm>
          <a:prstGeom prst="roundRect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Çalışanın rutin değil, </a:t>
            </a:r>
          </a:p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inovatif</a:t>
            </a:r>
            <a:r>
              <a:rPr kumimoji="0" lang="tr-TR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görevlerde yer almasını sağlamak. </a:t>
            </a:r>
            <a:endParaRPr lang="tr-TR" sz="2400" dirty="0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2420BCD-5F1E-450D-9145-F9D9B9B7BCC5}"/>
              </a:ext>
            </a:extLst>
          </p:cNvPr>
          <p:cNvSpPr/>
          <p:nvPr/>
        </p:nvSpPr>
        <p:spPr>
          <a:xfrm>
            <a:off x="7782150" y="5445219"/>
            <a:ext cx="4058328" cy="612932"/>
          </a:xfrm>
          <a:prstGeom prst="roundRect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defTabSz="1828800" hangingPunct="0"/>
            <a:r>
              <a:rPr kumimoji="0" lang="tr-TR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Toplam Kazanım 2.938 </a:t>
            </a:r>
            <a:r>
              <a:rPr lang="tr-TR" sz="24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saat/ay</a:t>
            </a:r>
            <a:endParaRPr lang="tr-TR" sz="2400" dirty="0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FC764A7-0718-4A68-B8D2-733631DCEC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4504181"/>
              </p:ext>
            </p:extLst>
          </p:nvPr>
        </p:nvGraphicFramePr>
        <p:xfrm>
          <a:off x="404037" y="827183"/>
          <a:ext cx="8265231" cy="5874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5950A81-F19C-427E-A063-8A3A0B043EA1}"/>
              </a:ext>
            </a:extLst>
          </p:cNvPr>
          <p:cNvSpPr/>
          <p:nvPr/>
        </p:nvSpPr>
        <p:spPr>
          <a:xfrm>
            <a:off x="10701867" y="6177889"/>
            <a:ext cx="1138611" cy="510776"/>
          </a:xfrm>
          <a:prstGeom prst="roundRect">
            <a:avLst/>
          </a:prstGeom>
          <a:solidFill>
            <a:srgbClr val="FFFFFF"/>
          </a:solidFill>
          <a:ln w="508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algn="ctr" defTabSz="1828800" hangingPunct="0"/>
            <a:r>
              <a:rPr kumimoji="0" lang="tr-TR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23 FTE</a:t>
            </a:r>
            <a:endParaRPr lang="tr-TR" dirty="0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4815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">
            <a:extLst>
              <a:ext uri="{FF2B5EF4-FFF2-40B4-BE49-F238E27FC236}">
                <a16:creationId xmlns:a16="http://schemas.microsoft.com/office/drawing/2014/main" id="{B21BACAB-5522-45FB-B177-A3FC12112856}"/>
              </a:ext>
            </a:extLst>
          </p:cNvPr>
          <p:cNvSpPr/>
          <p:nvPr/>
        </p:nvSpPr>
        <p:spPr>
          <a:xfrm>
            <a:off x="0" y="63500"/>
            <a:ext cx="11239500" cy="18317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21589" y="80"/>
                  <a:pt x="21577" y="157"/>
                  <a:pt x="21566" y="236"/>
                </a:cubicBezTo>
                <a:cubicBezTo>
                  <a:pt x="21540" y="117"/>
                  <a:pt x="21504" y="122"/>
                  <a:pt x="21480" y="267"/>
                </a:cubicBezTo>
                <a:cubicBezTo>
                  <a:pt x="21455" y="424"/>
                  <a:pt x="21455" y="675"/>
                  <a:pt x="21480" y="833"/>
                </a:cubicBezTo>
                <a:cubicBezTo>
                  <a:pt x="20736" y="5863"/>
                  <a:pt x="19769" y="9465"/>
                  <a:pt x="18696" y="11180"/>
                </a:cubicBezTo>
                <a:cubicBezTo>
                  <a:pt x="16118" y="15298"/>
                  <a:pt x="13504" y="8121"/>
                  <a:pt x="10862" y="7748"/>
                </a:cubicBezTo>
                <a:cubicBezTo>
                  <a:pt x="8641" y="7434"/>
                  <a:pt x="6506" y="11919"/>
                  <a:pt x="4354" y="15186"/>
                </a:cubicBezTo>
                <a:cubicBezTo>
                  <a:pt x="2920" y="17363"/>
                  <a:pt x="1466" y="19004"/>
                  <a:pt x="0" y="20102"/>
                </a:cubicBezTo>
                <a:lnTo>
                  <a:pt x="0" y="21600"/>
                </a:lnTo>
                <a:cubicBezTo>
                  <a:pt x="1469" y="20631"/>
                  <a:pt x="2925" y="18989"/>
                  <a:pt x="4354" y="16684"/>
                </a:cubicBezTo>
                <a:cubicBezTo>
                  <a:pt x="6508" y="13211"/>
                  <a:pt x="8630" y="8221"/>
                  <a:pt x="10862" y="8347"/>
                </a:cubicBezTo>
                <a:cubicBezTo>
                  <a:pt x="13505" y="8495"/>
                  <a:pt x="16121" y="15852"/>
                  <a:pt x="18696" y="11630"/>
                </a:cubicBezTo>
                <a:cubicBezTo>
                  <a:pt x="19783" y="9847"/>
                  <a:pt x="20754" y="6083"/>
                  <a:pt x="21484" y="852"/>
                </a:cubicBezTo>
                <a:cubicBezTo>
                  <a:pt x="21510" y="990"/>
                  <a:pt x="21549" y="989"/>
                  <a:pt x="21574" y="838"/>
                </a:cubicBezTo>
                <a:cubicBezTo>
                  <a:pt x="21599" y="680"/>
                  <a:pt x="21599" y="425"/>
                  <a:pt x="21574" y="267"/>
                </a:cubicBezTo>
                <a:cubicBezTo>
                  <a:pt x="21572" y="255"/>
                  <a:pt x="21569" y="251"/>
                  <a:pt x="21567" y="241"/>
                </a:cubicBezTo>
                <a:cubicBezTo>
                  <a:pt x="21578" y="160"/>
                  <a:pt x="21589" y="82"/>
                  <a:pt x="21600" y="0"/>
                </a:cubicBezTo>
                <a:close/>
              </a:path>
            </a:pathLst>
          </a:custGeom>
          <a:solidFill>
            <a:srgbClr val="FAC81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lnSpc>
                <a:spcPct val="150000"/>
              </a:lnSpc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0" name="Shape">
            <a:extLst>
              <a:ext uri="{FF2B5EF4-FFF2-40B4-BE49-F238E27FC236}">
                <a16:creationId xmlns:a16="http://schemas.microsoft.com/office/drawing/2014/main" id="{67C13C87-0E3C-46BF-BC3F-D989415F59A4}"/>
              </a:ext>
            </a:extLst>
          </p:cNvPr>
          <p:cNvSpPr/>
          <p:nvPr/>
        </p:nvSpPr>
        <p:spPr>
          <a:xfrm>
            <a:off x="0" y="746262"/>
            <a:ext cx="11239500" cy="18317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21589" y="80"/>
                  <a:pt x="21577" y="157"/>
                  <a:pt x="21566" y="236"/>
                </a:cubicBezTo>
                <a:cubicBezTo>
                  <a:pt x="21540" y="117"/>
                  <a:pt x="21504" y="122"/>
                  <a:pt x="21480" y="267"/>
                </a:cubicBezTo>
                <a:cubicBezTo>
                  <a:pt x="21455" y="424"/>
                  <a:pt x="21455" y="675"/>
                  <a:pt x="21480" y="833"/>
                </a:cubicBezTo>
                <a:cubicBezTo>
                  <a:pt x="20736" y="5863"/>
                  <a:pt x="19769" y="9465"/>
                  <a:pt x="18696" y="11180"/>
                </a:cubicBezTo>
                <a:cubicBezTo>
                  <a:pt x="16118" y="15298"/>
                  <a:pt x="13504" y="8121"/>
                  <a:pt x="10862" y="7748"/>
                </a:cubicBezTo>
                <a:cubicBezTo>
                  <a:pt x="8641" y="7434"/>
                  <a:pt x="6506" y="11919"/>
                  <a:pt x="4354" y="15186"/>
                </a:cubicBezTo>
                <a:cubicBezTo>
                  <a:pt x="2920" y="17363"/>
                  <a:pt x="1466" y="19004"/>
                  <a:pt x="0" y="20102"/>
                </a:cubicBezTo>
                <a:lnTo>
                  <a:pt x="0" y="21600"/>
                </a:lnTo>
                <a:cubicBezTo>
                  <a:pt x="1469" y="20631"/>
                  <a:pt x="2925" y="18989"/>
                  <a:pt x="4354" y="16684"/>
                </a:cubicBezTo>
                <a:cubicBezTo>
                  <a:pt x="6508" y="13211"/>
                  <a:pt x="8630" y="8221"/>
                  <a:pt x="10862" y="8347"/>
                </a:cubicBezTo>
                <a:cubicBezTo>
                  <a:pt x="13505" y="8495"/>
                  <a:pt x="16121" y="15852"/>
                  <a:pt x="18696" y="11630"/>
                </a:cubicBezTo>
                <a:cubicBezTo>
                  <a:pt x="19783" y="9847"/>
                  <a:pt x="20754" y="6083"/>
                  <a:pt x="21484" y="852"/>
                </a:cubicBezTo>
                <a:cubicBezTo>
                  <a:pt x="21510" y="990"/>
                  <a:pt x="21549" y="989"/>
                  <a:pt x="21574" y="838"/>
                </a:cubicBezTo>
                <a:cubicBezTo>
                  <a:pt x="21599" y="680"/>
                  <a:pt x="21599" y="425"/>
                  <a:pt x="21574" y="267"/>
                </a:cubicBezTo>
                <a:cubicBezTo>
                  <a:pt x="21572" y="255"/>
                  <a:pt x="21569" y="251"/>
                  <a:pt x="21567" y="241"/>
                </a:cubicBezTo>
                <a:cubicBezTo>
                  <a:pt x="21578" y="160"/>
                  <a:pt x="21589" y="82"/>
                  <a:pt x="21600" y="0"/>
                </a:cubicBezTo>
                <a:close/>
              </a:path>
            </a:pathLst>
          </a:custGeom>
          <a:solidFill>
            <a:srgbClr val="FAC81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lnSpc>
                <a:spcPct val="150000"/>
              </a:lnSpc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2" name="Teardrop 31">
            <a:extLst>
              <a:ext uri="{FF2B5EF4-FFF2-40B4-BE49-F238E27FC236}">
                <a16:creationId xmlns:a16="http://schemas.microsoft.com/office/drawing/2014/main" id="{11F284A6-84A3-4BC6-8ECD-5CC0A19FBA63}"/>
              </a:ext>
            </a:extLst>
          </p:cNvPr>
          <p:cNvSpPr/>
          <p:nvPr/>
        </p:nvSpPr>
        <p:spPr>
          <a:xfrm rot="8100000">
            <a:off x="7758972" y="2679553"/>
            <a:ext cx="445280" cy="602772"/>
          </a:xfrm>
          <a:prstGeom prst="teardrop">
            <a:avLst>
              <a:gd name="adj" fmla="val 17744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692D01B-F90C-48B8-B39A-6D7AF9D11C92}"/>
              </a:ext>
            </a:extLst>
          </p:cNvPr>
          <p:cNvSpPr txBox="1"/>
          <p:nvPr/>
        </p:nvSpPr>
        <p:spPr>
          <a:xfrm>
            <a:off x="8498483" y="2399529"/>
            <a:ext cx="3693518" cy="16209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285750" indent="-285750" fontAlgn="ctr">
              <a:lnSpc>
                <a:spcPct val="200000"/>
              </a:lnSpc>
              <a:buFontTx/>
              <a:buChar char="-"/>
            </a:pPr>
            <a:r>
              <a:rPr lang="tr-T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RPA yaygınlaştırma</a:t>
            </a:r>
          </a:p>
          <a:p>
            <a:pPr marL="285750" indent="-285750" fontAlgn="ctr">
              <a:lnSpc>
                <a:spcPct val="200000"/>
              </a:lnSpc>
              <a:buFontTx/>
              <a:buChar char="-"/>
            </a:pPr>
            <a:r>
              <a:rPr lang="tr-T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Sürekli İyileştirme</a:t>
            </a:r>
          </a:p>
          <a:p>
            <a:pPr marL="285750" indent="-285750" fontAlgn="ctr">
              <a:lnSpc>
                <a:spcPct val="200000"/>
              </a:lnSpc>
              <a:buFontTx/>
              <a:buChar char="-"/>
            </a:pPr>
            <a:r>
              <a:rPr lang="tr-T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RPA Eğitimleri</a:t>
            </a:r>
          </a:p>
          <a:p>
            <a:pPr marL="285750" indent="-285750" fontAlgn="ctr">
              <a:lnSpc>
                <a:spcPct val="200000"/>
              </a:lnSpc>
              <a:buFontTx/>
              <a:buChar char="-"/>
            </a:pPr>
            <a:endParaRPr lang="tr-TR" sz="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EXTRAJET">
            <a:extLst>
              <a:ext uri="{FF2B5EF4-FFF2-40B4-BE49-F238E27FC236}">
                <a16:creationId xmlns:a16="http://schemas.microsoft.com/office/drawing/2014/main" id="{B2DE3B85-B5FE-4A1E-AB2F-CE05B92C9E8C}"/>
              </a:ext>
            </a:extLst>
          </p:cNvPr>
          <p:cNvSpPr txBox="1">
            <a:spLocks/>
          </p:cNvSpPr>
          <p:nvPr/>
        </p:nvSpPr>
        <p:spPr>
          <a:xfrm>
            <a:off x="7659195" y="1852369"/>
            <a:ext cx="1583639" cy="4963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 marL="0" marR="0" indent="0" algn="l" defTabSz="243833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044EA2"/>
                </a:solidFill>
                <a:uFillTx/>
                <a:latin typeface="Greycliff CF Heavy"/>
                <a:ea typeface="Greycliff CF Heavy"/>
                <a:cs typeface="Greycliff CF Heavy"/>
                <a:sym typeface="Greycliff CF Heavy"/>
              </a:defRPr>
            </a:lvl1pPr>
            <a:lvl2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>
              <a:lnSpc>
                <a:spcPct val="150000"/>
              </a:lnSpc>
            </a:pPr>
            <a:r>
              <a:rPr lang="tr-TR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"/>
              </a:rPr>
              <a:t>Yol Haritası</a:t>
            </a:r>
            <a:endParaRPr lang="tr-TR" sz="2200" b="1" dirty="0">
              <a:solidFill>
                <a:schemeClr val="tx1"/>
              </a:solidFill>
              <a:latin typeface=""/>
            </a:endParaRPr>
          </a:p>
        </p:txBody>
      </p:sp>
      <p:pic>
        <p:nvPicPr>
          <p:cNvPr id="2050" name="Picture 1" descr="image003">
            <a:extLst>
              <a:ext uri="{FF2B5EF4-FFF2-40B4-BE49-F238E27FC236}">
                <a16:creationId xmlns:a16="http://schemas.microsoft.com/office/drawing/2014/main" id="{42459B9C-E67C-44CB-B798-6BFE7FD4D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39" y="2015871"/>
            <a:ext cx="5702991" cy="452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E35961F-225F-4453-9F0D-F0E7195118EA}"/>
              </a:ext>
            </a:extLst>
          </p:cNvPr>
          <p:cNvSpPr txBox="1"/>
          <p:nvPr/>
        </p:nvSpPr>
        <p:spPr>
          <a:xfrm>
            <a:off x="7877905" y="2701375"/>
            <a:ext cx="266098" cy="5591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algn="ctr" defTabSz="1219169" hangingPunct="0"/>
            <a:r>
              <a:rPr lang="tr-TR" sz="3300" b="1" dirty="0">
                <a:solidFill>
                  <a:srgbClr val="064EA2"/>
                </a:solidFill>
              </a:rPr>
              <a:t>1</a:t>
            </a:r>
            <a:endParaRPr lang="en-TR" sz="1200" b="1" dirty="0">
              <a:solidFill>
                <a:srgbClr val="064EA2"/>
              </a:solidFill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663151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12921</TotalTime>
  <Words>210</Words>
  <Application>Microsoft Office PowerPoint</Application>
  <PresentationFormat>Widescreen</PresentationFormat>
  <Paragraphs>79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(Body)</vt:lpstr>
      <vt:lpstr>Calibri Light</vt:lpstr>
      <vt:lpstr>Greycliff CF</vt:lpstr>
      <vt:lpstr>Greycliff CF Heavy</vt:lpstr>
      <vt:lpstr>Helvetica Neue</vt:lpstr>
      <vt:lpstr>Helvetica Neue Medium</vt:lpstr>
      <vt:lpstr>Office Theme</vt:lpstr>
      <vt:lpstr>PowerPoint Presentation</vt:lpstr>
      <vt:lpstr>PowerPoint Presentation</vt:lpstr>
      <vt:lpstr>RPA Farkındalığını Artırıyoruz…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ATA TANSU AYYILDIZ</dc:creator>
  <cp:lastModifiedBy>SERAP UCUS</cp:lastModifiedBy>
  <cp:revision>516</cp:revision>
  <dcterms:created xsi:type="dcterms:W3CDTF">2022-07-26T12:52:58Z</dcterms:created>
  <dcterms:modified xsi:type="dcterms:W3CDTF">2023-10-24T13:45:38Z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778cfd4b-4286-4c23-a9b0-428276ddddfa</vt:lpwstr>
  </property>
  <property fmtid="{D5CDD505-2E9C-101B-9397-08002B2CF9AE}" pid="3" name="TURKCELLCLASSIFICATION">
    <vt:lpwstr>TURKCELL DAHİLİ</vt:lpwstr>
  </property>
</Properties>
</file>