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437" r:id="rId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5" autoAdjust="0"/>
    <p:restoredTop sz="94660"/>
  </p:normalViewPr>
  <p:slideViewPr>
    <p:cSldViewPr snapToGrid="0">
      <p:cViewPr varScale="1">
        <p:scale>
          <a:sx n="99" d="100"/>
          <a:sy n="99" d="100"/>
        </p:scale>
        <p:origin x="102"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8D77E2-06C9-4A5A-B3C9-AEE803ACC551}" type="datetimeFigureOut">
              <a:rPr lang="tr-TR" smtClean="0"/>
              <a:t>21.09.2023</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04504E-EB34-4D04-9428-578E5D8588F5}" type="slidenum">
              <a:rPr lang="tr-TR" smtClean="0"/>
              <a:t>‹#›</a:t>
            </a:fld>
            <a:endParaRPr lang="tr-TR"/>
          </a:p>
        </p:txBody>
      </p:sp>
    </p:spTree>
    <p:extLst>
      <p:ext uri="{BB962C8B-B14F-4D97-AF65-F5344CB8AC3E}">
        <p14:creationId xmlns:p14="http://schemas.microsoft.com/office/powerpoint/2010/main" val="1114856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Üst Bilgi Yer Tutucusu 3"/>
          <p:cNvSpPr>
            <a:spLocks noGrp="1"/>
          </p:cNvSpPr>
          <p:nvPr>
            <p:ph type="hdr" sz="quarter"/>
          </p:nvPr>
        </p:nvSpPr>
        <p:spPr/>
        <p:txBody>
          <a:bodyPr/>
          <a:lstStyle/>
          <a:p>
            <a:endParaRPr lang="tr-TR"/>
          </a:p>
        </p:txBody>
      </p:sp>
      <p:sp>
        <p:nvSpPr>
          <p:cNvPr id="5" name="Alt Bilgi Yer Tutucusu 4"/>
          <p:cNvSpPr>
            <a:spLocks noGrp="1"/>
          </p:cNvSpPr>
          <p:nvPr>
            <p:ph type="ftr" sz="quarter" idx="4"/>
          </p:nvPr>
        </p:nvSpPr>
        <p:spPr/>
        <p:txBody>
          <a:bodyPr/>
          <a:lstStyle/>
          <a:p>
            <a:endParaRPr lang="tr-TR"/>
          </a:p>
        </p:txBody>
      </p:sp>
      <p:sp>
        <p:nvSpPr>
          <p:cNvPr id="6" name="Slayt Numarası Yer Tutucusu 5"/>
          <p:cNvSpPr>
            <a:spLocks noGrp="1"/>
          </p:cNvSpPr>
          <p:nvPr>
            <p:ph type="sldNum" sz="quarter" idx="5"/>
          </p:nvPr>
        </p:nvSpPr>
        <p:spPr/>
        <p:txBody>
          <a:bodyPr/>
          <a:lstStyle/>
          <a:p>
            <a:fld id="{0CD3D4B0-2729-499C-8F6C-00A1201AB232}" type="slidenum">
              <a:rPr lang="tr-TR" smtClean="0"/>
              <a:t>1</a:t>
            </a:fld>
            <a:endParaRPr lang="tr-TR"/>
          </a:p>
        </p:txBody>
      </p:sp>
    </p:spTree>
    <p:extLst>
      <p:ext uri="{BB962C8B-B14F-4D97-AF65-F5344CB8AC3E}">
        <p14:creationId xmlns:p14="http://schemas.microsoft.com/office/powerpoint/2010/main" val="2176098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86746F6-2307-D108-4EBC-99A1EBF0C20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6D9DF8BC-F452-3D39-85A1-26E8972624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F065ACC-61A1-B0BD-6BB2-9124F9624015}"/>
              </a:ext>
            </a:extLst>
          </p:cNvPr>
          <p:cNvSpPr>
            <a:spLocks noGrp="1"/>
          </p:cNvSpPr>
          <p:nvPr>
            <p:ph type="dt" sz="half" idx="10"/>
          </p:nvPr>
        </p:nvSpPr>
        <p:spPr/>
        <p:txBody>
          <a:bodyPr/>
          <a:lstStyle/>
          <a:p>
            <a:fld id="{1A0620C7-667F-4BC1-96C0-9F4030D3984C}" type="datetimeFigureOut">
              <a:rPr lang="tr-TR" smtClean="0"/>
              <a:t>21.09.2023</a:t>
            </a:fld>
            <a:endParaRPr lang="tr-TR"/>
          </a:p>
        </p:txBody>
      </p:sp>
      <p:sp>
        <p:nvSpPr>
          <p:cNvPr id="5" name="Alt Bilgi Yer Tutucusu 4">
            <a:extLst>
              <a:ext uri="{FF2B5EF4-FFF2-40B4-BE49-F238E27FC236}">
                <a16:creationId xmlns:a16="http://schemas.microsoft.com/office/drawing/2014/main" id="{3746391D-3ED9-42F3-70EC-FA31F048546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0E914C9-0C90-59AA-8EFA-5024942D9370}"/>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1018654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3F5BE7-811F-6069-5F95-6E6E760B6239}"/>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7A8A6D96-7D40-6F9F-C138-1E58AE9E3E02}"/>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4E1BF86-F9BA-57C0-D242-451F5243B82E}"/>
              </a:ext>
            </a:extLst>
          </p:cNvPr>
          <p:cNvSpPr>
            <a:spLocks noGrp="1"/>
          </p:cNvSpPr>
          <p:nvPr>
            <p:ph type="dt" sz="half" idx="10"/>
          </p:nvPr>
        </p:nvSpPr>
        <p:spPr/>
        <p:txBody>
          <a:bodyPr/>
          <a:lstStyle/>
          <a:p>
            <a:fld id="{1A0620C7-667F-4BC1-96C0-9F4030D3984C}" type="datetimeFigureOut">
              <a:rPr lang="tr-TR" smtClean="0"/>
              <a:t>21.09.2023</a:t>
            </a:fld>
            <a:endParaRPr lang="tr-TR"/>
          </a:p>
        </p:txBody>
      </p:sp>
      <p:sp>
        <p:nvSpPr>
          <p:cNvPr id="5" name="Alt Bilgi Yer Tutucusu 4">
            <a:extLst>
              <a:ext uri="{FF2B5EF4-FFF2-40B4-BE49-F238E27FC236}">
                <a16:creationId xmlns:a16="http://schemas.microsoft.com/office/drawing/2014/main" id="{A85BC338-BD3C-90DA-F97A-196FFDC46D1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7D51AD9-C412-A4BF-F5A2-54846F2F7D72}"/>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1667305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64DBE94E-DDB4-68DC-F3CC-247145EE95E7}"/>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1E93F6B5-7728-5E12-7AC0-1AE0CBCC074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410DEAA-FC4F-2480-2952-A5AA2E78A5B5}"/>
              </a:ext>
            </a:extLst>
          </p:cNvPr>
          <p:cNvSpPr>
            <a:spLocks noGrp="1"/>
          </p:cNvSpPr>
          <p:nvPr>
            <p:ph type="dt" sz="half" idx="10"/>
          </p:nvPr>
        </p:nvSpPr>
        <p:spPr/>
        <p:txBody>
          <a:bodyPr/>
          <a:lstStyle/>
          <a:p>
            <a:fld id="{1A0620C7-667F-4BC1-96C0-9F4030D3984C}" type="datetimeFigureOut">
              <a:rPr lang="tr-TR" smtClean="0"/>
              <a:t>21.09.2023</a:t>
            </a:fld>
            <a:endParaRPr lang="tr-TR"/>
          </a:p>
        </p:txBody>
      </p:sp>
      <p:sp>
        <p:nvSpPr>
          <p:cNvPr id="5" name="Alt Bilgi Yer Tutucusu 4">
            <a:extLst>
              <a:ext uri="{FF2B5EF4-FFF2-40B4-BE49-F238E27FC236}">
                <a16:creationId xmlns:a16="http://schemas.microsoft.com/office/drawing/2014/main" id="{3B45A23A-375E-02A3-57BC-9CF1547F23E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DAE4B1C-C68B-5D6D-0D5C-7E9A445B015F}"/>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3253529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E5A018-2659-47C7-764E-DF0C9A93091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4BD5BF-7EF4-8111-AFE7-E268CEF8698F}"/>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CA2B39B-29D5-5800-D530-E2CD8870C9F2}"/>
              </a:ext>
            </a:extLst>
          </p:cNvPr>
          <p:cNvSpPr>
            <a:spLocks noGrp="1"/>
          </p:cNvSpPr>
          <p:nvPr>
            <p:ph type="dt" sz="half" idx="10"/>
          </p:nvPr>
        </p:nvSpPr>
        <p:spPr/>
        <p:txBody>
          <a:bodyPr/>
          <a:lstStyle/>
          <a:p>
            <a:fld id="{1A0620C7-667F-4BC1-96C0-9F4030D3984C}" type="datetimeFigureOut">
              <a:rPr lang="tr-TR" smtClean="0"/>
              <a:t>21.09.2023</a:t>
            </a:fld>
            <a:endParaRPr lang="tr-TR"/>
          </a:p>
        </p:txBody>
      </p:sp>
      <p:sp>
        <p:nvSpPr>
          <p:cNvPr id="5" name="Alt Bilgi Yer Tutucusu 4">
            <a:extLst>
              <a:ext uri="{FF2B5EF4-FFF2-40B4-BE49-F238E27FC236}">
                <a16:creationId xmlns:a16="http://schemas.microsoft.com/office/drawing/2014/main" id="{9319E3BA-D38B-AF75-6A02-829613294AC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476AD2A-EB64-149A-329A-E5DD7544E91B}"/>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1679449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3ABC19-660B-47FB-FE39-D3694E87E72E}"/>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784E0E3-8E4A-93F6-517B-9C72DC67EE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84F87F56-70F0-1D8D-96ED-FC74A214C9EF}"/>
              </a:ext>
            </a:extLst>
          </p:cNvPr>
          <p:cNvSpPr>
            <a:spLocks noGrp="1"/>
          </p:cNvSpPr>
          <p:nvPr>
            <p:ph type="dt" sz="half" idx="10"/>
          </p:nvPr>
        </p:nvSpPr>
        <p:spPr/>
        <p:txBody>
          <a:bodyPr/>
          <a:lstStyle/>
          <a:p>
            <a:fld id="{1A0620C7-667F-4BC1-96C0-9F4030D3984C}" type="datetimeFigureOut">
              <a:rPr lang="tr-TR" smtClean="0"/>
              <a:t>21.09.2023</a:t>
            </a:fld>
            <a:endParaRPr lang="tr-TR"/>
          </a:p>
        </p:txBody>
      </p:sp>
      <p:sp>
        <p:nvSpPr>
          <p:cNvPr id="5" name="Alt Bilgi Yer Tutucusu 4">
            <a:extLst>
              <a:ext uri="{FF2B5EF4-FFF2-40B4-BE49-F238E27FC236}">
                <a16:creationId xmlns:a16="http://schemas.microsoft.com/office/drawing/2014/main" id="{48F54913-68D7-AAA3-3FA5-FFDC2886F61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90E080C-2AEA-5A79-D45E-78E4C5480DA7}"/>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1465857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3832A6-15BF-83CC-25C8-2AB77B1E23E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B025A44-F8C9-A87C-D30E-81D9D1B23C2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8F99A42-CA0F-3865-1A63-BA48A48A3B9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DD025A3D-5719-3609-4B16-9779A439F430}"/>
              </a:ext>
            </a:extLst>
          </p:cNvPr>
          <p:cNvSpPr>
            <a:spLocks noGrp="1"/>
          </p:cNvSpPr>
          <p:nvPr>
            <p:ph type="dt" sz="half" idx="10"/>
          </p:nvPr>
        </p:nvSpPr>
        <p:spPr/>
        <p:txBody>
          <a:bodyPr/>
          <a:lstStyle/>
          <a:p>
            <a:fld id="{1A0620C7-667F-4BC1-96C0-9F4030D3984C}" type="datetimeFigureOut">
              <a:rPr lang="tr-TR" smtClean="0"/>
              <a:t>21.09.2023</a:t>
            </a:fld>
            <a:endParaRPr lang="tr-TR"/>
          </a:p>
        </p:txBody>
      </p:sp>
      <p:sp>
        <p:nvSpPr>
          <p:cNvPr id="6" name="Alt Bilgi Yer Tutucusu 5">
            <a:extLst>
              <a:ext uri="{FF2B5EF4-FFF2-40B4-BE49-F238E27FC236}">
                <a16:creationId xmlns:a16="http://schemas.microsoft.com/office/drawing/2014/main" id="{6931A372-6033-4B1F-9DCA-007DBD19580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0740C15-D52B-6391-E976-0FE81FA9D0A2}"/>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1294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A49777-C0C6-9E44-F204-899636E5D07D}"/>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3ACB138-E237-3B70-D748-628241E9F2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3889B0AF-4752-1586-1648-23E156B67F2C}"/>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990FA32F-023A-DBCF-ECD7-4871F49B87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88493170-C551-F636-5911-791574F05E4E}"/>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62E9E4-6F90-331F-E3D1-0D07C54177A0}"/>
              </a:ext>
            </a:extLst>
          </p:cNvPr>
          <p:cNvSpPr>
            <a:spLocks noGrp="1"/>
          </p:cNvSpPr>
          <p:nvPr>
            <p:ph type="dt" sz="half" idx="10"/>
          </p:nvPr>
        </p:nvSpPr>
        <p:spPr/>
        <p:txBody>
          <a:bodyPr/>
          <a:lstStyle/>
          <a:p>
            <a:fld id="{1A0620C7-667F-4BC1-96C0-9F4030D3984C}" type="datetimeFigureOut">
              <a:rPr lang="tr-TR" smtClean="0"/>
              <a:t>21.09.2023</a:t>
            </a:fld>
            <a:endParaRPr lang="tr-TR"/>
          </a:p>
        </p:txBody>
      </p:sp>
      <p:sp>
        <p:nvSpPr>
          <p:cNvPr id="8" name="Alt Bilgi Yer Tutucusu 7">
            <a:extLst>
              <a:ext uri="{FF2B5EF4-FFF2-40B4-BE49-F238E27FC236}">
                <a16:creationId xmlns:a16="http://schemas.microsoft.com/office/drawing/2014/main" id="{F71EC486-2C5C-802E-E874-30A2BF9920F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A360CCA7-40DD-2AB1-9ACE-5DC58341F603}"/>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2458655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4E3955-C788-0A96-AF82-FD5566599B0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BEDDB647-AA7C-3C52-6E62-E250B1BCA00B}"/>
              </a:ext>
            </a:extLst>
          </p:cNvPr>
          <p:cNvSpPr>
            <a:spLocks noGrp="1"/>
          </p:cNvSpPr>
          <p:nvPr>
            <p:ph type="dt" sz="half" idx="10"/>
          </p:nvPr>
        </p:nvSpPr>
        <p:spPr/>
        <p:txBody>
          <a:bodyPr/>
          <a:lstStyle/>
          <a:p>
            <a:fld id="{1A0620C7-667F-4BC1-96C0-9F4030D3984C}" type="datetimeFigureOut">
              <a:rPr lang="tr-TR" smtClean="0"/>
              <a:t>21.09.2023</a:t>
            </a:fld>
            <a:endParaRPr lang="tr-TR"/>
          </a:p>
        </p:txBody>
      </p:sp>
      <p:sp>
        <p:nvSpPr>
          <p:cNvPr id="4" name="Alt Bilgi Yer Tutucusu 3">
            <a:extLst>
              <a:ext uri="{FF2B5EF4-FFF2-40B4-BE49-F238E27FC236}">
                <a16:creationId xmlns:a16="http://schemas.microsoft.com/office/drawing/2014/main" id="{35770A5A-AED1-D9F1-5866-04695FD7A4C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430BBE5C-EE2E-4216-5A97-4EDA13D6F8CD}"/>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3773505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FA972DAA-50EC-30CE-1337-48DB85F2654D}"/>
              </a:ext>
            </a:extLst>
          </p:cNvPr>
          <p:cNvSpPr>
            <a:spLocks noGrp="1"/>
          </p:cNvSpPr>
          <p:nvPr>
            <p:ph type="dt" sz="half" idx="10"/>
          </p:nvPr>
        </p:nvSpPr>
        <p:spPr/>
        <p:txBody>
          <a:bodyPr/>
          <a:lstStyle/>
          <a:p>
            <a:fld id="{1A0620C7-667F-4BC1-96C0-9F4030D3984C}" type="datetimeFigureOut">
              <a:rPr lang="tr-TR" smtClean="0"/>
              <a:t>21.09.2023</a:t>
            </a:fld>
            <a:endParaRPr lang="tr-TR"/>
          </a:p>
        </p:txBody>
      </p:sp>
      <p:sp>
        <p:nvSpPr>
          <p:cNvPr id="3" name="Alt Bilgi Yer Tutucusu 2">
            <a:extLst>
              <a:ext uri="{FF2B5EF4-FFF2-40B4-BE49-F238E27FC236}">
                <a16:creationId xmlns:a16="http://schemas.microsoft.com/office/drawing/2014/main" id="{676588A7-E0E4-5698-9231-CF7755398BA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B05AAE96-1080-C8B4-C17B-71609FE943CA}"/>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991400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3FF350-9B7A-C4A1-500D-8647A63370B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A838974-F619-8892-A345-424D5568A0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392F6AD7-BD6B-A9A8-1B78-CB0685BFE1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854B08D-DD60-1588-6E9C-6D180141817B}"/>
              </a:ext>
            </a:extLst>
          </p:cNvPr>
          <p:cNvSpPr>
            <a:spLocks noGrp="1"/>
          </p:cNvSpPr>
          <p:nvPr>
            <p:ph type="dt" sz="half" idx="10"/>
          </p:nvPr>
        </p:nvSpPr>
        <p:spPr/>
        <p:txBody>
          <a:bodyPr/>
          <a:lstStyle/>
          <a:p>
            <a:fld id="{1A0620C7-667F-4BC1-96C0-9F4030D3984C}" type="datetimeFigureOut">
              <a:rPr lang="tr-TR" smtClean="0"/>
              <a:t>21.09.2023</a:t>
            </a:fld>
            <a:endParaRPr lang="tr-TR"/>
          </a:p>
        </p:txBody>
      </p:sp>
      <p:sp>
        <p:nvSpPr>
          <p:cNvPr id="6" name="Alt Bilgi Yer Tutucusu 5">
            <a:extLst>
              <a:ext uri="{FF2B5EF4-FFF2-40B4-BE49-F238E27FC236}">
                <a16:creationId xmlns:a16="http://schemas.microsoft.com/office/drawing/2014/main" id="{96826664-8524-DA9D-1FCA-153A4584A3F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DB52D26-332B-BE83-A7CC-1EB261EF0D76}"/>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4236041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054E15-F3C9-B00A-BD8C-C7442D276B6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2BD06133-F867-A95D-C378-B1FB559D2A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8857325-01C6-CED0-E561-43A55679F1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23828A0-0825-0D52-9BB8-50F3AE395886}"/>
              </a:ext>
            </a:extLst>
          </p:cNvPr>
          <p:cNvSpPr>
            <a:spLocks noGrp="1"/>
          </p:cNvSpPr>
          <p:nvPr>
            <p:ph type="dt" sz="half" idx="10"/>
          </p:nvPr>
        </p:nvSpPr>
        <p:spPr/>
        <p:txBody>
          <a:bodyPr/>
          <a:lstStyle/>
          <a:p>
            <a:fld id="{1A0620C7-667F-4BC1-96C0-9F4030D3984C}" type="datetimeFigureOut">
              <a:rPr lang="tr-TR" smtClean="0"/>
              <a:t>21.09.2023</a:t>
            </a:fld>
            <a:endParaRPr lang="tr-TR"/>
          </a:p>
        </p:txBody>
      </p:sp>
      <p:sp>
        <p:nvSpPr>
          <p:cNvPr id="6" name="Alt Bilgi Yer Tutucusu 5">
            <a:extLst>
              <a:ext uri="{FF2B5EF4-FFF2-40B4-BE49-F238E27FC236}">
                <a16:creationId xmlns:a16="http://schemas.microsoft.com/office/drawing/2014/main" id="{411E2C67-D806-1646-CAB1-6D77DC51846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C9A4E9-8DFF-1636-EB82-E6F9691FF0F7}"/>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2465307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38371C1-C8B0-135A-5FF2-20886231F3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5D7F2AD-4853-9BB8-E901-C3A4020E99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B81C382-C58A-D6DB-1BED-4BDCA71AE8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0620C7-667F-4BC1-96C0-9F4030D3984C}" type="datetimeFigureOut">
              <a:rPr lang="tr-TR" smtClean="0"/>
              <a:t>21.09.2023</a:t>
            </a:fld>
            <a:endParaRPr lang="tr-TR"/>
          </a:p>
        </p:txBody>
      </p:sp>
      <p:sp>
        <p:nvSpPr>
          <p:cNvPr id="5" name="Alt Bilgi Yer Tutucusu 4">
            <a:extLst>
              <a:ext uri="{FF2B5EF4-FFF2-40B4-BE49-F238E27FC236}">
                <a16:creationId xmlns:a16="http://schemas.microsoft.com/office/drawing/2014/main" id="{AC7A43FA-DAD3-9D31-642F-E21CA8C8DF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ECE6024-C019-5970-2A05-F50DABD8A3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73B6A9-06AE-4D8B-A001-C9DD197862A3}" type="slidenum">
              <a:rPr lang="tr-TR" smtClean="0"/>
              <a:t>‹#›</a:t>
            </a:fld>
            <a:endParaRPr lang="tr-TR"/>
          </a:p>
        </p:txBody>
      </p:sp>
    </p:spTree>
    <p:extLst>
      <p:ext uri="{BB962C8B-B14F-4D97-AF65-F5344CB8AC3E}">
        <p14:creationId xmlns:p14="http://schemas.microsoft.com/office/powerpoint/2010/main" val="305405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D93E8E-6FA8-466C-9DFA-0115F925901D}"/>
              </a:ext>
            </a:extLst>
          </p:cNvPr>
          <p:cNvSpPr>
            <a:spLocks noGrp="1"/>
          </p:cNvSpPr>
          <p:nvPr>
            <p:ph type="title"/>
          </p:nvPr>
        </p:nvSpPr>
        <p:spPr>
          <a:xfrm>
            <a:off x="375665" y="30070"/>
            <a:ext cx="11414716" cy="558100"/>
          </a:xfrm>
        </p:spPr>
        <p:txBody>
          <a:bodyPr>
            <a:noAutofit/>
          </a:bodyPr>
          <a:lstStyle/>
          <a:p>
            <a:pPr algn="ctr"/>
            <a:r>
              <a:rPr lang="tr-TR" sz="1800" b="1" dirty="0">
                <a:solidFill>
                  <a:schemeClr val="accent1">
                    <a:lumMod val="75000"/>
                  </a:schemeClr>
                </a:solidFill>
                <a:latin typeface="Century Gothic" panose="020B0502020202020204" pitchFamily="34" charset="0"/>
                <a:ea typeface="Tahoma" panose="020B0604030504040204" pitchFamily="34" charset="0"/>
                <a:cs typeface="Aparajita" panose="020B0502040204020203" pitchFamily="18" charset="0"/>
              </a:rPr>
              <a:t>Artırılmış Gerçeklikte Geliştirilmiş Sıra dışı Deneyim</a:t>
            </a:r>
            <a:endParaRPr lang="tr-TR" sz="1800" b="1" dirty="0"/>
          </a:p>
        </p:txBody>
      </p:sp>
      <p:graphicFrame>
        <p:nvGraphicFramePr>
          <p:cNvPr id="12" name="Tablo 6">
            <a:extLst>
              <a:ext uri="{FF2B5EF4-FFF2-40B4-BE49-F238E27FC236}">
                <a16:creationId xmlns:a16="http://schemas.microsoft.com/office/drawing/2014/main" id="{5287C65B-9C86-4883-9B90-DAC6F0277EB9}"/>
              </a:ext>
            </a:extLst>
          </p:cNvPr>
          <p:cNvGraphicFramePr>
            <a:graphicFrameLocks noGrp="1"/>
          </p:cNvGraphicFramePr>
          <p:nvPr>
            <p:extLst>
              <p:ext uri="{D42A27DB-BD31-4B8C-83A1-F6EECF244321}">
                <p14:modId xmlns:p14="http://schemas.microsoft.com/office/powerpoint/2010/main" val="93938289"/>
              </p:ext>
            </p:extLst>
          </p:nvPr>
        </p:nvGraphicFramePr>
        <p:xfrm>
          <a:off x="221381" y="487494"/>
          <a:ext cx="11810198" cy="6329092"/>
        </p:xfrm>
        <a:graphic>
          <a:graphicData uri="http://schemas.openxmlformats.org/drawingml/2006/table">
            <a:tbl>
              <a:tblPr firstRow="1" bandRow="1">
                <a:tableStyleId>{BC89EF96-8CEA-46FF-86C4-4CE0E7609802}</a:tableStyleId>
              </a:tblPr>
              <a:tblGrid>
                <a:gridCol w="1991566">
                  <a:extLst>
                    <a:ext uri="{9D8B030D-6E8A-4147-A177-3AD203B41FA5}">
                      <a16:colId xmlns:a16="http://schemas.microsoft.com/office/drawing/2014/main" val="140070410"/>
                    </a:ext>
                  </a:extLst>
                </a:gridCol>
                <a:gridCol w="4582540">
                  <a:extLst>
                    <a:ext uri="{9D8B030D-6E8A-4147-A177-3AD203B41FA5}">
                      <a16:colId xmlns:a16="http://schemas.microsoft.com/office/drawing/2014/main" val="3576668518"/>
                    </a:ext>
                  </a:extLst>
                </a:gridCol>
                <a:gridCol w="5236092">
                  <a:extLst>
                    <a:ext uri="{9D8B030D-6E8A-4147-A177-3AD203B41FA5}">
                      <a16:colId xmlns:a16="http://schemas.microsoft.com/office/drawing/2014/main" val="751019586"/>
                    </a:ext>
                  </a:extLst>
                </a:gridCol>
              </a:tblGrid>
              <a:tr h="298993">
                <a:tc>
                  <a:txBody>
                    <a:bodyPr/>
                    <a:lstStyle/>
                    <a:p>
                      <a:r>
                        <a:rPr lang="tr-TR" sz="1400" b="1" dirty="0">
                          <a:solidFill>
                            <a:schemeClr val="tx1"/>
                          </a:solidFill>
                          <a:latin typeface="Century Gothic" panose="020B0502020202020204" pitchFamily="34" charset="0"/>
                        </a:rPr>
                        <a:t>DURUM:</a:t>
                      </a:r>
                      <a:endParaRPr lang="tr-TR"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tr-TR" sz="1400" b="0" dirty="0">
                          <a:solidFill>
                            <a:schemeClr val="tx1"/>
                          </a:solidFill>
                          <a:latin typeface="Century Gothic" panose="020B0502020202020204" pitchFamily="34" charset="0"/>
                        </a:rPr>
                        <a:t>TAMAMLANDI</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7">
                  <a:txBody>
                    <a:bodyPr/>
                    <a:lstStyle/>
                    <a:p>
                      <a:pPr marL="0" marR="0" lvl="0" indent="0" algn="ctr"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150" b="1" dirty="0">
                          <a:solidFill>
                            <a:schemeClr val="tx1"/>
                          </a:solidFill>
                          <a:latin typeface="Century Gothic" panose="020B0502020202020204" pitchFamily="34" charset="0"/>
                        </a:rPr>
                        <a:t>YAPILANLAR</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150" b="0" dirty="0">
                          <a:solidFill>
                            <a:schemeClr val="tx1"/>
                          </a:solidFill>
                          <a:latin typeface="Century Gothic" panose="020B0502020202020204" pitchFamily="34" charset="0"/>
                        </a:rPr>
                        <a:t>Ses Entegrasyonu: Ürünlerin gerçek çalışma seslerinin, uygun ses kalitesinde ve gerçek zamanlı olarak, AR ortamına entegre edilmesi sağlandı. Bu, kullanıcıya daha gerçekçi bir deneyim sunar.</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150" b="0" dirty="0">
                          <a:solidFill>
                            <a:schemeClr val="tx1"/>
                          </a:solidFill>
                          <a:latin typeface="Century Gothic" panose="020B0502020202020204" pitchFamily="34" charset="0"/>
                        </a:rPr>
                        <a:t>Hazne Açma/Kapama Fonksiyonu: Ürünlerin haznelerinin gerçek zamanlı olarak açılıp kapanabildiği bir özellik eklendi. Bu özellik, ürünün nasıl çalıştığını görsel olarak gösterirken aynı zamanda kullanıcıya interaktif bir deneyim de sunar.</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150" b="0" dirty="0">
                          <a:solidFill>
                            <a:schemeClr val="tx1"/>
                          </a:solidFill>
                          <a:latin typeface="Century Gothic" panose="020B0502020202020204" pitchFamily="34" charset="0"/>
                        </a:rPr>
                        <a:t>Ürün Aktivasyonu: Artırılmış gerçeklik ortamında, kullanıcıların sanal bir butona tıklayarak ürünü çalıştırabilmeleri için bir özellik geliştirildi.</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150" b="0" dirty="0">
                          <a:solidFill>
                            <a:schemeClr val="tx1"/>
                          </a:solidFill>
                          <a:latin typeface="Century Gothic" panose="020B0502020202020204" pitchFamily="34" charset="0"/>
                        </a:rPr>
                        <a:t>3D Modelleme ve Optimizasyon: Ürünlerin gerçekçi 3D modelleri oluşturuldu ve bu modeller, mobil cihazlarda yüksek performansla çalışacak şekilde optimize edildi.</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150" b="0" dirty="0">
                          <a:solidFill>
                            <a:schemeClr val="tx1"/>
                          </a:solidFill>
                          <a:latin typeface="Century Gothic" panose="020B0502020202020204" pitchFamily="34" charset="0"/>
                        </a:rPr>
                        <a:t>Gerçek Zamanlı Etkileşim: Kullanıcının ürünle gerçek zamanlı etkileşimde bulunabilmesi için gerekli altyapı ve arayüzler geliştirildi.</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150" b="0" dirty="0">
                          <a:solidFill>
                            <a:schemeClr val="tx1"/>
                          </a:solidFill>
                          <a:latin typeface="Century Gothic" panose="020B0502020202020204" pitchFamily="34" charset="0"/>
                        </a:rPr>
                        <a:t>Entegrasyon ve Test: Tüm bu özelliklerin bir araya getirilip, farklı cihaz ve platformlarda sorunsuz bir şekilde çalışmasını sağlamak için kapsamlı entegrasyon ve test çalışmaları gerçekleştirildi.</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150" b="0" dirty="0">
                          <a:solidFill>
                            <a:schemeClr val="tx1"/>
                          </a:solidFill>
                          <a:latin typeface="Century Gothic" panose="020B0502020202020204" pitchFamily="34" charset="0"/>
                        </a:rPr>
                        <a:t>Kullanıcı Eğitimi: Kullanıcıların bu yeni ve gelişmiş AR deneyimini en iyi şekilde nasıl kullanabilecekleri konusunda rehberler ve eğitim materyalleri hazırlandı.</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150" b="0" dirty="0">
                          <a:solidFill>
                            <a:schemeClr val="tx1"/>
                          </a:solidFill>
                          <a:latin typeface="Century Gothic" panose="020B0502020202020204" pitchFamily="34" charset="0"/>
                        </a:rPr>
                        <a:t>Pazar Araştırması: Hedef kitle analizi ve pazar araştırması yaparak, uygulamanın hangi segmentlere hitap edeceği ve nasıl bir kullanıcı deneyimi sunması gerektiği üzerinde çalışıldı.</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endParaRPr lang="tr-TR" sz="1150" b="0" dirty="0">
                        <a:solidFill>
                          <a:schemeClr val="tx1"/>
                        </a:solidFill>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150" b="1" dirty="0">
                          <a:solidFill>
                            <a:schemeClr val="tx1"/>
                          </a:solidFill>
                          <a:latin typeface="Century Gothic" panose="020B0502020202020204" pitchFamily="34" charset="0"/>
                        </a:rPr>
                        <a:t>Platformu kullanacak marka/ firmalarımız:</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150" b="0" dirty="0">
                          <a:solidFill>
                            <a:schemeClr val="tx1"/>
                          </a:solidFill>
                          <a:latin typeface="Century Gothic" panose="020B0502020202020204" pitchFamily="34" charset="0"/>
                        </a:rPr>
                        <a:t>Fakir</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150" b="0" dirty="0">
                          <a:solidFill>
                            <a:schemeClr val="tx1"/>
                          </a:solidFill>
                          <a:latin typeface="Century Gothic" panose="020B0502020202020204" pitchFamily="34" charset="0"/>
                        </a:rPr>
                        <a:t>Delonghi</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150" b="0" dirty="0">
                          <a:solidFill>
                            <a:schemeClr val="tx1"/>
                          </a:solidFill>
                          <a:latin typeface="Century Gothic" panose="020B0502020202020204" pitchFamily="34" charset="0"/>
                        </a:rPr>
                        <a:t>Braun</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150" b="0" dirty="0">
                          <a:solidFill>
                            <a:schemeClr val="tx1"/>
                          </a:solidFill>
                          <a:latin typeface="Century Gothic" panose="020B0502020202020204" pitchFamily="34" charset="0"/>
                        </a:rPr>
                        <a:t>İyo</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endParaRPr lang="tr-TR" sz="1150" b="0" dirty="0">
                        <a:solidFill>
                          <a:schemeClr val="tx1"/>
                        </a:solidFill>
                        <a:latin typeface="Century Gothic" panose="020B0502020202020204" pitchFamily="34" charset="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5815898"/>
                  </a:ext>
                </a:extLst>
              </a:tr>
              <a:tr h="298993">
                <a:tc>
                  <a:txBody>
                    <a:bodyPr/>
                    <a:lstStyle/>
                    <a:p>
                      <a:r>
                        <a:rPr lang="tr-TR" sz="1400" b="1" dirty="0">
                          <a:solidFill>
                            <a:schemeClr val="tx1"/>
                          </a:solidFill>
                          <a:latin typeface="Century Gothic" panose="020B0502020202020204" pitchFamily="34" charset="0"/>
                        </a:rPr>
                        <a:t>PROJE BAŞLANGIÇ</a:t>
                      </a:r>
                      <a:endParaRPr lang="tr-TR"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400" b="0" dirty="0">
                          <a:solidFill>
                            <a:schemeClr val="tx1"/>
                          </a:solidFill>
                          <a:latin typeface="Century Gothic" panose="020B0502020202020204" pitchFamily="34" charset="0"/>
                        </a:rPr>
                        <a:t>01.06.2023</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lang="tr-TR"/>
                    </a:p>
                  </a:txBody>
                  <a:tcPr/>
                </a:tc>
                <a:extLst>
                  <a:ext uri="{0D108BD9-81ED-4DB2-BD59-A6C34878D82A}">
                    <a16:rowId xmlns:a16="http://schemas.microsoft.com/office/drawing/2014/main" val="3029913606"/>
                  </a:ext>
                </a:extLst>
              </a:tr>
              <a:tr h="298993">
                <a:tc>
                  <a:txBody>
                    <a:bodyPr/>
                    <a:lstStyle/>
                    <a:p>
                      <a:r>
                        <a:rPr lang="tr-TR" sz="1400" b="1" dirty="0">
                          <a:solidFill>
                            <a:schemeClr val="tx1"/>
                          </a:solidFill>
                          <a:latin typeface="Century Gothic" panose="020B0502020202020204" pitchFamily="34" charset="0"/>
                        </a:rPr>
                        <a:t>PROJE BİTİŞ</a:t>
                      </a:r>
                      <a:endParaRPr lang="tr-TR"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tr-TR" sz="1400" b="0" dirty="0">
                          <a:solidFill>
                            <a:schemeClr val="tx1"/>
                          </a:solidFill>
                          <a:latin typeface="Century Gothic" panose="020B0502020202020204" pitchFamily="34" charset="0"/>
                        </a:rPr>
                        <a:t>01.09.2023</a:t>
                      </a:r>
                      <a:endParaRPr lang="tr-TR" sz="140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lang="tr-TR"/>
                    </a:p>
                  </a:txBody>
                  <a:tcPr/>
                </a:tc>
                <a:extLst>
                  <a:ext uri="{0D108BD9-81ED-4DB2-BD59-A6C34878D82A}">
                    <a16:rowId xmlns:a16="http://schemas.microsoft.com/office/drawing/2014/main" val="2508254445"/>
                  </a:ext>
                </a:extLst>
              </a:tr>
              <a:tr h="2989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400" b="1" dirty="0">
                          <a:solidFill>
                            <a:schemeClr val="tx1"/>
                          </a:solidFill>
                          <a:latin typeface="Century Gothic" panose="020B0502020202020204" pitchFamily="34" charset="0"/>
                        </a:rPr>
                        <a:t>PLANLANAN BÜTÇE</a:t>
                      </a:r>
                      <a:endParaRPr lang="tr-TR"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tr-TR" sz="1400" b="1" dirty="0">
                          <a:solidFill>
                            <a:schemeClr val="tx1"/>
                          </a:solidFill>
                          <a:latin typeface="Century Gothic" panose="020B0502020202020204" pitchFamily="34" charset="0"/>
                        </a:rPr>
                        <a:t>90.000 TL</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lang="tr-TR"/>
                    </a:p>
                  </a:txBody>
                  <a:tcPr/>
                </a:tc>
                <a:extLst>
                  <a:ext uri="{0D108BD9-81ED-4DB2-BD59-A6C34878D82A}">
                    <a16:rowId xmlns:a16="http://schemas.microsoft.com/office/drawing/2014/main" val="3319475920"/>
                  </a:ext>
                </a:extLst>
              </a:tr>
              <a:tr h="504554">
                <a:tc>
                  <a:txBody>
                    <a:bodyPr/>
                    <a:lstStyle/>
                    <a:p>
                      <a:r>
                        <a:rPr lang="tr-TR" sz="1400" b="1" dirty="0">
                          <a:solidFill>
                            <a:schemeClr val="tx1"/>
                          </a:solidFill>
                          <a:latin typeface="Century Gothic" panose="020B0502020202020204" pitchFamily="34" charset="0"/>
                        </a:rPr>
                        <a:t>PROJE PAYDAŞLARI</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tr-TR" sz="1300" dirty="0">
                          <a:solidFill>
                            <a:schemeClr val="tx1"/>
                          </a:solidFill>
                          <a:latin typeface="Century Gothic" panose="020B0502020202020204" pitchFamily="34" charset="0"/>
                        </a:rPr>
                        <a:t>Dijital Dönüşüm Ofisi, Pazarlama</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lang="tr-TR"/>
                    </a:p>
                  </a:txBody>
                  <a:tcPr/>
                </a:tc>
                <a:extLst>
                  <a:ext uri="{0D108BD9-81ED-4DB2-BD59-A6C34878D82A}">
                    <a16:rowId xmlns:a16="http://schemas.microsoft.com/office/drawing/2014/main" val="3219492535"/>
                  </a:ext>
                </a:extLst>
              </a:tr>
              <a:tr h="1456122">
                <a:tc gridSpan="2">
                  <a:txBody>
                    <a:bodyPr/>
                    <a:lstStyle/>
                    <a:p>
                      <a:pPr algn="ctr">
                        <a:lnSpc>
                          <a:spcPct val="150000"/>
                        </a:lnSpc>
                      </a:pPr>
                      <a:r>
                        <a:rPr lang="tr-TR" sz="1300" b="1" dirty="0">
                          <a:solidFill>
                            <a:schemeClr val="tx1"/>
                          </a:solidFill>
                          <a:latin typeface="Century Gothic" panose="020B0502020202020204" pitchFamily="34" charset="0"/>
                        </a:rPr>
                        <a:t>AÇIKLAMA</a:t>
                      </a:r>
                    </a:p>
                    <a:p>
                      <a:pPr algn="l">
                        <a:lnSpc>
                          <a:spcPct val="150000"/>
                        </a:lnSpc>
                      </a:pPr>
                      <a:r>
                        <a:rPr lang="tr-TR" sz="1000" b="0" dirty="0">
                          <a:solidFill>
                            <a:schemeClr val="tx1"/>
                          </a:solidFill>
                          <a:latin typeface="Century Gothic" panose="020B0502020202020204" pitchFamily="34" charset="0"/>
                        </a:rPr>
                        <a:t>Teknolojinin son sınırlarını zorlayarak hayata geçirdiğimiz Geliştirilmiş Artırılmış Gerçeklik Projesi, kullanıcılara çok daha gerçekçi ve etkileşimli bir deneyim sunmayı amaçlar. Bu projeyle, artırılmış gerçeklik deneyiminin ötesine geçerek, ürünlerin gerçek çalışma seslerini duyabilecek, ürün haznelerinin nasıl açılıp kapanabileceğini gözlemleyebilecek ve ürünleri sanal olarak nasıl çalıştırabileceğinizi deneyimleyebileceklerdir. Geliştirilmiş Artırılmış Gerçeklik Projesi, kullanıcılara sadece görsel bir deneyim sunmakla kalmayıp, aynı zamanda gerçek zamanlı ses ve fiziksel etkileşim imkanı da sunan yenilikçi bir teknolojidir.</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tr-TR"/>
                    </a:p>
                  </a:txBody>
                  <a:tcPr/>
                </a:tc>
                <a:tc vMerge="1">
                  <a:txBody>
                    <a:bodyPr/>
                    <a:lstStyle/>
                    <a:p>
                      <a:endParaRPr lang="tr-TR"/>
                    </a:p>
                  </a:txBody>
                  <a:tcP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938410731"/>
                  </a:ext>
                </a:extLst>
              </a:tr>
              <a:tr h="2031973">
                <a:tc gridSpan="2">
                  <a:txBody>
                    <a:bodyPr/>
                    <a:lstStyle/>
                    <a:p>
                      <a:pPr algn="ctr">
                        <a:lnSpc>
                          <a:spcPct val="150000"/>
                        </a:lnSpc>
                      </a:pPr>
                      <a:r>
                        <a:rPr lang="tr-TR" sz="1300" b="1" dirty="0">
                          <a:solidFill>
                            <a:schemeClr val="tx1"/>
                          </a:solidFill>
                          <a:latin typeface="Century Gothic" panose="020B0502020202020204" pitchFamily="34" charset="0"/>
                        </a:rPr>
                        <a:t>FAYDA</a:t>
                      </a:r>
                      <a:r>
                        <a:rPr lang="tr-TR" sz="1000" b="1" dirty="0">
                          <a:solidFill>
                            <a:schemeClr val="tx1"/>
                          </a:solidFill>
                          <a:latin typeface="Century Gothic" panose="020B0502020202020204" pitchFamily="34" charset="0"/>
                        </a:rPr>
                        <a:t> </a:t>
                      </a:r>
                    </a:p>
                    <a:p>
                      <a:pPr marL="0" marR="0" lvl="0" indent="0" algn="l" defTabSz="914400" rtl="0" eaLnBrk="1" fontAlgn="auto" latinLnBrk="0" hangingPunct="1">
                        <a:lnSpc>
                          <a:spcPct val="150000"/>
                        </a:lnSpc>
                        <a:spcBef>
                          <a:spcPts val="0"/>
                        </a:spcBef>
                        <a:spcAft>
                          <a:spcPts val="0"/>
                        </a:spcAft>
                        <a:buClrTx/>
                        <a:buSzTx/>
                        <a:buFontTx/>
                        <a:buNone/>
                        <a:tabLst/>
                        <a:defRPr/>
                      </a:pPr>
                      <a:r>
                        <a:rPr lang="tr-TR" sz="1000" b="0" dirty="0">
                          <a:solidFill>
                            <a:schemeClr val="tx1"/>
                          </a:solidFill>
                          <a:latin typeface="Century Gothic" panose="020B0502020202020204" pitchFamily="34" charset="0"/>
                        </a:rPr>
                        <a:t>Kullanıcılar, sadece ürünün görselini değil, aynı zamanda sesini ve interaktif fonksiyonlarını da deneyimleyerek ürün hakkında çok daha kapsamlı bilgi sahibi olabilirler. Ürünün gerçek kullanımını simüle eden bu deneyim, kullanıcılara ürünün nasıl çalıştığına dair derinlemesine bir anlayış kazandırarak daha bilinçli satın alma kararları vermelerine yardımcı olur. Ürünün fonksiyonlarını ve özelliklerini önceden deneyimleyen kullanıcılar, satın aldıktan sonra beklentilerinin karşılanmadığını düşünerek iade etme olasılığını azaltır. Kullanıcılara sunulan bu interaktif ve gerçekçi deneyim, marka ile daha güçlü bir bağ kurmalarını sağlar. Fiziksel ürün demonstrasyonlarına veya örneklemelere gerek kalmadan, potansiyel müşterilere sanal ortamda detaylı bir ürün deneyimi sunma imkanı sağlar. Bu da uzun vadede maliyet tasarrufu anlamına gelir. Dünyanın her yerinden kullanıcılar, ürünleri sanal ortamda deneyimleyebilir, bu da markaların global erişimini artırır</a:t>
                      </a:r>
                      <a:endParaRPr lang="tr-TR" sz="1000" b="1" dirty="0">
                        <a:solidFill>
                          <a:schemeClr val="tx1"/>
                        </a:solidFill>
                        <a:latin typeface="Century Gothic" panose="020B0502020202020204" pitchFamily="34" charset="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tr-TR"/>
                    </a:p>
                  </a:txBody>
                  <a:tcPr/>
                </a:tc>
                <a:tc vMerge="1">
                  <a:txBody>
                    <a:bodyPr/>
                    <a:lstStyle/>
                    <a:p>
                      <a:endParaRPr lang="tr-TR"/>
                    </a:p>
                  </a:txBody>
                  <a:tcPr/>
                </a:tc>
                <a:extLst>
                  <a:ext uri="{0D108BD9-81ED-4DB2-BD59-A6C34878D82A}">
                    <a16:rowId xmlns:a16="http://schemas.microsoft.com/office/drawing/2014/main" val="3787714378"/>
                  </a:ext>
                </a:extLst>
              </a:tr>
            </a:tbl>
          </a:graphicData>
        </a:graphic>
      </p:graphicFrame>
      <p:pic>
        <p:nvPicPr>
          <p:cNvPr id="3" name="Grafik 2" descr="Onay işareti düz dolguyla">
            <a:extLst>
              <a:ext uri="{FF2B5EF4-FFF2-40B4-BE49-F238E27FC236}">
                <a16:creationId xmlns:a16="http://schemas.microsoft.com/office/drawing/2014/main" id="{ECBD1C5A-D39F-1D42-12F8-A1F104827FC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50310" y="468244"/>
            <a:ext cx="384312" cy="384312"/>
          </a:xfrm>
          <a:prstGeom prst="rect">
            <a:avLst/>
          </a:prstGeom>
        </p:spPr>
      </p:pic>
    </p:spTree>
    <p:extLst>
      <p:ext uri="{BB962C8B-B14F-4D97-AF65-F5344CB8AC3E}">
        <p14:creationId xmlns:p14="http://schemas.microsoft.com/office/powerpoint/2010/main" val="366451862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451</Words>
  <Application>Microsoft Office PowerPoint</Application>
  <PresentationFormat>Geniş ekran</PresentationFormat>
  <Paragraphs>31</Paragraphs>
  <Slides>1</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vt:i4>
      </vt:variant>
    </vt:vector>
  </HeadingPairs>
  <TitlesOfParts>
    <vt:vector size="6" baseType="lpstr">
      <vt:lpstr>Arial</vt:lpstr>
      <vt:lpstr>Calibri</vt:lpstr>
      <vt:lpstr>Calibri Light</vt:lpstr>
      <vt:lpstr>Century Gothic</vt:lpstr>
      <vt:lpstr>Office Teması</vt:lpstr>
      <vt:lpstr>Artırılmış Gerçeklikte Geliştirilmiş Sıra dışı Deneyim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Dijital Varlık Yönetimi (DAM) Projesi</dc:title>
  <dc:creator>Ali ilker Yüceer</dc:creator>
  <cp:lastModifiedBy>Ali ilker Yüceer</cp:lastModifiedBy>
  <cp:revision>5</cp:revision>
  <dcterms:created xsi:type="dcterms:W3CDTF">2023-08-24T09:17:46Z</dcterms:created>
  <dcterms:modified xsi:type="dcterms:W3CDTF">2023-09-21T06:31:23Z</dcterms:modified>
</cp:coreProperties>
</file>