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437" r:id="rId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5" autoAdjust="0"/>
    <p:restoredTop sz="94660"/>
  </p:normalViewPr>
  <p:slideViewPr>
    <p:cSldViewPr snapToGrid="0">
      <p:cViewPr varScale="1">
        <p:scale>
          <a:sx n="99" d="100"/>
          <a:sy n="99" d="100"/>
        </p:scale>
        <p:origin x="14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8D77E2-06C9-4A5A-B3C9-AEE803ACC551}" type="datetimeFigureOut">
              <a:rPr lang="tr-TR" smtClean="0"/>
              <a:t>29.08.2023</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04504E-EB34-4D04-9428-578E5D8588F5}" type="slidenum">
              <a:rPr lang="tr-TR" smtClean="0"/>
              <a:t>‹#›</a:t>
            </a:fld>
            <a:endParaRPr lang="tr-TR"/>
          </a:p>
        </p:txBody>
      </p:sp>
    </p:spTree>
    <p:extLst>
      <p:ext uri="{BB962C8B-B14F-4D97-AF65-F5344CB8AC3E}">
        <p14:creationId xmlns:p14="http://schemas.microsoft.com/office/powerpoint/2010/main" val="1114856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Üst Bilgi Yer Tutucusu 3"/>
          <p:cNvSpPr>
            <a:spLocks noGrp="1"/>
          </p:cNvSpPr>
          <p:nvPr>
            <p:ph type="hdr" sz="quarter"/>
          </p:nvPr>
        </p:nvSpPr>
        <p:spPr/>
        <p:txBody>
          <a:bodyPr/>
          <a:lstStyle/>
          <a:p>
            <a:endParaRPr lang="tr-TR"/>
          </a:p>
        </p:txBody>
      </p:sp>
      <p:sp>
        <p:nvSpPr>
          <p:cNvPr id="5" name="Alt Bilgi Yer Tutucusu 4"/>
          <p:cNvSpPr>
            <a:spLocks noGrp="1"/>
          </p:cNvSpPr>
          <p:nvPr>
            <p:ph type="ftr" sz="quarter" idx="4"/>
          </p:nvPr>
        </p:nvSpPr>
        <p:spPr/>
        <p:txBody>
          <a:bodyPr/>
          <a:lstStyle/>
          <a:p>
            <a:endParaRPr lang="tr-TR"/>
          </a:p>
        </p:txBody>
      </p:sp>
      <p:sp>
        <p:nvSpPr>
          <p:cNvPr id="6" name="Slayt Numarası Yer Tutucusu 5"/>
          <p:cNvSpPr>
            <a:spLocks noGrp="1"/>
          </p:cNvSpPr>
          <p:nvPr>
            <p:ph type="sldNum" sz="quarter" idx="5"/>
          </p:nvPr>
        </p:nvSpPr>
        <p:spPr/>
        <p:txBody>
          <a:bodyPr/>
          <a:lstStyle/>
          <a:p>
            <a:fld id="{0CD3D4B0-2729-499C-8F6C-00A1201AB232}" type="slidenum">
              <a:rPr lang="tr-TR" smtClean="0"/>
              <a:t>1</a:t>
            </a:fld>
            <a:endParaRPr lang="tr-TR"/>
          </a:p>
        </p:txBody>
      </p:sp>
    </p:spTree>
    <p:extLst>
      <p:ext uri="{BB962C8B-B14F-4D97-AF65-F5344CB8AC3E}">
        <p14:creationId xmlns:p14="http://schemas.microsoft.com/office/powerpoint/2010/main" val="2176098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86746F6-2307-D108-4EBC-99A1EBF0C20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6D9DF8BC-F452-3D39-85A1-26E8972624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F065ACC-61A1-B0BD-6BB2-9124F9624015}"/>
              </a:ext>
            </a:extLst>
          </p:cNvPr>
          <p:cNvSpPr>
            <a:spLocks noGrp="1"/>
          </p:cNvSpPr>
          <p:nvPr>
            <p:ph type="dt" sz="half" idx="10"/>
          </p:nvPr>
        </p:nvSpPr>
        <p:spPr/>
        <p:txBody>
          <a:bodyPr/>
          <a:lstStyle/>
          <a:p>
            <a:fld id="{1A0620C7-667F-4BC1-96C0-9F4030D3984C}" type="datetimeFigureOut">
              <a:rPr lang="tr-TR" smtClean="0"/>
              <a:t>29.08.2023</a:t>
            </a:fld>
            <a:endParaRPr lang="tr-TR"/>
          </a:p>
        </p:txBody>
      </p:sp>
      <p:sp>
        <p:nvSpPr>
          <p:cNvPr id="5" name="Alt Bilgi Yer Tutucusu 4">
            <a:extLst>
              <a:ext uri="{FF2B5EF4-FFF2-40B4-BE49-F238E27FC236}">
                <a16:creationId xmlns:a16="http://schemas.microsoft.com/office/drawing/2014/main" id="{3746391D-3ED9-42F3-70EC-FA31F048546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0E914C9-0C90-59AA-8EFA-5024942D9370}"/>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1018654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3F5BE7-811F-6069-5F95-6E6E760B6239}"/>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7A8A6D96-7D40-6F9F-C138-1E58AE9E3E02}"/>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4E1BF86-F9BA-57C0-D242-451F5243B82E}"/>
              </a:ext>
            </a:extLst>
          </p:cNvPr>
          <p:cNvSpPr>
            <a:spLocks noGrp="1"/>
          </p:cNvSpPr>
          <p:nvPr>
            <p:ph type="dt" sz="half" idx="10"/>
          </p:nvPr>
        </p:nvSpPr>
        <p:spPr/>
        <p:txBody>
          <a:bodyPr/>
          <a:lstStyle/>
          <a:p>
            <a:fld id="{1A0620C7-667F-4BC1-96C0-9F4030D3984C}" type="datetimeFigureOut">
              <a:rPr lang="tr-TR" smtClean="0"/>
              <a:t>29.08.2023</a:t>
            </a:fld>
            <a:endParaRPr lang="tr-TR"/>
          </a:p>
        </p:txBody>
      </p:sp>
      <p:sp>
        <p:nvSpPr>
          <p:cNvPr id="5" name="Alt Bilgi Yer Tutucusu 4">
            <a:extLst>
              <a:ext uri="{FF2B5EF4-FFF2-40B4-BE49-F238E27FC236}">
                <a16:creationId xmlns:a16="http://schemas.microsoft.com/office/drawing/2014/main" id="{A85BC338-BD3C-90DA-F97A-196FFDC46D1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7D51AD9-C412-A4BF-F5A2-54846F2F7D72}"/>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1667305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64DBE94E-DDB4-68DC-F3CC-247145EE95E7}"/>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1E93F6B5-7728-5E12-7AC0-1AE0CBCC074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410DEAA-FC4F-2480-2952-A5AA2E78A5B5}"/>
              </a:ext>
            </a:extLst>
          </p:cNvPr>
          <p:cNvSpPr>
            <a:spLocks noGrp="1"/>
          </p:cNvSpPr>
          <p:nvPr>
            <p:ph type="dt" sz="half" idx="10"/>
          </p:nvPr>
        </p:nvSpPr>
        <p:spPr/>
        <p:txBody>
          <a:bodyPr/>
          <a:lstStyle/>
          <a:p>
            <a:fld id="{1A0620C7-667F-4BC1-96C0-9F4030D3984C}" type="datetimeFigureOut">
              <a:rPr lang="tr-TR" smtClean="0"/>
              <a:t>29.08.2023</a:t>
            </a:fld>
            <a:endParaRPr lang="tr-TR"/>
          </a:p>
        </p:txBody>
      </p:sp>
      <p:sp>
        <p:nvSpPr>
          <p:cNvPr id="5" name="Alt Bilgi Yer Tutucusu 4">
            <a:extLst>
              <a:ext uri="{FF2B5EF4-FFF2-40B4-BE49-F238E27FC236}">
                <a16:creationId xmlns:a16="http://schemas.microsoft.com/office/drawing/2014/main" id="{3B45A23A-375E-02A3-57BC-9CF1547F23E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DAE4B1C-C68B-5D6D-0D5C-7E9A445B015F}"/>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3253529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E5A018-2659-47C7-764E-DF0C9A93091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4BD5BF-7EF4-8111-AFE7-E268CEF8698F}"/>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CA2B39B-29D5-5800-D530-E2CD8870C9F2}"/>
              </a:ext>
            </a:extLst>
          </p:cNvPr>
          <p:cNvSpPr>
            <a:spLocks noGrp="1"/>
          </p:cNvSpPr>
          <p:nvPr>
            <p:ph type="dt" sz="half" idx="10"/>
          </p:nvPr>
        </p:nvSpPr>
        <p:spPr/>
        <p:txBody>
          <a:bodyPr/>
          <a:lstStyle/>
          <a:p>
            <a:fld id="{1A0620C7-667F-4BC1-96C0-9F4030D3984C}" type="datetimeFigureOut">
              <a:rPr lang="tr-TR" smtClean="0"/>
              <a:t>29.08.2023</a:t>
            </a:fld>
            <a:endParaRPr lang="tr-TR"/>
          </a:p>
        </p:txBody>
      </p:sp>
      <p:sp>
        <p:nvSpPr>
          <p:cNvPr id="5" name="Alt Bilgi Yer Tutucusu 4">
            <a:extLst>
              <a:ext uri="{FF2B5EF4-FFF2-40B4-BE49-F238E27FC236}">
                <a16:creationId xmlns:a16="http://schemas.microsoft.com/office/drawing/2014/main" id="{9319E3BA-D38B-AF75-6A02-829613294AC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476AD2A-EB64-149A-329A-E5DD7544E91B}"/>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1679449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3ABC19-660B-47FB-FE39-D3694E87E72E}"/>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784E0E3-8E4A-93F6-517B-9C72DC67EE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84F87F56-70F0-1D8D-96ED-FC74A214C9EF}"/>
              </a:ext>
            </a:extLst>
          </p:cNvPr>
          <p:cNvSpPr>
            <a:spLocks noGrp="1"/>
          </p:cNvSpPr>
          <p:nvPr>
            <p:ph type="dt" sz="half" idx="10"/>
          </p:nvPr>
        </p:nvSpPr>
        <p:spPr/>
        <p:txBody>
          <a:bodyPr/>
          <a:lstStyle/>
          <a:p>
            <a:fld id="{1A0620C7-667F-4BC1-96C0-9F4030D3984C}" type="datetimeFigureOut">
              <a:rPr lang="tr-TR" smtClean="0"/>
              <a:t>29.08.2023</a:t>
            </a:fld>
            <a:endParaRPr lang="tr-TR"/>
          </a:p>
        </p:txBody>
      </p:sp>
      <p:sp>
        <p:nvSpPr>
          <p:cNvPr id="5" name="Alt Bilgi Yer Tutucusu 4">
            <a:extLst>
              <a:ext uri="{FF2B5EF4-FFF2-40B4-BE49-F238E27FC236}">
                <a16:creationId xmlns:a16="http://schemas.microsoft.com/office/drawing/2014/main" id="{48F54913-68D7-AAA3-3FA5-FFDC2886F61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90E080C-2AEA-5A79-D45E-78E4C5480DA7}"/>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1465857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3832A6-15BF-83CC-25C8-2AB77B1E23E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B025A44-F8C9-A87C-D30E-81D9D1B23C2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8F99A42-CA0F-3865-1A63-BA48A48A3B9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DD025A3D-5719-3609-4B16-9779A439F430}"/>
              </a:ext>
            </a:extLst>
          </p:cNvPr>
          <p:cNvSpPr>
            <a:spLocks noGrp="1"/>
          </p:cNvSpPr>
          <p:nvPr>
            <p:ph type="dt" sz="half" idx="10"/>
          </p:nvPr>
        </p:nvSpPr>
        <p:spPr/>
        <p:txBody>
          <a:bodyPr/>
          <a:lstStyle/>
          <a:p>
            <a:fld id="{1A0620C7-667F-4BC1-96C0-9F4030D3984C}" type="datetimeFigureOut">
              <a:rPr lang="tr-TR" smtClean="0"/>
              <a:t>29.08.2023</a:t>
            </a:fld>
            <a:endParaRPr lang="tr-TR"/>
          </a:p>
        </p:txBody>
      </p:sp>
      <p:sp>
        <p:nvSpPr>
          <p:cNvPr id="6" name="Alt Bilgi Yer Tutucusu 5">
            <a:extLst>
              <a:ext uri="{FF2B5EF4-FFF2-40B4-BE49-F238E27FC236}">
                <a16:creationId xmlns:a16="http://schemas.microsoft.com/office/drawing/2014/main" id="{6931A372-6033-4B1F-9DCA-007DBD19580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0740C15-D52B-6391-E976-0FE81FA9D0A2}"/>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1294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A49777-C0C6-9E44-F204-899636E5D07D}"/>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3ACB138-E237-3B70-D748-628241E9F2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3889B0AF-4752-1586-1648-23E156B67F2C}"/>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990FA32F-023A-DBCF-ECD7-4871F49B87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88493170-C551-F636-5911-791574F05E4E}"/>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62E9E4-6F90-331F-E3D1-0D07C54177A0}"/>
              </a:ext>
            </a:extLst>
          </p:cNvPr>
          <p:cNvSpPr>
            <a:spLocks noGrp="1"/>
          </p:cNvSpPr>
          <p:nvPr>
            <p:ph type="dt" sz="half" idx="10"/>
          </p:nvPr>
        </p:nvSpPr>
        <p:spPr/>
        <p:txBody>
          <a:bodyPr/>
          <a:lstStyle/>
          <a:p>
            <a:fld id="{1A0620C7-667F-4BC1-96C0-9F4030D3984C}" type="datetimeFigureOut">
              <a:rPr lang="tr-TR" smtClean="0"/>
              <a:t>29.08.2023</a:t>
            </a:fld>
            <a:endParaRPr lang="tr-TR"/>
          </a:p>
        </p:txBody>
      </p:sp>
      <p:sp>
        <p:nvSpPr>
          <p:cNvPr id="8" name="Alt Bilgi Yer Tutucusu 7">
            <a:extLst>
              <a:ext uri="{FF2B5EF4-FFF2-40B4-BE49-F238E27FC236}">
                <a16:creationId xmlns:a16="http://schemas.microsoft.com/office/drawing/2014/main" id="{F71EC486-2C5C-802E-E874-30A2BF9920F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A360CCA7-40DD-2AB1-9ACE-5DC58341F603}"/>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2458655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4E3955-C788-0A96-AF82-FD5566599B0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BEDDB647-AA7C-3C52-6E62-E250B1BCA00B}"/>
              </a:ext>
            </a:extLst>
          </p:cNvPr>
          <p:cNvSpPr>
            <a:spLocks noGrp="1"/>
          </p:cNvSpPr>
          <p:nvPr>
            <p:ph type="dt" sz="half" idx="10"/>
          </p:nvPr>
        </p:nvSpPr>
        <p:spPr/>
        <p:txBody>
          <a:bodyPr/>
          <a:lstStyle/>
          <a:p>
            <a:fld id="{1A0620C7-667F-4BC1-96C0-9F4030D3984C}" type="datetimeFigureOut">
              <a:rPr lang="tr-TR" smtClean="0"/>
              <a:t>29.08.2023</a:t>
            </a:fld>
            <a:endParaRPr lang="tr-TR"/>
          </a:p>
        </p:txBody>
      </p:sp>
      <p:sp>
        <p:nvSpPr>
          <p:cNvPr id="4" name="Alt Bilgi Yer Tutucusu 3">
            <a:extLst>
              <a:ext uri="{FF2B5EF4-FFF2-40B4-BE49-F238E27FC236}">
                <a16:creationId xmlns:a16="http://schemas.microsoft.com/office/drawing/2014/main" id="{35770A5A-AED1-D9F1-5866-04695FD7A4C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430BBE5C-EE2E-4216-5A97-4EDA13D6F8CD}"/>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3773505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FA972DAA-50EC-30CE-1337-48DB85F2654D}"/>
              </a:ext>
            </a:extLst>
          </p:cNvPr>
          <p:cNvSpPr>
            <a:spLocks noGrp="1"/>
          </p:cNvSpPr>
          <p:nvPr>
            <p:ph type="dt" sz="half" idx="10"/>
          </p:nvPr>
        </p:nvSpPr>
        <p:spPr/>
        <p:txBody>
          <a:bodyPr/>
          <a:lstStyle/>
          <a:p>
            <a:fld id="{1A0620C7-667F-4BC1-96C0-9F4030D3984C}" type="datetimeFigureOut">
              <a:rPr lang="tr-TR" smtClean="0"/>
              <a:t>29.08.2023</a:t>
            </a:fld>
            <a:endParaRPr lang="tr-TR"/>
          </a:p>
        </p:txBody>
      </p:sp>
      <p:sp>
        <p:nvSpPr>
          <p:cNvPr id="3" name="Alt Bilgi Yer Tutucusu 2">
            <a:extLst>
              <a:ext uri="{FF2B5EF4-FFF2-40B4-BE49-F238E27FC236}">
                <a16:creationId xmlns:a16="http://schemas.microsoft.com/office/drawing/2014/main" id="{676588A7-E0E4-5698-9231-CF7755398BA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B05AAE96-1080-C8B4-C17B-71609FE943CA}"/>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991400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3FF350-9B7A-C4A1-500D-8647A63370B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A838974-F619-8892-A345-424D5568A0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392F6AD7-BD6B-A9A8-1B78-CB0685BFE1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854B08D-DD60-1588-6E9C-6D180141817B}"/>
              </a:ext>
            </a:extLst>
          </p:cNvPr>
          <p:cNvSpPr>
            <a:spLocks noGrp="1"/>
          </p:cNvSpPr>
          <p:nvPr>
            <p:ph type="dt" sz="half" idx="10"/>
          </p:nvPr>
        </p:nvSpPr>
        <p:spPr/>
        <p:txBody>
          <a:bodyPr/>
          <a:lstStyle/>
          <a:p>
            <a:fld id="{1A0620C7-667F-4BC1-96C0-9F4030D3984C}" type="datetimeFigureOut">
              <a:rPr lang="tr-TR" smtClean="0"/>
              <a:t>29.08.2023</a:t>
            </a:fld>
            <a:endParaRPr lang="tr-TR"/>
          </a:p>
        </p:txBody>
      </p:sp>
      <p:sp>
        <p:nvSpPr>
          <p:cNvPr id="6" name="Alt Bilgi Yer Tutucusu 5">
            <a:extLst>
              <a:ext uri="{FF2B5EF4-FFF2-40B4-BE49-F238E27FC236}">
                <a16:creationId xmlns:a16="http://schemas.microsoft.com/office/drawing/2014/main" id="{96826664-8524-DA9D-1FCA-153A4584A3F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DB52D26-332B-BE83-A7CC-1EB261EF0D76}"/>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4236041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054E15-F3C9-B00A-BD8C-C7442D276B6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2BD06133-F867-A95D-C378-B1FB559D2A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8857325-01C6-CED0-E561-43A55679F1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23828A0-0825-0D52-9BB8-50F3AE395886}"/>
              </a:ext>
            </a:extLst>
          </p:cNvPr>
          <p:cNvSpPr>
            <a:spLocks noGrp="1"/>
          </p:cNvSpPr>
          <p:nvPr>
            <p:ph type="dt" sz="half" idx="10"/>
          </p:nvPr>
        </p:nvSpPr>
        <p:spPr/>
        <p:txBody>
          <a:bodyPr/>
          <a:lstStyle/>
          <a:p>
            <a:fld id="{1A0620C7-667F-4BC1-96C0-9F4030D3984C}" type="datetimeFigureOut">
              <a:rPr lang="tr-TR" smtClean="0"/>
              <a:t>29.08.2023</a:t>
            </a:fld>
            <a:endParaRPr lang="tr-TR"/>
          </a:p>
        </p:txBody>
      </p:sp>
      <p:sp>
        <p:nvSpPr>
          <p:cNvPr id="6" name="Alt Bilgi Yer Tutucusu 5">
            <a:extLst>
              <a:ext uri="{FF2B5EF4-FFF2-40B4-BE49-F238E27FC236}">
                <a16:creationId xmlns:a16="http://schemas.microsoft.com/office/drawing/2014/main" id="{411E2C67-D806-1646-CAB1-6D77DC51846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C9A4E9-8DFF-1636-EB82-E6F9691FF0F7}"/>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2465307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38371C1-C8B0-135A-5FF2-20886231F3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5D7F2AD-4853-9BB8-E901-C3A4020E99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B81C382-C58A-D6DB-1BED-4BDCA71AE8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0620C7-667F-4BC1-96C0-9F4030D3984C}" type="datetimeFigureOut">
              <a:rPr lang="tr-TR" smtClean="0"/>
              <a:t>29.08.2023</a:t>
            </a:fld>
            <a:endParaRPr lang="tr-TR"/>
          </a:p>
        </p:txBody>
      </p:sp>
      <p:sp>
        <p:nvSpPr>
          <p:cNvPr id="5" name="Alt Bilgi Yer Tutucusu 4">
            <a:extLst>
              <a:ext uri="{FF2B5EF4-FFF2-40B4-BE49-F238E27FC236}">
                <a16:creationId xmlns:a16="http://schemas.microsoft.com/office/drawing/2014/main" id="{AC7A43FA-DAD3-9D31-642F-E21CA8C8DF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ECE6024-C019-5970-2A05-F50DABD8A3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73B6A9-06AE-4D8B-A001-C9DD197862A3}" type="slidenum">
              <a:rPr lang="tr-TR" smtClean="0"/>
              <a:t>‹#›</a:t>
            </a:fld>
            <a:endParaRPr lang="tr-TR"/>
          </a:p>
        </p:txBody>
      </p:sp>
    </p:spTree>
    <p:extLst>
      <p:ext uri="{BB962C8B-B14F-4D97-AF65-F5344CB8AC3E}">
        <p14:creationId xmlns:p14="http://schemas.microsoft.com/office/powerpoint/2010/main" val="305405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D93E8E-6FA8-466C-9DFA-0115F925901D}"/>
              </a:ext>
            </a:extLst>
          </p:cNvPr>
          <p:cNvSpPr>
            <a:spLocks noGrp="1"/>
          </p:cNvSpPr>
          <p:nvPr>
            <p:ph type="title"/>
          </p:nvPr>
        </p:nvSpPr>
        <p:spPr>
          <a:xfrm>
            <a:off x="375665" y="324028"/>
            <a:ext cx="11414716" cy="558100"/>
          </a:xfrm>
        </p:spPr>
        <p:txBody>
          <a:bodyPr>
            <a:noAutofit/>
          </a:bodyPr>
          <a:lstStyle/>
          <a:p>
            <a:pPr algn="ctr"/>
            <a:r>
              <a:rPr lang="tr-TR" sz="2200" b="1" dirty="0">
                <a:solidFill>
                  <a:schemeClr val="accent1">
                    <a:lumMod val="75000"/>
                  </a:schemeClr>
                </a:solidFill>
                <a:latin typeface="Century Gothic" panose="020B0502020202020204" pitchFamily="34" charset="0"/>
                <a:ea typeface="Tahoma" panose="020B0604030504040204" pitchFamily="34" charset="0"/>
                <a:cs typeface="Aparajita" panose="020B0502040204020203" pitchFamily="18" charset="0"/>
              </a:rPr>
              <a:t>Tüketiciler için Dinamik Kampanya Modülü Projesi</a:t>
            </a:r>
            <a:endParaRPr lang="tr-TR" sz="2200" b="1" dirty="0"/>
          </a:p>
        </p:txBody>
      </p:sp>
      <p:graphicFrame>
        <p:nvGraphicFramePr>
          <p:cNvPr id="12" name="Tablo 6">
            <a:extLst>
              <a:ext uri="{FF2B5EF4-FFF2-40B4-BE49-F238E27FC236}">
                <a16:creationId xmlns:a16="http://schemas.microsoft.com/office/drawing/2014/main" id="{5287C65B-9C86-4883-9B90-DAC6F0277EB9}"/>
              </a:ext>
            </a:extLst>
          </p:cNvPr>
          <p:cNvGraphicFramePr>
            <a:graphicFrameLocks noGrp="1"/>
          </p:cNvGraphicFramePr>
          <p:nvPr>
            <p:extLst>
              <p:ext uri="{D42A27DB-BD31-4B8C-83A1-F6EECF244321}">
                <p14:modId xmlns:p14="http://schemas.microsoft.com/office/powerpoint/2010/main" val="4118791793"/>
              </p:ext>
            </p:extLst>
          </p:nvPr>
        </p:nvGraphicFramePr>
        <p:xfrm>
          <a:off x="390525" y="882129"/>
          <a:ext cx="11399856" cy="5756022"/>
        </p:xfrm>
        <a:graphic>
          <a:graphicData uri="http://schemas.openxmlformats.org/drawingml/2006/table">
            <a:tbl>
              <a:tblPr firstRow="1" bandRow="1">
                <a:tableStyleId>{BC89EF96-8CEA-46FF-86C4-4CE0E7609802}</a:tableStyleId>
              </a:tblPr>
              <a:tblGrid>
                <a:gridCol w="1922369">
                  <a:extLst>
                    <a:ext uri="{9D8B030D-6E8A-4147-A177-3AD203B41FA5}">
                      <a16:colId xmlns:a16="http://schemas.microsoft.com/office/drawing/2014/main" val="140070410"/>
                    </a:ext>
                  </a:extLst>
                </a:gridCol>
                <a:gridCol w="2793496">
                  <a:extLst>
                    <a:ext uri="{9D8B030D-6E8A-4147-A177-3AD203B41FA5}">
                      <a16:colId xmlns:a16="http://schemas.microsoft.com/office/drawing/2014/main" val="3576668518"/>
                    </a:ext>
                  </a:extLst>
                </a:gridCol>
                <a:gridCol w="6683991">
                  <a:extLst>
                    <a:ext uri="{9D8B030D-6E8A-4147-A177-3AD203B41FA5}">
                      <a16:colId xmlns:a16="http://schemas.microsoft.com/office/drawing/2014/main" val="751019586"/>
                    </a:ext>
                  </a:extLst>
                </a:gridCol>
              </a:tblGrid>
              <a:tr h="298993">
                <a:tc>
                  <a:txBody>
                    <a:bodyPr/>
                    <a:lstStyle/>
                    <a:p>
                      <a:r>
                        <a:rPr lang="tr-TR" sz="1400" b="1" dirty="0">
                          <a:solidFill>
                            <a:schemeClr val="tx1"/>
                          </a:solidFill>
                          <a:latin typeface="Century Gothic" panose="020B0502020202020204" pitchFamily="34" charset="0"/>
                        </a:rPr>
                        <a:t>DURUM:</a:t>
                      </a:r>
                      <a:endParaRPr lang="tr-TR"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tr-TR" sz="1400" b="0" dirty="0">
                          <a:solidFill>
                            <a:schemeClr val="tx1"/>
                          </a:solidFill>
                          <a:latin typeface="Century Gothic" panose="020B0502020202020204" pitchFamily="34" charset="0"/>
                        </a:rPr>
                        <a:t>TAMAMLANDI</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7">
                  <a:txBody>
                    <a:bodyPr/>
                    <a:lstStyle/>
                    <a:p>
                      <a:pPr marL="0" marR="0" lvl="0" indent="0" algn="ctr"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300" b="1" dirty="0">
                          <a:solidFill>
                            <a:schemeClr val="tx1"/>
                          </a:solidFill>
                          <a:latin typeface="Century Gothic" panose="020B0502020202020204" pitchFamily="34" charset="0"/>
                        </a:rPr>
                        <a:t>YAPILANLAR</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200" b="0" dirty="0">
                          <a:solidFill>
                            <a:schemeClr val="tx1"/>
                          </a:solidFill>
                          <a:latin typeface="Century Gothic" panose="020B0502020202020204" pitchFamily="34" charset="0"/>
                        </a:rPr>
                        <a:t>İhtiyaç Analizi: Tüketicinin modern beklentileri ve alışveriş alışkanlıklarını tespit ederek, en etkili kampanya stratejilerini belirlemek için bir ihtiyaç analizi gerçekleştirildi.</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200" b="0" dirty="0">
                          <a:solidFill>
                            <a:schemeClr val="tx1"/>
                          </a:solidFill>
                          <a:latin typeface="Century Gothic" panose="020B0502020202020204" pitchFamily="34" charset="0"/>
                        </a:rPr>
                        <a:t>Özelleştirilmiş Hediye Seçenekleri: Tüketicinin alışveriş tutarına veya profil bilgilerine bağlı olarak özelleştirilmiş hediye seçenekleri oluşturuldu.</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200" b="0" dirty="0">
                          <a:solidFill>
                            <a:schemeClr val="tx1"/>
                          </a:solidFill>
                          <a:latin typeface="Century Gothic" panose="020B0502020202020204" pitchFamily="34" charset="0"/>
                        </a:rPr>
                        <a:t>Kullanıcı Dostu Arayüz Tasarımı: Tüketicilerin hızla kampanya detaylarına ulaşmalarını sağlayacak kullanıcı dostu bir arayüz tasarlandı ve entegre edildi.</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200" b="0" dirty="0">
                          <a:solidFill>
                            <a:schemeClr val="tx1"/>
                          </a:solidFill>
                          <a:latin typeface="Century Gothic" panose="020B0502020202020204" pitchFamily="34" charset="0"/>
                        </a:rPr>
                        <a:t>Bulut Tabanlı Veri Saklama: Güvenli, hızlı ve ölçeklenebilir bir veri saklama çözümü olarak bulut tabanlı sistem entegrasyonu yapıldı.</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200" b="0" dirty="0">
                          <a:solidFill>
                            <a:schemeClr val="tx1"/>
                          </a:solidFill>
                          <a:latin typeface="Century Gothic" panose="020B0502020202020204" pitchFamily="34" charset="0"/>
                        </a:rPr>
                        <a:t>Dinamik Veri Analitiği: Tüketicilerin davranışları, kampanya geri dönüşleri ve hediye seçimleri gibi değerli verilerin analiz edilmesi için dinamik bir analitik modülü entegre edildi.</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200" b="0" dirty="0">
                          <a:solidFill>
                            <a:schemeClr val="tx1"/>
                          </a:solidFill>
                          <a:latin typeface="Century Gothic" panose="020B0502020202020204" pitchFamily="34" charset="0"/>
                        </a:rPr>
                        <a:t>Mobil ve Web Optimizasyonu: Platformun hem web hem de mobil cihazlarda kesintisiz bir deneyim sunması için gerekli optimizasyon çalışmaları yapıldı.</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200" b="0" dirty="0">
                          <a:solidFill>
                            <a:schemeClr val="tx1"/>
                          </a:solidFill>
                          <a:latin typeface="Century Gothic" panose="020B0502020202020204" pitchFamily="34" charset="0"/>
                        </a:rPr>
                        <a:t>Güvenlik Protokolleri: Kullanıcı verilerinin ve işlem güvenliğinin korunmasını sağlamak için güncel güvenlik protokolleri ve şifreleme yöntemleri uygulandı.</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200" b="0" dirty="0">
                          <a:solidFill>
                            <a:schemeClr val="tx1"/>
                          </a:solidFill>
                          <a:latin typeface="Century Gothic" panose="020B0502020202020204" pitchFamily="34" charset="0"/>
                        </a:rPr>
                        <a:t>Geribildirim Mekanizması: Tüketicilerin kampanyalar ve hediye seçenekleri hakkında geribildirimde bulunmalarını sağlayacak bir geribildirim mekanizması kuruldu.</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200" b="0" dirty="0">
                          <a:solidFill>
                            <a:schemeClr val="tx1"/>
                          </a:solidFill>
                          <a:latin typeface="Century Gothic" panose="020B0502020202020204" pitchFamily="34" charset="0"/>
                        </a:rPr>
                        <a:t>Bu adımlarla, tüketicilere dinamik ve özelleştirilmiş bir kampanya deneyimi sunmayı amaçladık.</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endParaRPr lang="tr-TR" sz="1200" b="0" dirty="0">
                        <a:solidFill>
                          <a:schemeClr val="tx1"/>
                        </a:solidFill>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200" b="1" dirty="0">
                          <a:solidFill>
                            <a:schemeClr val="tx1"/>
                          </a:solidFill>
                          <a:latin typeface="Century Gothic" panose="020B0502020202020204" pitchFamily="34" charset="0"/>
                        </a:rPr>
                        <a:t>Platformu kullanacak marka/ firmalarımız:</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200" b="0" dirty="0">
                          <a:solidFill>
                            <a:schemeClr val="tx1"/>
                          </a:solidFill>
                          <a:latin typeface="Century Gothic" panose="020B0502020202020204" pitchFamily="34" charset="0"/>
                        </a:rPr>
                        <a:t>Fakir</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200" b="0" dirty="0">
                          <a:solidFill>
                            <a:schemeClr val="tx1"/>
                          </a:solidFill>
                          <a:latin typeface="Century Gothic" panose="020B0502020202020204" pitchFamily="34" charset="0"/>
                        </a:rPr>
                        <a:t>Delonghi</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200" b="0" dirty="0">
                          <a:solidFill>
                            <a:schemeClr val="tx1"/>
                          </a:solidFill>
                          <a:latin typeface="Century Gothic" panose="020B0502020202020204" pitchFamily="34" charset="0"/>
                        </a:rPr>
                        <a:t>Braun</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200" b="0" dirty="0">
                          <a:solidFill>
                            <a:schemeClr val="tx1"/>
                          </a:solidFill>
                          <a:latin typeface="Century Gothic" panose="020B0502020202020204" pitchFamily="34" charset="0"/>
                        </a:rPr>
                        <a:t>İyo</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endParaRPr lang="tr-TR" sz="1200" b="0" dirty="0">
                        <a:solidFill>
                          <a:schemeClr val="tx1"/>
                        </a:solidFill>
                        <a:latin typeface="Century Gothic" panose="020B0502020202020204" pitchFamily="34" charset="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5815898"/>
                  </a:ext>
                </a:extLst>
              </a:tr>
              <a:tr h="298993">
                <a:tc>
                  <a:txBody>
                    <a:bodyPr/>
                    <a:lstStyle/>
                    <a:p>
                      <a:r>
                        <a:rPr lang="tr-TR" sz="1400" b="1" dirty="0">
                          <a:solidFill>
                            <a:schemeClr val="tx1"/>
                          </a:solidFill>
                          <a:latin typeface="Century Gothic" panose="020B0502020202020204" pitchFamily="34" charset="0"/>
                        </a:rPr>
                        <a:t>PROJE BAŞLANGIÇ</a:t>
                      </a:r>
                      <a:endParaRPr lang="tr-TR"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400" b="0" dirty="0">
                          <a:solidFill>
                            <a:schemeClr val="tx1"/>
                          </a:solidFill>
                          <a:latin typeface="Century Gothic" panose="020B0502020202020204" pitchFamily="34" charset="0"/>
                        </a:rPr>
                        <a:t>03.03.2023</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lang="tr-TR"/>
                    </a:p>
                  </a:txBody>
                  <a:tcPr/>
                </a:tc>
                <a:extLst>
                  <a:ext uri="{0D108BD9-81ED-4DB2-BD59-A6C34878D82A}">
                    <a16:rowId xmlns:a16="http://schemas.microsoft.com/office/drawing/2014/main" val="3029913606"/>
                  </a:ext>
                </a:extLst>
              </a:tr>
              <a:tr h="298993">
                <a:tc>
                  <a:txBody>
                    <a:bodyPr/>
                    <a:lstStyle/>
                    <a:p>
                      <a:r>
                        <a:rPr lang="tr-TR" sz="1400" b="1" dirty="0">
                          <a:solidFill>
                            <a:schemeClr val="tx1"/>
                          </a:solidFill>
                          <a:latin typeface="Century Gothic" panose="020B0502020202020204" pitchFamily="34" charset="0"/>
                        </a:rPr>
                        <a:t>PROJE BİTİŞ</a:t>
                      </a:r>
                      <a:endParaRPr lang="tr-TR"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tr-TR" sz="1400" b="0" dirty="0">
                          <a:solidFill>
                            <a:schemeClr val="tx1"/>
                          </a:solidFill>
                          <a:latin typeface="Century Gothic" panose="020B0502020202020204" pitchFamily="34" charset="0"/>
                        </a:rPr>
                        <a:t>15.05.2023</a:t>
                      </a:r>
                      <a:endParaRPr lang="tr-TR" sz="140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lang="tr-TR"/>
                    </a:p>
                  </a:txBody>
                  <a:tcPr/>
                </a:tc>
                <a:extLst>
                  <a:ext uri="{0D108BD9-81ED-4DB2-BD59-A6C34878D82A}">
                    <a16:rowId xmlns:a16="http://schemas.microsoft.com/office/drawing/2014/main" val="2508254445"/>
                  </a:ext>
                </a:extLst>
              </a:tr>
              <a:tr h="2989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400" b="1" dirty="0">
                          <a:solidFill>
                            <a:schemeClr val="tx1"/>
                          </a:solidFill>
                          <a:latin typeface="Century Gothic" panose="020B0502020202020204" pitchFamily="34" charset="0"/>
                        </a:rPr>
                        <a:t>PLANLANAN BÜTÇE</a:t>
                      </a:r>
                      <a:endParaRPr lang="tr-TR"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tr-TR" sz="1400" b="1" dirty="0">
                          <a:solidFill>
                            <a:schemeClr val="tx1"/>
                          </a:solidFill>
                          <a:latin typeface="Century Gothic" panose="020B0502020202020204" pitchFamily="34" charset="0"/>
                        </a:rPr>
                        <a:t>200.000 TL</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lang="tr-TR"/>
                    </a:p>
                  </a:txBody>
                  <a:tcPr/>
                </a:tc>
                <a:extLst>
                  <a:ext uri="{0D108BD9-81ED-4DB2-BD59-A6C34878D82A}">
                    <a16:rowId xmlns:a16="http://schemas.microsoft.com/office/drawing/2014/main" val="3319475920"/>
                  </a:ext>
                </a:extLst>
              </a:tr>
              <a:tr h="504554">
                <a:tc>
                  <a:txBody>
                    <a:bodyPr/>
                    <a:lstStyle/>
                    <a:p>
                      <a:r>
                        <a:rPr lang="tr-TR" sz="1400" b="1" dirty="0">
                          <a:solidFill>
                            <a:schemeClr val="tx1"/>
                          </a:solidFill>
                          <a:latin typeface="Century Gothic" panose="020B0502020202020204" pitchFamily="34" charset="0"/>
                        </a:rPr>
                        <a:t>PROJE PAYDAŞLARI</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tr-TR" sz="1300" dirty="0">
                          <a:solidFill>
                            <a:schemeClr val="tx1"/>
                          </a:solidFill>
                          <a:latin typeface="Century Gothic" panose="020B0502020202020204" pitchFamily="34" charset="0"/>
                        </a:rPr>
                        <a:t>Dijital Dönüşüm Ofisi, Ürün Yönetimi, Bilgi İşlem, Müşteri Deneyim Ekibi</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lang="tr-TR"/>
                    </a:p>
                  </a:txBody>
                  <a:tcPr/>
                </a:tc>
                <a:extLst>
                  <a:ext uri="{0D108BD9-81ED-4DB2-BD59-A6C34878D82A}">
                    <a16:rowId xmlns:a16="http://schemas.microsoft.com/office/drawing/2014/main" val="3219492535"/>
                  </a:ext>
                </a:extLst>
              </a:tr>
              <a:tr h="1456122">
                <a:tc gridSpan="2">
                  <a:txBody>
                    <a:bodyPr/>
                    <a:lstStyle/>
                    <a:p>
                      <a:pPr algn="ctr">
                        <a:lnSpc>
                          <a:spcPct val="150000"/>
                        </a:lnSpc>
                      </a:pPr>
                      <a:r>
                        <a:rPr lang="tr-TR" sz="1300" b="1" dirty="0">
                          <a:solidFill>
                            <a:schemeClr val="tx1"/>
                          </a:solidFill>
                          <a:latin typeface="Century Gothic" panose="020B0502020202020204" pitchFamily="34" charset="0"/>
                        </a:rPr>
                        <a:t>AÇIKLAMA</a:t>
                      </a:r>
                    </a:p>
                    <a:p>
                      <a:pPr algn="l">
                        <a:lnSpc>
                          <a:spcPct val="150000"/>
                        </a:lnSpc>
                      </a:pPr>
                      <a:r>
                        <a:rPr lang="tr-TR" sz="1000" b="0" dirty="0">
                          <a:solidFill>
                            <a:schemeClr val="tx1"/>
                          </a:solidFill>
                          <a:latin typeface="Century Gothic" panose="020B0502020202020204" pitchFamily="34" charset="0"/>
                        </a:rPr>
                        <a:t>Modern tüketicinin beklentilerini karşılamak amacıyla ödüllendirme tabanlı bir platform oluşturduk. Hem web hem de mobil için optimize edilmiş, kullanıcı dostu bir arayüze sahiptir. Bulut tabanlı veri saklama ve analitik yetenekleriyle, markamıza tüketicilerin tercihlerini daha yakından anlamamızı sağlar. Bu inovasyonla, alışveriş deneyiminin geleceğini yeniden tanımlamayı hedefliyoruz.</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tr-TR"/>
                    </a:p>
                  </a:txBody>
                  <a:tcPr/>
                </a:tc>
                <a:tc vMerge="1">
                  <a:txBody>
                    <a:bodyPr/>
                    <a:lstStyle/>
                    <a:p>
                      <a:endParaRPr lang="tr-TR"/>
                    </a:p>
                  </a:txBody>
                  <a:tcP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938410731"/>
                  </a:ext>
                </a:extLst>
              </a:tr>
              <a:tr h="2031973">
                <a:tc gridSpan="2">
                  <a:txBody>
                    <a:bodyPr/>
                    <a:lstStyle/>
                    <a:p>
                      <a:pPr algn="l">
                        <a:lnSpc>
                          <a:spcPct val="150000"/>
                        </a:lnSpc>
                      </a:pPr>
                      <a:r>
                        <a:rPr lang="tr-TR" sz="1000" b="0" dirty="0">
                          <a:solidFill>
                            <a:schemeClr val="tx1"/>
                          </a:solidFill>
                          <a:latin typeface="Century Gothic" panose="020B0502020202020204" pitchFamily="34" charset="0"/>
                        </a:rPr>
                        <a:t>Modül, Segmentasyon ve hedefleme algoritması sayesinde tüketici davranışlarını ve tercihlerini derinlemesine anlama yeteneği ile pazarlama stratejilerini daha isabetli ve etkili bir şekilde oluşturmayı mümkün kılmıştır. , tüketici dönüşüm oranlarını önemli ölçüde artırmıştır. Bu da doğrudan satış hacminin ve gelirin artışına katkıda bulunmuştur. Ayrıca, bu modülün sunduğu analitik veriler, Satış, Pazarlama, Ürün Yönetimi ve Müşteri Hizmetleri gibi diğer bölümler için de stratejik içgörüler sunarak, ürün geliştirme ve müşteri memnuniyeti süreçlerinin iyileştirilmesine katkıda bulunmaktadır.</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tr-TR"/>
                    </a:p>
                  </a:txBody>
                  <a:tcPr/>
                </a:tc>
                <a:tc vMerge="1">
                  <a:txBody>
                    <a:bodyPr/>
                    <a:lstStyle/>
                    <a:p>
                      <a:endParaRPr lang="tr-TR"/>
                    </a:p>
                  </a:txBody>
                  <a:tcPr/>
                </a:tc>
                <a:extLst>
                  <a:ext uri="{0D108BD9-81ED-4DB2-BD59-A6C34878D82A}">
                    <a16:rowId xmlns:a16="http://schemas.microsoft.com/office/drawing/2014/main" val="3787714378"/>
                  </a:ext>
                </a:extLst>
              </a:tr>
            </a:tbl>
          </a:graphicData>
        </a:graphic>
      </p:graphicFrame>
      <p:pic>
        <p:nvPicPr>
          <p:cNvPr id="3" name="Grafik 2" descr="Onay işareti düz dolguyla">
            <a:extLst>
              <a:ext uri="{FF2B5EF4-FFF2-40B4-BE49-F238E27FC236}">
                <a16:creationId xmlns:a16="http://schemas.microsoft.com/office/drawing/2014/main" id="{ECBD1C5A-D39F-1D42-12F8-A1F104827FC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78158" y="852311"/>
            <a:ext cx="384312" cy="384312"/>
          </a:xfrm>
          <a:prstGeom prst="rect">
            <a:avLst/>
          </a:prstGeom>
        </p:spPr>
      </p:pic>
    </p:spTree>
    <p:extLst>
      <p:ext uri="{BB962C8B-B14F-4D97-AF65-F5344CB8AC3E}">
        <p14:creationId xmlns:p14="http://schemas.microsoft.com/office/powerpoint/2010/main" val="366451862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359</Words>
  <Application>Microsoft Office PowerPoint</Application>
  <PresentationFormat>Geniş ekran</PresentationFormat>
  <Paragraphs>31</Paragraphs>
  <Slides>1</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vt:i4>
      </vt:variant>
    </vt:vector>
  </HeadingPairs>
  <TitlesOfParts>
    <vt:vector size="6" baseType="lpstr">
      <vt:lpstr>Arial</vt:lpstr>
      <vt:lpstr>Calibri</vt:lpstr>
      <vt:lpstr>Calibri Light</vt:lpstr>
      <vt:lpstr>Century Gothic</vt:lpstr>
      <vt:lpstr>Office Teması</vt:lpstr>
      <vt:lpstr>Tüketiciler için Dinamik Kampanya Modülü Projesi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Dijital Varlık Yönetimi (DAM) Projesi</dc:title>
  <dc:creator>Ali ilker Yüceer</dc:creator>
  <cp:lastModifiedBy>Ali ilker Yüceer</cp:lastModifiedBy>
  <cp:revision>3</cp:revision>
  <dcterms:created xsi:type="dcterms:W3CDTF">2023-08-24T09:17:46Z</dcterms:created>
  <dcterms:modified xsi:type="dcterms:W3CDTF">2023-08-29T07:39:04Z</dcterms:modified>
</cp:coreProperties>
</file>