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101" r:id="rId2"/>
    <p:sldId id="5097" r:id="rId3"/>
    <p:sldId id="5080" r:id="rId4"/>
    <p:sldId id="950" r:id="rId5"/>
    <p:sldId id="548" r:id="rId6"/>
    <p:sldId id="5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C00000"/>
    <a:srgbClr val="F20000"/>
    <a:srgbClr val="FFFFFF"/>
    <a:srgbClr val="D71F27"/>
    <a:srgbClr val="F2F2F2"/>
    <a:srgbClr val="D7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8293F-3322-4032-A4F8-FB8094FA8D4A}" v="2" dt="2023-08-01T08:42:46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i HAMNELİ" userId="113f4024-8770-4d3f-b47b-2a6fb561eb22" providerId="ADAL" clId="{9EC16FB3-6713-439B-83A4-A1A5DFC8F2BD}"/>
    <pc:docChg chg="custSel modSld">
      <pc:chgData name="Taki HAMNELİ" userId="113f4024-8770-4d3f-b47b-2a6fb561eb22" providerId="ADAL" clId="{9EC16FB3-6713-439B-83A4-A1A5DFC8F2BD}" dt="2022-08-05T09:19:59.782" v="12" actId="14100"/>
      <pc:docMkLst>
        <pc:docMk/>
      </pc:docMkLst>
      <pc:sldChg chg="addSp delSp modSp mod">
        <pc:chgData name="Taki HAMNELİ" userId="113f4024-8770-4d3f-b47b-2a6fb561eb22" providerId="ADAL" clId="{9EC16FB3-6713-439B-83A4-A1A5DFC8F2BD}" dt="2022-08-05T09:19:59.782" v="12" actId="14100"/>
        <pc:sldMkLst>
          <pc:docMk/>
          <pc:sldMk cId="2265508568" sldId="5093"/>
        </pc:sldMkLst>
        <pc:spChg chg="mod">
          <ac:chgData name="Taki HAMNELİ" userId="113f4024-8770-4d3f-b47b-2a6fb561eb22" providerId="ADAL" clId="{9EC16FB3-6713-439B-83A4-A1A5DFC8F2BD}" dt="2022-08-05T09:19:59.782" v="12" actId="14100"/>
          <ac:spMkLst>
            <pc:docMk/>
            <pc:sldMk cId="2265508568" sldId="5093"/>
            <ac:spMk id="8" creationId="{CAF4B131-23D3-AF42-59A7-939562F10F50}"/>
          </ac:spMkLst>
        </pc:spChg>
        <pc:picChg chg="del">
          <ac:chgData name="Taki HAMNELİ" userId="113f4024-8770-4d3f-b47b-2a6fb561eb22" providerId="ADAL" clId="{9EC16FB3-6713-439B-83A4-A1A5DFC8F2BD}" dt="2022-08-05T09:19:23.310" v="1" actId="478"/>
          <ac:picMkLst>
            <pc:docMk/>
            <pc:sldMk cId="2265508568" sldId="5093"/>
            <ac:picMk id="7" creationId="{47958EA8-41DC-E144-E852-B3E9F1EE540C}"/>
          </ac:picMkLst>
        </pc:picChg>
        <pc:picChg chg="add mod ord modCrop">
          <ac:chgData name="Taki HAMNELİ" userId="113f4024-8770-4d3f-b47b-2a6fb561eb22" providerId="ADAL" clId="{9EC16FB3-6713-439B-83A4-A1A5DFC8F2BD}" dt="2022-08-05T09:19:52.316" v="10" actId="167"/>
          <ac:picMkLst>
            <pc:docMk/>
            <pc:sldMk cId="2265508568" sldId="5093"/>
            <ac:picMk id="10" creationId="{7E6708B9-2D68-67C1-4D3B-11A9F52CBE7E}"/>
          </ac:picMkLst>
        </pc:picChg>
      </pc:sldChg>
    </pc:docChg>
  </pc:docChgLst>
  <pc:docChgLst>
    <pc:chgData name="Taki HAMNELİ" userId="113f4024-8770-4d3f-b47b-2a6fb561eb22" providerId="ADAL" clId="{9378293F-3322-4032-A4F8-FB8094FA8D4A}"/>
    <pc:docChg chg="delSld">
      <pc:chgData name="Taki HAMNELİ" userId="113f4024-8770-4d3f-b47b-2a6fb561eb22" providerId="ADAL" clId="{9378293F-3322-4032-A4F8-FB8094FA8D4A}" dt="2023-08-01T08:43:27.358" v="15" actId="47"/>
      <pc:docMkLst>
        <pc:docMk/>
      </pc:docMkLst>
      <pc:sldChg chg="del">
        <pc:chgData name="Taki HAMNELİ" userId="113f4024-8770-4d3f-b47b-2a6fb561eb22" providerId="ADAL" clId="{9378293F-3322-4032-A4F8-FB8094FA8D4A}" dt="2023-08-01T08:43:06.511" v="10" actId="47"/>
        <pc:sldMkLst>
          <pc:docMk/>
          <pc:sldMk cId="3032088378" sldId="264"/>
        </pc:sldMkLst>
      </pc:sldChg>
      <pc:sldChg chg="del">
        <pc:chgData name="Taki HAMNELİ" userId="113f4024-8770-4d3f-b47b-2a6fb561eb22" providerId="ADAL" clId="{9378293F-3322-4032-A4F8-FB8094FA8D4A}" dt="2023-08-01T08:38:25.739" v="8" actId="47"/>
        <pc:sldMkLst>
          <pc:docMk/>
          <pc:sldMk cId="2665101825" sldId="530"/>
        </pc:sldMkLst>
      </pc:sldChg>
      <pc:sldChg chg="del">
        <pc:chgData name="Taki HAMNELİ" userId="113f4024-8770-4d3f-b47b-2a6fb561eb22" providerId="ADAL" clId="{9378293F-3322-4032-A4F8-FB8094FA8D4A}" dt="2023-08-01T08:38:29.098" v="9" actId="47"/>
        <pc:sldMkLst>
          <pc:docMk/>
          <pc:sldMk cId="689583845" sldId="532"/>
        </pc:sldMkLst>
      </pc:sldChg>
      <pc:sldChg chg="del">
        <pc:chgData name="Taki HAMNELİ" userId="113f4024-8770-4d3f-b47b-2a6fb561eb22" providerId="ADAL" clId="{9378293F-3322-4032-A4F8-FB8094FA8D4A}" dt="2023-08-01T08:43:21.944" v="14" actId="47"/>
        <pc:sldMkLst>
          <pc:docMk/>
          <pc:sldMk cId="3128418167" sldId="543"/>
        </pc:sldMkLst>
      </pc:sldChg>
      <pc:sldChg chg="del">
        <pc:chgData name="Taki HAMNELİ" userId="113f4024-8770-4d3f-b47b-2a6fb561eb22" providerId="ADAL" clId="{9378293F-3322-4032-A4F8-FB8094FA8D4A}" dt="2023-08-01T08:38:15.583" v="7" actId="47"/>
        <pc:sldMkLst>
          <pc:docMk/>
          <pc:sldMk cId="4119467676" sldId="544"/>
        </pc:sldMkLst>
      </pc:sldChg>
      <pc:sldChg chg="del">
        <pc:chgData name="Taki HAMNELİ" userId="113f4024-8770-4d3f-b47b-2a6fb561eb22" providerId="ADAL" clId="{9378293F-3322-4032-A4F8-FB8094FA8D4A}" dt="2023-08-01T08:37:39.645" v="0" actId="47"/>
        <pc:sldMkLst>
          <pc:docMk/>
          <pc:sldMk cId="1102922846" sldId="5076"/>
        </pc:sldMkLst>
      </pc:sldChg>
      <pc:sldChg chg="del">
        <pc:chgData name="Taki HAMNELİ" userId="113f4024-8770-4d3f-b47b-2a6fb561eb22" providerId="ADAL" clId="{9378293F-3322-4032-A4F8-FB8094FA8D4A}" dt="2023-08-01T08:43:08.130" v="11" actId="47"/>
        <pc:sldMkLst>
          <pc:docMk/>
          <pc:sldMk cId="1058124609" sldId="5077"/>
        </pc:sldMkLst>
      </pc:sldChg>
      <pc:sldChg chg="del">
        <pc:chgData name="Taki HAMNELİ" userId="113f4024-8770-4d3f-b47b-2a6fb561eb22" providerId="ADAL" clId="{9378293F-3322-4032-A4F8-FB8094FA8D4A}" dt="2023-08-01T08:38:10.156" v="5" actId="47"/>
        <pc:sldMkLst>
          <pc:docMk/>
          <pc:sldMk cId="230808883" sldId="5089"/>
        </pc:sldMkLst>
      </pc:sldChg>
      <pc:sldChg chg="del">
        <pc:chgData name="Taki HAMNELİ" userId="113f4024-8770-4d3f-b47b-2a6fb561eb22" providerId="ADAL" clId="{9378293F-3322-4032-A4F8-FB8094FA8D4A}" dt="2023-08-01T08:38:13.105" v="6" actId="47"/>
        <pc:sldMkLst>
          <pc:docMk/>
          <pc:sldMk cId="524990365" sldId="5091"/>
        </pc:sldMkLst>
      </pc:sldChg>
      <pc:sldChg chg="del">
        <pc:chgData name="Taki HAMNELİ" userId="113f4024-8770-4d3f-b47b-2a6fb561eb22" providerId="ADAL" clId="{9378293F-3322-4032-A4F8-FB8094FA8D4A}" dt="2023-08-01T08:38:04.190" v="1" actId="47"/>
        <pc:sldMkLst>
          <pc:docMk/>
          <pc:sldMk cId="2265508568" sldId="5093"/>
        </pc:sldMkLst>
      </pc:sldChg>
      <pc:sldChg chg="del">
        <pc:chgData name="Taki HAMNELİ" userId="113f4024-8770-4d3f-b47b-2a6fb561eb22" providerId="ADAL" clId="{9378293F-3322-4032-A4F8-FB8094FA8D4A}" dt="2023-08-01T08:38:05.324" v="2" actId="47"/>
        <pc:sldMkLst>
          <pc:docMk/>
          <pc:sldMk cId="4121806565" sldId="5094"/>
        </pc:sldMkLst>
      </pc:sldChg>
      <pc:sldChg chg="del">
        <pc:chgData name="Taki HAMNELİ" userId="113f4024-8770-4d3f-b47b-2a6fb561eb22" providerId="ADAL" clId="{9378293F-3322-4032-A4F8-FB8094FA8D4A}" dt="2023-08-01T08:38:06.223" v="3" actId="47"/>
        <pc:sldMkLst>
          <pc:docMk/>
          <pc:sldMk cId="1969512530" sldId="5095"/>
        </pc:sldMkLst>
      </pc:sldChg>
      <pc:sldChg chg="del">
        <pc:chgData name="Taki HAMNELİ" userId="113f4024-8770-4d3f-b47b-2a6fb561eb22" providerId="ADAL" clId="{9378293F-3322-4032-A4F8-FB8094FA8D4A}" dt="2023-08-01T08:38:07.963" v="4" actId="47"/>
        <pc:sldMkLst>
          <pc:docMk/>
          <pc:sldMk cId="1706720453" sldId="5096"/>
        </pc:sldMkLst>
      </pc:sldChg>
      <pc:sldChg chg="del">
        <pc:chgData name="Taki HAMNELİ" userId="113f4024-8770-4d3f-b47b-2a6fb561eb22" providerId="ADAL" clId="{9378293F-3322-4032-A4F8-FB8094FA8D4A}" dt="2023-08-01T08:43:27.358" v="15" actId="47"/>
        <pc:sldMkLst>
          <pc:docMk/>
          <pc:sldMk cId="3878379375" sldId="5098"/>
        </pc:sldMkLst>
      </pc:sldChg>
      <pc:sldChg chg="del">
        <pc:chgData name="Taki HAMNELİ" userId="113f4024-8770-4d3f-b47b-2a6fb561eb22" providerId="ADAL" clId="{9378293F-3322-4032-A4F8-FB8094FA8D4A}" dt="2023-08-01T08:43:09.640" v="12" actId="47"/>
        <pc:sldMkLst>
          <pc:docMk/>
          <pc:sldMk cId="1455381860" sldId="5100"/>
        </pc:sldMkLst>
      </pc:sldChg>
      <pc:sldChg chg="del">
        <pc:chgData name="Taki HAMNELİ" userId="113f4024-8770-4d3f-b47b-2a6fb561eb22" providerId="ADAL" clId="{9378293F-3322-4032-A4F8-FB8094FA8D4A}" dt="2023-08-01T08:43:15.948" v="13" actId="47"/>
        <pc:sldMkLst>
          <pc:docMk/>
          <pc:sldMk cId="3589402177" sldId="51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503BAA-D4EC-42FD-8F69-1B7ABBE3A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1D82B-2DC6-4221-9784-87B806993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3319-79EC-4907-B768-588EED6E0C65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7A44-6E96-40C1-833C-AEE2BB411E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E732B-0ABC-46DC-B164-1C5D94B161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6C30-2E86-4316-8B2F-BFFC8187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1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BBF7-C1DF-4309-B93A-032A1AF91CA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2CBB-DB81-4FD1-A329-929D1D3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D09A-BADC-47C8-A74B-6E5E0CE4230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60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Titillium Lt" panose="000003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Titillium Lt" panose="000003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92CBB-DB81-4FD1-A329-929D1D35E4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Ocakta parti zamanı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92CBB-DB81-4FD1-A329-929D1D35E4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6B1A-65B0-4862-896B-EEC95BE6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F582B-9997-400D-9DE0-722225DC1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A7DF9-7505-495B-ADB8-35AC22ED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2697A-10B6-4107-846A-1317A7A0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EE67-0C26-434A-8D4F-364E5830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A506-93A1-4B63-B0B3-8A04BDEE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F8FFA-F084-4499-B579-6D6AE68CC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54C7B-BF85-410A-B2AB-0B727E55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829C-E2CA-44DC-86F5-93E8AA83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A0CAA-BB5E-47C5-9E0E-289A77EF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BE1CA-307C-47BB-A5A4-85BE83676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A58E3-79D4-4D76-819C-9FC3787DD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8400B-D687-4A99-97C8-E6CA3F6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200" y="63341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FD278-482F-4BB8-94D0-2E640BD0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8A44-755F-44FC-BAD5-218CDA8C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FF399-C2F5-C29F-4CF0-9B00355600B1}"/>
              </a:ext>
            </a:extLst>
          </p:cNvPr>
          <p:cNvSpPr/>
          <p:nvPr userDrawn="1"/>
        </p:nvSpPr>
        <p:spPr>
          <a:xfrm>
            <a:off x="-101600" y="-1"/>
            <a:ext cx="720436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DBFE-6358-848B-F050-DF17B729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38278-BDD0-E63A-4E50-AF54B97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F5763-5AF9-2A21-2E4B-544D96AF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3AC72-4E8C-D618-0EB8-0474BED6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445039-7369-0838-E9EA-5E1F7ADB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D6DFFD-4175-CAB6-2A22-D4DCD79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07110F-C5B5-5273-7157-7DFA16F5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B02A31-B70F-A751-0D34-C3706176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6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6E59F-0CD4-1277-4DE6-AF8DC984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A04B3C3-4303-2FFE-B941-DF27DC2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81FAE3-C6B8-2050-59E1-DE3C572E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05E505-3CBE-EB40-8C1B-FEA0C42E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BF09-D3C9-439D-93AE-82330B61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087F7-1D5A-4975-96FE-1C3AE83C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DFB8-0DF2-4892-AD62-F6303D5F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DF97-D305-4030-A9CE-7B4964D8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52E9-DD6A-492F-90F1-BA1AD74E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2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A6F0-9AD4-46C7-85EA-1DDCE0E2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AB52-B405-4C12-87D1-6C341345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253E5-DA83-4266-92B2-8B10A771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4509-4ACD-4A7F-AD1C-6036BA66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4340-D5F4-4B09-9B31-134E20A8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6FAD-DA6F-4AC3-A1DB-E805010E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520C-3778-497A-89D9-461528E84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518F1-A5D9-43E0-A446-11B20D2A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6ABC-755D-4B9E-8A99-C0483DC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1A3AA-2706-4B19-8E1C-54AED8C7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B4BD9-E0C3-488F-B14D-F359A65C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04DD-73F8-4D76-8E33-E37F4DE2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FCC01-8D60-4C5E-B00B-7C3C3D60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EAE60-5437-436D-9E71-BBFF64E71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16126-7419-4AB1-9CF5-ABF9720DC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43ADE-4055-4C14-B347-FA6C5333C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B2BBA-80B9-446A-B0C2-7C8D7FB0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140A6-4227-455A-80A7-BBC8E3C9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A49C2-1886-43A5-9DB0-9DC7CAEC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418C-D4C8-4818-B933-84BAAD62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76724-53CF-4C89-9067-23D617E8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C7ED6-C5C7-46BB-ADB8-068A877E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73FDE-239F-4A66-A338-71E4591A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338B7-2DFD-442D-B50F-147C8DB6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76ECC-0CA3-44D9-8D14-767EA16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CAFD4-DC31-4733-B27B-2D60586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57ED-C7C6-48D0-ABF6-4486CB64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EE5D-7A0F-4131-854C-BC76020F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188D-CF05-4684-9EC9-F8A6EAAB8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8AD0B-B4EE-4DD3-B9F6-5F318828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E2C2A-DBE6-4A30-9E1E-54D5C0F8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B378F-AD45-44AA-8082-55A6DF66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D1D8-597F-48FB-9777-AB928E03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F433C-88EB-4624-AE5B-AFBB35AD8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8C76A-AD0F-4B60-BC10-F7B53FCA6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044FB-9A42-487B-9245-5710876A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E5B52-F76F-450B-825F-D75575BA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C09A3-4489-421A-8B3D-72507EF3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FE956-D5AD-4A07-990B-37DD182B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ADF4-20BC-4736-AD2A-7493F992D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46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6EF0-2E0F-49A8-AFBC-2CAA493F9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AA7AA-A83C-4BC7-8831-13363B4D0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AA07-C1DE-47CF-B58A-E6F4CDDF9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C21D-4D78-4B75-9E51-B775553CB1B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06AA9CE-A6FF-1CC9-E57F-065C34C3DC9F}"/>
              </a:ext>
            </a:extLst>
          </p:cNvPr>
          <p:cNvSpPr txBox="1"/>
          <p:nvPr userDrawn="1"/>
        </p:nvSpPr>
        <p:spPr>
          <a:xfrm rot="16200000">
            <a:off x="-1664942" y="2016789"/>
            <a:ext cx="3943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Nuhoğlu Yenitepe 1.Etap B Blok No:4BL Daire:228 Kadıköy/İstanbul  +90 216 504 13 80      info@s4c.com.tr</a:t>
            </a:r>
            <a:endParaRPr lang="tr-TR" sz="600">
              <a:solidFill>
                <a:schemeClr val="bg1"/>
              </a:solidFill>
            </a:endParaRP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370A13AB-6F5E-1DE0-E0C6-BE7C358FAEE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0"/>
            <a:ext cx="577780" cy="69469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3CFD259-B43C-432A-C682-A878A1988B8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7228" y="6067460"/>
            <a:ext cx="1052236" cy="5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9EB44-A4A8-F996-E546-EF23D8D0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26" y="1669396"/>
            <a:ext cx="9398292" cy="38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1417B-2964-4297-94D4-00AC6892E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8457" y="-125238"/>
            <a:ext cx="4744938" cy="1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EB381503-7995-4123-8AF6-F78140CF4AD0}"/>
              </a:ext>
            </a:extLst>
          </p:cNvPr>
          <p:cNvSpPr txBox="1">
            <a:spLocks/>
          </p:cNvSpPr>
          <p:nvPr/>
        </p:nvSpPr>
        <p:spPr>
          <a:xfrm>
            <a:off x="1208926" y="5578870"/>
            <a:ext cx="9144000" cy="6142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S/4HANA Projesi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Kickoff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toplantısı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F857E2-3261-6063-6227-EC9701DA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14" y="6149896"/>
            <a:ext cx="5116228" cy="7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4BC32EE-0667-4D44-3EC6-E02B1061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45" y="973668"/>
            <a:ext cx="6569449" cy="491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F5EC5C-3480-107D-5AF5-BBBF0FE00F2D}"/>
              </a:ext>
            </a:extLst>
          </p:cNvPr>
          <p:cNvSpPr txBox="1"/>
          <p:nvPr/>
        </p:nvSpPr>
        <p:spPr>
          <a:xfrm>
            <a:off x="822073" y="743969"/>
            <a:ext cx="5409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Hakkımızda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228D7-AC1E-691A-02F6-693C70DAB7CE}"/>
              </a:ext>
            </a:extLst>
          </p:cNvPr>
          <p:cNvSpPr txBox="1"/>
          <p:nvPr/>
        </p:nvSpPr>
        <p:spPr>
          <a:xfrm>
            <a:off x="712743" y="1976882"/>
            <a:ext cx="44754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6159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Bülent Börekçilik, eskiden beri bilinen Adana Böreğini tekrar güncelleyerek günümüze taşıdı ve seri imalatına başlayarak İstanbul’da da şubeler açmaya başladı.</a:t>
            </a:r>
          </a:p>
          <a:p>
            <a:endParaRPr lang="tr-TR" dirty="0">
              <a:solidFill>
                <a:srgbClr val="6159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dirty="0">
                <a:solidFill>
                  <a:srgbClr val="6159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Daha İstanbul’a gelir gelmez büyük bir ilgiyle karşılanan “Meşhur Adana Böreği” sıcak yenmesi tavsiye edildiği için şubelerde börek almak için kuyruklar oluştu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A81DF14C-D861-D485-10A9-2CA5B2B13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14" y="6149896"/>
            <a:ext cx="5116228" cy="7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6">
            <a:extLst>
              <a:ext uri="{FF2B5EF4-FFF2-40B4-BE49-F238E27FC236}">
                <a16:creationId xmlns:a16="http://schemas.microsoft.com/office/drawing/2014/main" id="{9F9E7EB5-64D3-3C96-40D4-B7822BB48501}"/>
              </a:ext>
            </a:extLst>
          </p:cNvPr>
          <p:cNvSpPr txBox="1"/>
          <p:nvPr/>
        </p:nvSpPr>
        <p:spPr>
          <a:xfrm>
            <a:off x="1055914" y="133785"/>
            <a:ext cx="540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D71F27"/>
                </a:solidFill>
                <a:latin typeface="Montserrat Black" panose="00000A00000000000000" pitchFamily="2" charset="0"/>
              </a:rPr>
              <a:t>Proje Kapsamı</a:t>
            </a:r>
          </a:p>
        </p:txBody>
      </p:sp>
      <p:sp>
        <p:nvSpPr>
          <p:cNvPr id="27" name="TextBox 58">
            <a:extLst>
              <a:ext uri="{FF2B5EF4-FFF2-40B4-BE49-F238E27FC236}">
                <a16:creationId xmlns:a16="http://schemas.microsoft.com/office/drawing/2014/main" id="{54E342EC-9C8C-3DEE-5322-DDF87CD8D2AC}"/>
              </a:ext>
            </a:extLst>
          </p:cNvPr>
          <p:cNvSpPr txBox="1"/>
          <p:nvPr/>
        </p:nvSpPr>
        <p:spPr>
          <a:xfrm>
            <a:off x="10040397" y="2804284"/>
            <a:ext cx="1907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>
                <a:solidFill>
                  <a:schemeClr val="bg1"/>
                </a:solidFill>
                <a:latin typeface="Montserrat Black" panose="00000A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Üretim hatları arasında modellemesinde ortalama doluluğu ve sipariş terminine uyum oranının sağlanması</a:t>
            </a:r>
          </a:p>
        </p:txBody>
      </p:sp>
      <p:sp>
        <p:nvSpPr>
          <p:cNvPr id="29" name="TextBox 60">
            <a:extLst>
              <a:ext uri="{FF2B5EF4-FFF2-40B4-BE49-F238E27FC236}">
                <a16:creationId xmlns:a16="http://schemas.microsoft.com/office/drawing/2014/main" id="{6F94C3EF-64AE-95E3-228B-164FBE30D4D9}"/>
              </a:ext>
            </a:extLst>
          </p:cNvPr>
          <p:cNvSpPr txBox="1"/>
          <p:nvPr/>
        </p:nvSpPr>
        <p:spPr>
          <a:xfrm>
            <a:off x="10102824" y="5090651"/>
            <a:ext cx="1697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>
                <a:solidFill>
                  <a:schemeClr val="bg1"/>
                </a:solidFill>
                <a:latin typeface="Montserrat Black" panose="00000A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Kritik malzeme yeterlilik seviyeleriniz izlenip, planda erken aksiyon alınması</a:t>
            </a:r>
          </a:p>
        </p:txBody>
      </p:sp>
      <p:pic>
        <p:nvPicPr>
          <p:cNvPr id="8" name="Grafik 7" descr="Traktör düz dolguyla">
            <a:extLst>
              <a:ext uri="{FF2B5EF4-FFF2-40B4-BE49-F238E27FC236}">
                <a16:creationId xmlns:a16="http://schemas.microsoft.com/office/drawing/2014/main" id="{613AF937-B37E-582C-FC7E-C20C37F5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7886" y="943507"/>
            <a:ext cx="914400" cy="9144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F2B5613-409B-1FCD-8957-861C1995B612}"/>
              </a:ext>
            </a:extLst>
          </p:cNvPr>
          <p:cNvSpPr txBox="1"/>
          <p:nvPr/>
        </p:nvSpPr>
        <p:spPr>
          <a:xfrm>
            <a:off x="952657" y="1959743"/>
            <a:ext cx="302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SD-Satış ve Dağıtım Modülü</a:t>
            </a:r>
          </a:p>
          <a:p>
            <a:pPr algn="just"/>
            <a:r>
              <a:rPr lang="tr-TR" sz="1200"/>
              <a:t>S</a:t>
            </a:r>
            <a:r>
              <a:rPr lang="tr-TR" sz="1200" b="0" i="0">
                <a:effectLst/>
              </a:rPr>
              <a:t>atış öncesi aktivitelerinden başlayarak satış, sevkiyat ve faturalamaya kadar devam eden iş süreçlerini yönetir.</a:t>
            </a:r>
            <a:endParaRPr lang="tr-TR" sz="1200"/>
          </a:p>
        </p:txBody>
      </p:sp>
      <p:pic>
        <p:nvPicPr>
          <p:cNvPr id="11" name="Grafik 10" descr="Hammadde düz dolguyla">
            <a:extLst>
              <a:ext uri="{FF2B5EF4-FFF2-40B4-BE49-F238E27FC236}">
                <a16:creationId xmlns:a16="http://schemas.microsoft.com/office/drawing/2014/main" id="{347A0998-CBED-7F0B-02EF-37415B6E5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2055" y="997030"/>
            <a:ext cx="707886" cy="70788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35BFCB-156D-AF13-3973-2330ED6DDB92}"/>
              </a:ext>
            </a:extLst>
          </p:cNvPr>
          <p:cNvSpPr txBox="1"/>
          <p:nvPr/>
        </p:nvSpPr>
        <p:spPr>
          <a:xfrm>
            <a:off x="4657087" y="1821070"/>
            <a:ext cx="302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MM-Satın Alma ve Malzeme Yönetimi Modülü</a:t>
            </a:r>
          </a:p>
          <a:p>
            <a:pPr algn="just"/>
            <a:r>
              <a:rPr lang="tr-TR" sz="1200">
                <a:solidFill>
                  <a:srgbClr val="000000"/>
                </a:solidFill>
              </a:rPr>
              <a:t>B</a:t>
            </a:r>
            <a:r>
              <a:rPr lang="tr-TR" sz="1200" b="0" i="0">
                <a:solidFill>
                  <a:srgbClr val="000000"/>
                </a:solidFill>
                <a:effectLst/>
              </a:rPr>
              <a:t>ir şirket veya işletmenin malzeme ihtiyaçlarının planlamasında, satın almada , stok yönetiminde, lojistik fatura yönetiminde ki süreçleri kapsamaktadır.</a:t>
            </a:r>
            <a:endParaRPr lang="tr-TR" sz="1200" b="1"/>
          </a:p>
        </p:txBody>
      </p:sp>
      <p:pic>
        <p:nvPicPr>
          <p:cNvPr id="14" name="Grafik 13" descr="Üretim düz dolguyla">
            <a:extLst>
              <a:ext uri="{FF2B5EF4-FFF2-40B4-BE49-F238E27FC236}">
                <a16:creationId xmlns:a16="http://schemas.microsoft.com/office/drawing/2014/main" id="{B8F94144-A58E-D3AE-ED49-31749A35B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2346" y="1040730"/>
            <a:ext cx="620486" cy="620486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C1456F3F-EA76-B16A-4227-C9CDA1772CD6}"/>
              </a:ext>
            </a:extLst>
          </p:cNvPr>
          <p:cNvSpPr txBox="1"/>
          <p:nvPr/>
        </p:nvSpPr>
        <p:spPr>
          <a:xfrm>
            <a:off x="8818932" y="1821069"/>
            <a:ext cx="323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PP-Üretim Planlama Modülü</a:t>
            </a:r>
          </a:p>
          <a:p>
            <a:pPr algn="just"/>
            <a:r>
              <a:rPr lang="tr-TR" sz="1200" i="0">
                <a:solidFill>
                  <a:srgbClr val="000000"/>
                </a:solidFill>
                <a:effectLst/>
              </a:rPr>
              <a:t>SAP</a:t>
            </a:r>
            <a:r>
              <a:rPr lang="tr-TR" sz="1200" b="1" i="0">
                <a:solidFill>
                  <a:srgbClr val="000000"/>
                </a:solidFill>
                <a:effectLst/>
              </a:rPr>
              <a:t> </a:t>
            </a:r>
            <a:r>
              <a:rPr lang="tr-TR" sz="1200" b="0" i="0">
                <a:solidFill>
                  <a:srgbClr val="000000"/>
                </a:solidFill>
                <a:effectLst/>
              </a:rPr>
              <a:t>de tahminden başlayıp üretimin tamamlanmasının ardından stoğa girmesine kadar olan sürecin tamamı  altında yürütülmektedir. </a:t>
            </a:r>
            <a:endParaRPr lang="tr-TR" sz="1200" b="1"/>
          </a:p>
          <a:p>
            <a:endParaRPr lang="tr-TR" sz="1200"/>
          </a:p>
        </p:txBody>
      </p:sp>
      <p:pic>
        <p:nvPicPr>
          <p:cNvPr id="36" name="Grafik 35" descr="Sosyal distancing düz dolguyla">
            <a:extLst>
              <a:ext uri="{FF2B5EF4-FFF2-40B4-BE49-F238E27FC236}">
                <a16:creationId xmlns:a16="http://schemas.microsoft.com/office/drawing/2014/main" id="{1CCFFCD6-09F0-ADC3-64EB-3E136F2C5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7886" y="3180425"/>
            <a:ext cx="707886" cy="707886"/>
          </a:xfrm>
          <a:prstGeom prst="rect">
            <a:avLst/>
          </a:prstGeom>
        </p:spPr>
      </p:pic>
      <p:sp>
        <p:nvSpPr>
          <p:cNvPr id="37" name="Metin kutusu 36">
            <a:extLst>
              <a:ext uri="{FF2B5EF4-FFF2-40B4-BE49-F238E27FC236}">
                <a16:creationId xmlns:a16="http://schemas.microsoft.com/office/drawing/2014/main" id="{AA20B264-6280-8251-241F-3BB10A71AE64}"/>
              </a:ext>
            </a:extLst>
          </p:cNvPr>
          <p:cNvSpPr txBox="1"/>
          <p:nvPr/>
        </p:nvSpPr>
        <p:spPr>
          <a:xfrm>
            <a:off x="958584" y="4067261"/>
            <a:ext cx="339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HR-İnsan Kaynakları Yönetim Modülü</a:t>
            </a:r>
          </a:p>
          <a:p>
            <a:pPr algn="just"/>
            <a:r>
              <a:rPr lang="tr-TR" sz="1200">
                <a:solidFill>
                  <a:srgbClr val="202124"/>
                </a:solidFill>
              </a:rPr>
              <a:t>İ</a:t>
            </a:r>
            <a:r>
              <a:rPr lang="tr-TR" sz="1200" b="0" i="0">
                <a:solidFill>
                  <a:srgbClr val="202124"/>
                </a:solidFill>
                <a:effectLst/>
              </a:rPr>
              <a:t>şe alma, yerleştirme, </a:t>
            </a:r>
            <a:r>
              <a:rPr lang="tr-TR" sz="1200" b="0" i="0" err="1">
                <a:solidFill>
                  <a:srgbClr val="202124"/>
                </a:solidFill>
                <a:effectLst/>
              </a:rPr>
              <a:t>puantajlama</a:t>
            </a:r>
            <a:r>
              <a:rPr lang="tr-TR" sz="1200" b="0" i="0">
                <a:solidFill>
                  <a:srgbClr val="202124"/>
                </a:solidFill>
                <a:effectLst/>
              </a:rPr>
              <a:t>, bordro, motive etme ve değerli çalışanları tutma dahil birçok süreci yönetilmesini sağlar.</a:t>
            </a:r>
            <a:endParaRPr lang="tr-TR" sz="1200" b="1"/>
          </a:p>
        </p:txBody>
      </p:sp>
      <p:pic>
        <p:nvPicPr>
          <p:cNvPr id="39" name="Grafik 38" descr="Hesap makinesi düz dolguyla">
            <a:extLst>
              <a:ext uri="{FF2B5EF4-FFF2-40B4-BE49-F238E27FC236}">
                <a16:creationId xmlns:a16="http://schemas.microsoft.com/office/drawing/2014/main" id="{22EE359F-AB0F-F7FB-8560-5C2F72E2D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70076" y="3231209"/>
            <a:ext cx="707886" cy="707886"/>
          </a:xfrm>
          <a:prstGeom prst="rect">
            <a:avLst/>
          </a:prstGeom>
        </p:spPr>
      </p:pic>
      <p:sp>
        <p:nvSpPr>
          <p:cNvPr id="40" name="Metin kutusu 39">
            <a:extLst>
              <a:ext uri="{FF2B5EF4-FFF2-40B4-BE49-F238E27FC236}">
                <a16:creationId xmlns:a16="http://schemas.microsoft.com/office/drawing/2014/main" id="{BC439428-B804-4C45-5AD2-7E116F2739FD}"/>
              </a:ext>
            </a:extLst>
          </p:cNvPr>
          <p:cNvSpPr txBox="1"/>
          <p:nvPr/>
        </p:nvSpPr>
        <p:spPr>
          <a:xfrm>
            <a:off x="4702629" y="4040004"/>
            <a:ext cx="329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FI- Finansal Muhasebe Modülü</a:t>
            </a:r>
          </a:p>
          <a:p>
            <a:pPr algn="just"/>
            <a:r>
              <a:rPr lang="tr-TR" sz="1200">
                <a:solidFill>
                  <a:srgbClr val="202124"/>
                </a:solidFill>
              </a:rPr>
              <a:t>Ç</a:t>
            </a:r>
            <a:r>
              <a:rPr lang="tr-TR" sz="1200" b="0" i="0">
                <a:solidFill>
                  <a:srgbClr val="202124"/>
                </a:solidFill>
                <a:effectLst/>
              </a:rPr>
              <a:t>eşitli finansal işlem bilgilerini gerçek zamanlı olarak kaydetmeye, toplamaya ve işlemeye yardımcı olan bir modüldür.</a:t>
            </a:r>
            <a:endParaRPr lang="tr-TR" sz="120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D2385C4B-A3D4-A22F-51BF-9F8B4B59AE9E}"/>
              </a:ext>
            </a:extLst>
          </p:cNvPr>
          <p:cNvSpPr txBox="1"/>
          <p:nvPr/>
        </p:nvSpPr>
        <p:spPr>
          <a:xfrm>
            <a:off x="8698172" y="4090195"/>
            <a:ext cx="291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algn="just"/>
            <a:r>
              <a:rPr lang="tr-TR"/>
              <a:t>CO-Maliyet Muhasebesi Modülü</a:t>
            </a:r>
          </a:p>
          <a:p>
            <a:pPr algn="just"/>
            <a:r>
              <a:rPr lang="tr-TR" b="0"/>
              <a:t>Yönetimsel karar verme ve maliyet, kar / zarar takibi için kullanılan, </a:t>
            </a:r>
            <a:r>
              <a:rPr lang="tr-TR" b="0" err="1"/>
              <a:t>SAP’nin</a:t>
            </a:r>
            <a:r>
              <a:rPr lang="tr-TR" b="0"/>
              <a:t> tüm modüllerinden beslenen ana modüllerin başında gelir.</a:t>
            </a:r>
          </a:p>
        </p:txBody>
      </p:sp>
      <p:pic>
        <p:nvPicPr>
          <p:cNvPr id="47" name="Grafik 46" descr="Pano Karışık düz dolguyla">
            <a:extLst>
              <a:ext uri="{FF2B5EF4-FFF2-40B4-BE49-F238E27FC236}">
                <a16:creationId xmlns:a16="http://schemas.microsoft.com/office/drawing/2014/main" id="{F1ADFCE6-09BD-0A5D-AA10-0AE2A4AAC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7557" y="3105327"/>
            <a:ext cx="772800" cy="772800"/>
          </a:xfrm>
          <a:prstGeom prst="rect">
            <a:avLst/>
          </a:prstGeom>
        </p:spPr>
      </p:pic>
      <p:pic>
        <p:nvPicPr>
          <p:cNvPr id="49" name="Grafik 48" descr="Pano Rozeti düz dolguyla">
            <a:extLst>
              <a:ext uri="{FF2B5EF4-FFF2-40B4-BE49-F238E27FC236}">
                <a16:creationId xmlns:a16="http://schemas.microsoft.com/office/drawing/2014/main" id="{072E61FF-46E9-9A4E-6FAB-314035DC51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76253" y="5040025"/>
            <a:ext cx="739490" cy="739490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995DBF74-A3EC-5C8E-1F16-442671786448}"/>
              </a:ext>
            </a:extLst>
          </p:cNvPr>
          <p:cNvSpPr txBox="1"/>
          <p:nvPr/>
        </p:nvSpPr>
        <p:spPr>
          <a:xfrm>
            <a:off x="4702629" y="5845629"/>
            <a:ext cx="302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/>
              <a:t>QM- Kalite Yönetimi Modülü</a:t>
            </a:r>
          </a:p>
          <a:p>
            <a:pPr algn="just"/>
            <a:r>
              <a:rPr lang="tr-TR" sz="1200" b="0" i="0">
                <a:solidFill>
                  <a:srgbClr val="4D5156"/>
                </a:solidFill>
                <a:effectLst/>
              </a:rPr>
              <a:t>Kalite Yönetim </a:t>
            </a:r>
            <a:r>
              <a:rPr lang="tr-TR" sz="1200" b="1" i="0">
                <a:solidFill>
                  <a:srgbClr val="5F6368"/>
                </a:solidFill>
                <a:effectLst/>
              </a:rPr>
              <a:t>QM modülü</a:t>
            </a:r>
            <a:r>
              <a:rPr lang="tr-TR" sz="1200" b="0" i="0">
                <a:solidFill>
                  <a:srgbClr val="4D5156"/>
                </a:solidFill>
                <a:effectLst/>
              </a:rPr>
              <a:t> işletmelerde mal girişi, mal çıkışı ve üretimdeki kalite kontrol işlemlerinin yönetiminde kullanılan modüldür.</a:t>
            </a:r>
            <a:endParaRPr lang="tr-TR" sz="1200" b="1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4B96030-291B-63C2-2375-196CE48A7B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7139" y="0"/>
            <a:ext cx="582869" cy="6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oup 495">
            <a:extLst>
              <a:ext uri="{FF2B5EF4-FFF2-40B4-BE49-F238E27FC236}">
                <a16:creationId xmlns:a16="http://schemas.microsoft.com/office/drawing/2014/main" id="{03515C93-480B-4117-A3F7-6AD1EED1ACE3}"/>
              </a:ext>
            </a:extLst>
          </p:cNvPr>
          <p:cNvGrpSpPr/>
          <p:nvPr/>
        </p:nvGrpSpPr>
        <p:grpSpPr>
          <a:xfrm>
            <a:off x="0" y="0"/>
            <a:ext cx="563498" cy="6858000"/>
            <a:chOff x="2" y="1"/>
            <a:chExt cx="563498" cy="6858000"/>
          </a:xfrm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A79B2690-3CDF-45EE-9D1C-35F3594B46EF}"/>
                </a:ext>
              </a:extLst>
            </p:cNvPr>
            <p:cNvSpPr/>
            <p:nvPr/>
          </p:nvSpPr>
          <p:spPr>
            <a:xfrm rot="5400000">
              <a:off x="-3147249" y="3147252"/>
              <a:ext cx="6858000" cy="563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8" name="Picture 497">
              <a:extLst>
                <a:ext uri="{FF2B5EF4-FFF2-40B4-BE49-F238E27FC236}">
                  <a16:creationId xmlns:a16="http://schemas.microsoft.com/office/drawing/2014/main" id="{3CC639D4-9FA7-41C1-9C28-4853C523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6463" y="5899580"/>
              <a:ext cx="944155" cy="428224"/>
            </a:xfrm>
            <a:prstGeom prst="rect">
              <a:avLst/>
            </a:prstGeom>
          </p:spPr>
        </p:pic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0B7962EA-F5E0-4E27-A72C-33C31888498B}"/>
                </a:ext>
              </a:extLst>
            </p:cNvPr>
            <p:cNvGrpSpPr/>
            <p:nvPr/>
          </p:nvGrpSpPr>
          <p:grpSpPr>
            <a:xfrm>
              <a:off x="73258" y="262070"/>
              <a:ext cx="404020" cy="5228559"/>
              <a:chOff x="73656" y="115585"/>
              <a:chExt cx="404020" cy="5228559"/>
            </a:xfrm>
          </p:grpSpPr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E80AABE7-A7AA-44BC-85AF-C6478A7DD0A1}"/>
                  </a:ext>
                </a:extLst>
              </p:cNvPr>
              <p:cNvSpPr/>
              <p:nvPr/>
            </p:nvSpPr>
            <p:spPr>
              <a:xfrm rot="16200000">
                <a:off x="-2433475" y="2622716"/>
                <a:ext cx="5228559" cy="214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r"/>
                <a:r>
                  <a:rPr lang="tr-TR" sz="900" b="0" i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Dumlupınar Mah. Yumurtacı Abdibey Cad. B Blok No:4BL Kadıköy/İstanbul</a:t>
                </a:r>
                <a:endParaRPr lang="en-US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B2068BFC-D23D-4EE2-9983-1C7ADDBD91BB}"/>
                  </a:ext>
                </a:extLst>
              </p:cNvPr>
              <p:cNvSpPr/>
              <p:nvPr/>
            </p:nvSpPr>
            <p:spPr>
              <a:xfrm rot="16200000">
                <a:off x="-128133" y="2143118"/>
                <a:ext cx="997322" cy="214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r"/>
                <a:r>
                  <a:rPr lang="tr-TR" sz="900" b="0" i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info@s4c.com.tr</a:t>
                </a:r>
                <a:endParaRPr lang="en-US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61692B11-1628-4E37-AEA8-DBD2F878A6F9}"/>
                  </a:ext>
                </a:extLst>
              </p:cNvPr>
              <p:cNvSpPr/>
              <p:nvPr/>
            </p:nvSpPr>
            <p:spPr>
              <a:xfrm rot="16200000">
                <a:off x="-311997" y="721442"/>
                <a:ext cx="1365050" cy="214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r"/>
                <a:r>
                  <a:rPr lang="tr-TR" sz="900" b="0" i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+90 216 504 13 80</a:t>
                </a:r>
                <a:endParaRPr lang="en-US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503" name="Picture 502">
                <a:extLst>
                  <a:ext uri="{FF2B5EF4-FFF2-40B4-BE49-F238E27FC236}">
                    <a16:creationId xmlns:a16="http://schemas.microsoft.com/office/drawing/2014/main" id="{24FECD42-9117-4A49-BE46-2465E430AC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94701"/>
              <a:stretch/>
            </p:blipFill>
            <p:spPr>
              <a:xfrm rot="16200000">
                <a:off x="96724" y="4042933"/>
                <a:ext cx="168161" cy="158192"/>
              </a:xfrm>
              <a:prstGeom prst="rect">
                <a:avLst/>
              </a:prstGeom>
            </p:spPr>
          </p:pic>
          <p:pic>
            <p:nvPicPr>
              <p:cNvPr id="504" name="Picture 503">
                <a:extLst>
                  <a:ext uri="{FF2B5EF4-FFF2-40B4-BE49-F238E27FC236}">
                    <a16:creationId xmlns:a16="http://schemas.microsoft.com/office/drawing/2014/main" id="{F8C1A077-881B-472B-AEDE-167724330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-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29933" y="2748928"/>
                <a:ext cx="95925" cy="95925"/>
              </a:xfrm>
              <a:prstGeom prst="rect">
                <a:avLst/>
              </a:prstGeom>
            </p:spPr>
          </p:pic>
          <p:pic>
            <p:nvPicPr>
              <p:cNvPr id="505" name="Picture 504">
                <a:extLst>
                  <a:ext uri="{FF2B5EF4-FFF2-40B4-BE49-F238E27FC236}">
                    <a16:creationId xmlns:a16="http://schemas.microsoft.com/office/drawing/2014/main" id="{A31774EF-20F0-48CB-9E20-9A2FBAA1E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-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86626">
                <a:off x="327424" y="1294132"/>
                <a:ext cx="100940" cy="100940"/>
              </a:xfrm>
              <a:prstGeom prst="rect">
                <a:avLst/>
              </a:prstGeom>
            </p:spPr>
          </p:pic>
        </p:grpSp>
      </p:grpSp>
      <p:sp>
        <p:nvSpPr>
          <p:cNvPr id="506" name="TextBox 505">
            <a:extLst>
              <a:ext uri="{FF2B5EF4-FFF2-40B4-BE49-F238E27FC236}">
                <a16:creationId xmlns:a16="http://schemas.microsoft.com/office/drawing/2014/main" id="{35610061-3434-405D-B67F-7CC71BEBDE11}"/>
              </a:ext>
            </a:extLst>
          </p:cNvPr>
          <p:cNvSpPr txBox="1"/>
          <p:nvPr/>
        </p:nvSpPr>
        <p:spPr>
          <a:xfrm>
            <a:off x="1143100" y="60622"/>
            <a:ext cx="785416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4000">
                <a:solidFill>
                  <a:srgbClr val="D71F27"/>
                </a:solidFill>
                <a:latin typeface="Montserrat Black" panose="00000A00000000000000" pitchFamily="2" charset="0"/>
              </a:rPr>
              <a:t>KAZANIMLARIMIZ</a:t>
            </a:r>
            <a:endParaRPr lang="en-US" sz="4000">
              <a:solidFill>
                <a:srgbClr val="D71F27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06CA41C-BCA6-A077-5A4A-AD0FA3138755}"/>
              </a:ext>
            </a:extLst>
          </p:cNvPr>
          <p:cNvSpPr txBox="1"/>
          <p:nvPr/>
        </p:nvSpPr>
        <p:spPr>
          <a:xfrm>
            <a:off x="986186" y="2471374"/>
            <a:ext cx="187084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Daha az kağıt, daha az whatsapp kullanımı ile KVKK uyumluluğu sağlar. </a:t>
            </a:r>
          </a:p>
        </p:txBody>
      </p:sp>
      <p:pic>
        <p:nvPicPr>
          <p:cNvPr id="7" name="Grafik 6" descr="Gazete düz dolguyla">
            <a:extLst>
              <a:ext uri="{FF2B5EF4-FFF2-40B4-BE49-F238E27FC236}">
                <a16:creationId xmlns:a16="http://schemas.microsoft.com/office/drawing/2014/main" id="{2AB13E5A-B320-7836-3D4F-A8133EA5E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3100" y="939884"/>
            <a:ext cx="1259391" cy="1259391"/>
          </a:xfrm>
          <a:prstGeom prst="rect">
            <a:avLst/>
          </a:prstGeom>
        </p:spPr>
      </p:pic>
      <p:pic>
        <p:nvPicPr>
          <p:cNvPr id="16" name="Grafik 15" descr="Ui Ux düz dolguyla">
            <a:extLst>
              <a:ext uri="{FF2B5EF4-FFF2-40B4-BE49-F238E27FC236}">
                <a16:creationId xmlns:a16="http://schemas.microsoft.com/office/drawing/2014/main" id="{81D42EE9-61BB-FFCE-99FA-DB80371D34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1147" y="3937931"/>
            <a:ext cx="1161119" cy="1161119"/>
          </a:xfrm>
          <a:prstGeom prst="rect">
            <a:avLst/>
          </a:prstGeom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FC46CE5D-1C0D-FA95-625A-0E140B61D709}"/>
              </a:ext>
            </a:extLst>
          </p:cNvPr>
          <p:cNvSpPr txBox="1"/>
          <p:nvPr/>
        </p:nvSpPr>
        <p:spPr>
          <a:xfrm>
            <a:off x="1007804" y="5235307"/>
            <a:ext cx="18708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Kolay İzlenebilirlik, Erişebilirlik</a:t>
            </a:r>
          </a:p>
        </p:txBody>
      </p:sp>
      <p:pic>
        <p:nvPicPr>
          <p:cNvPr id="11" name="Grafik 10" descr="Pano Karışık düz dolguyla">
            <a:extLst>
              <a:ext uri="{FF2B5EF4-FFF2-40B4-BE49-F238E27FC236}">
                <a16:creationId xmlns:a16="http://schemas.microsoft.com/office/drawing/2014/main" id="{AE99E274-38FB-EAB6-0F6D-D688C39786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9350" y="933850"/>
            <a:ext cx="1119351" cy="1119351"/>
          </a:xfrm>
          <a:prstGeom prst="rect">
            <a:avLst/>
          </a:prstGeom>
        </p:spPr>
      </p:pic>
      <p:sp>
        <p:nvSpPr>
          <p:cNvPr id="36" name="Metin kutusu 35">
            <a:extLst>
              <a:ext uri="{FF2B5EF4-FFF2-40B4-BE49-F238E27FC236}">
                <a16:creationId xmlns:a16="http://schemas.microsoft.com/office/drawing/2014/main" id="{E15DF007-A845-2E11-5CE6-A097483FDFFB}"/>
              </a:ext>
            </a:extLst>
          </p:cNvPr>
          <p:cNvSpPr txBox="1"/>
          <p:nvPr/>
        </p:nvSpPr>
        <p:spPr>
          <a:xfrm>
            <a:off x="7703604" y="2482780"/>
            <a:ext cx="18708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Hızlı, Karlı Kararlar Alabilme</a:t>
            </a:r>
          </a:p>
        </p:txBody>
      </p:sp>
      <p:pic>
        <p:nvPicPr>
          <p:cNvPr id="13" name="Grafik 12" descr="Yukarı eğilimli çubuk grafik düz dolguyla">
            <a:extLst>
              <a:ext uri="{FF2B5EF4-FFF2-40B4-BE49-F238E27FC236}">
                <a16:creationId xmlns:a16="http://schemas.microsoft.com/office/drawing/2014/main" id="{7B5F579C-BBD2-C034-E3F5-AAC8370121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2975" y="1016759"/>
            <a:ext cx="1119351" cy="1119351"/>
          </a:xfrm>
          <a:prstGeom prst="rect">
            <a:avLst/>
          </a:prstGeom>
        </p:spPr>
      </p:pic>
      <p:sp>
        <p:nvSpPr>
          <p:cNvPr id="37" name="Metin kutusu 36">
            <a:extLst>
              <a:ext uri="{FF2B5EF4-FFF2-40B4-BE49-F238E27FC236}">
                <a16:creationId xmlns:a16="http://schemas.microsoft.com/office/drawing/2014/main" id="{9F46A5AC-CE3D-A852-39E0-265D0A7BA43C}"/>
              </a:ext>
            </a:extLst>
          </p:cNvPr>
          <p:cNvSpPr txBox="1"/>
          <p:nvPr/>
        </p:nvSpPr>
        <p:spPr>
          <a:xfrm>
            <a:off x="5437067" y="2475824"/>
            <a:ext cx="18708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Hızlı, Doğru Raporlar</a:t>
            </a:r>
          </a:p>
        </p:txBody>
      </p:sp>
      <p:pic>
        <p:nvPicPr>
          <p:cNvPr id="9" name="Grafik 8" descr="Bulut bilişim düz dolguyla">
            <a:extLst>
              <a:ext uri="{FF2B5EF4-FFF2-40B4-BE49-F238E27FC236}">
                <a16:creationId xmlns:a16="http://schemas.microsoft.com/office/drawing/2014/main" id="{0ECCFDEB-8101-AC05-54E7-59091D3591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16656" y="950105"/>
            <a:ext cx="1119352" cy="1119352"/>
          </a:xfrm>
          <a:prstGeom prst="rect">
            <a:avLst/>
          </a:prstGeom>
        </p:spPr>
      </p:pic>
      <p:sp>
        <p:nvSpPr>
          <p:cNvPr id="38" name="Metin kutusu 37">
            <a:extLst>
              <a:ext uri="{FF2B5EF4-FFF2-40B4-BE49-F238E27FC236}">
                <a16:creationId xmlns:a16="http://schemas.microsoft.com/office/drawing/2014/main" id="{82B695BA-B1C3-4DD7-9167-F25179750DD9}"/>
              </a:ext>
            </a:extLst>
          </p:cNvPr>
          <p:cNvSpPr txBox="1"/>
          <p:nvPr/>
        </p:nvSpPr>
        <p:spPr>
          <a:xfrm>
            <a:off x="3198130" y="2418695"/>
            <a:ext cx="18708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Tüm Bilgilerin Tek Bir Platformda Tutulması</a:t>
            </a:r>
          </a:p>
        </p:txBody>
      </p:sp>
      <p:pic>
        <p:nvPicPr>
          <p:cNvPr id="23" name="Grafik 22" descr="Kuzey ve Güney Amerika’yı gösteren dünya düz dolguyla">
            <a:extLst>
              <a:ext uri="{FF2B5EF4-FFF2-40B4-BE49-F238E27FC236}">
                <a16:creationId xmlns:a16="http://schemas.microsoft.com/office/drawing/2014/main" id="{D0EA4486-2ECC-F9F3-13F6-D9273B4FD6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75412" y="4034342"/>
            <a:ext cx="1094584" cy="1148853"/>
          </a:xfrm>
          <a:prstGeom prst="rect">
            <a:avLst/>
          </a:prstGeom>
        </p:spPr>
      </p:pic>
      <p:sp>
        <p:nvSpPr>
          <p:cNvPr id="39" name="Metin kutusu 38">
            <a:extLst>
              <a:ext uri="{FF2B5EF4-FFF2-40B4-BE49-F238E27FC236}">
                <a16:creationId xmlns:a16="http://schemas.microsoft.com/office/drawing/2014/main" id="{DBAD5124-5FFB-9AB0-93A6-8D10433A3854}"/>
              </a:ext>
            </a:extLst>
          </p:cNvPr>
          <p:cNvSpPr txBox="1"/>
          <p:nvPr/>
        </p:nvSpPr>
        <p:spPr>
          <a:xfrm>
            <a:off x="7713575" y="5440870"/>
            <a:ext cx="19794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Uluslararası Rekabette Uyum </a:t>
            </a:r>
          </a:p>
        </p:txBody>
      </p:sp>
      <p:pic>
        <p:nvPicPr>
          <p:cNvPr id="21" name="Grafik 20" descr="Bağlantılar düz dolguyla">
            <a:extLst>
              <a:ext uri="{FF2B5EF4-FFF2-40B4-BE49-F238E27FC236}">
                <a16:creationId xmlns:a16="http://schemas.microsoft.com/office/drawing/2014/main" id="{C6EC3337-8D02-9130-1121-F41B08EEBD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38861" y="4001236"/>
            <a:ext cx="1196572" cy="1229708"/>
          </a:xfrm>
          <a:prstGeom prst="rect">
            <a:avLst/>
          </a:prstGeom>
        </p:spPr>
      </p:pic>
      <p:sp>
        <p:nvSpPr>
          <p:cNvPr id="40" name="Metin kutusu 39">
            <a:extLst>
              <a:ext uri="{FF2B5EF4-FFF2-40B4-BE49-F238E27FC236}">
                <a16:creationId xmlns:a16="http://schemas.microsoft.com/office/drawing/2014/main" id="{BFD83F4E-BD19-061D-1EE3-7369E6F31919}"/>
              </a:ext>
            </a:extLst>
          </p:cNvPr>
          <p:cNvSpPr txBox="1"/>
          <p:nvPr/>
        </p:nvSpPr>
        <p:spPr>
          <a:xfrm>
            <a:off x="5478229" y="5448586"/>
            <a:ext cx="1999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İş Süreçlerinin Kolaylaşması</a:t>
            </a:r>
          </a:p>
        </p:txBody>
      </p:sp>
      <p:pic>
        <p:nvPicPr>
          <p:cNvPr id="19" name="Grafik 18" descr="Çelik Kasa düz dolguyla">
            <a:extLst>
              <a:ext uri="{FF2B5EF4-FFF2-40B4-BE49-F238E27FC236}">
                <a16:creationId xmlns:a16="http://schemas.microsoft.com/office/drawing/2014/main" id="{7C1CD098-3162-055B-60B1-BD91872DA7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504625" y="3937932"/>
            <a:ext cx="1161119" cy="1161119"/>
          </a:xfrm>
          <a:prstGeom prst="rect">
            <a:avLst/>
          </a:prstGeom>
        </p:spPr>
      </p:pic>
      <p:sp>
        <p:nvSpPr>
          <p:cNvPr id="41" name="Metin kutusu 40">
            <a:extLst>
              <a:ext uri="{FF2B5EF4-FFF2-40B4-BE49-F238E27FC236}">
                <a16:creationId xmlns:a16="http://schemas.microsoft.com/office/drawing/2014/main" id="{C0E34EC9-AD8E-6A1C-42BD-1FDF65D152BD}"/>
              </a:ext>
            </a:extLst>
          </p:cNvPr>
          <p:cNvSpPr txBox="1"/>
          <p:nvPr/>
        </p:nvSpPr>
        <p:spPr>
          <a:xfrm>
            <a:off x="3223588" y="5235307"/>
            <a:ext cx="187084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Banka/ Nakit Süreçlerinin Otomatikleşmesi</a:t>
            </a:r>
          </a:p>
        </p:txBody>
      </p:sp>
      <p:pic>
        <p:nvPicPr>
          <p:cNvPr id="12" name="Grafik 11" descr="İnternet düz dolguyla">
            <a:extLst>
              <a:ext uri="{FF2B5EF4-FFF2-40B4-BE49-F238E27FC236}">
                <a16:creationId xmlns:a16="http://schemas.microsoft.com/office/drawing/2014/main" id="{BC58654B-261D-02A7-D2CB-B762CF837FC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71711" y="3922443"/>
            <a:ext cx="1240101" cy="1240101"/>
          </a:xfrm>
          <a:prstGeom prst="rect">
            <a:avLst/>
          </a:prstGeom>
        </p:spPr>
      </p:pic>
      <p:sp>
        <p:nvSpPr>
          <p:cNvPr id="45" name="Metin kutusu 44">
            <a:extLst>
              <a:ext uri="{FF2B5EF4-FFF2-40B4-BE49-F238E27FC236}">
                <a16:creationId xmlns:a16="http://schemas.microsoft.com/office/drawing/2014/main" id="{36521037-9780-B226-18AF-F68294BAFA3B}"/>
              </a:ext>
            </a:extLst>
          </p:cNvPr>
          <p:cNvSpPr txBox="1"/>
          <p:nvPr/>
        </p:nvSpPr>
        <p:spPr>
          <a:xfrm>
            <a:off x="10028723" y="5175107"/>
            <a:ext cx="184324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SAP ve SAP Dışındaki Bir Çok Platformlarla Entegrasyon Kolaylığı</a:t>
            </a:r>
          </a:p>
        </p:txBody>
      </p:sp>
      <p:pic>
        <p:nvPicPr>
          <p:cNvPr id="6" name="Grafik 5" descr="Kilitle düz dolguyla">
            <a:extLst>
              <a:ext uri="{FF2B5EF4-FFF2-40B4-BE49-F238E27FC236}">
                <a16:creationId xmlns:a16="http://schemas.microsoft.com/office/drawing/2014/main" id="{B3B54179-BA80-3A0D-C5A5-CBD9BE3E592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444343" y="1030851"/>
            <a:ext cx="867238" cy="867238"/>
          </a:xfrm>
          <a:prstGeom prst="rect">
            <a:avLst/>
          </a:prstGeom>
        </p:spPr>
      </p:pic>
      <p:sp>
        <p:nvSpPr>
          <p:cNvPr id="42" name="Metin kutusu 41">
            <a:extLst>
              <a:ext uri="{FF2B5EF4-FFF2-40B4-BE49-F238E27FC236}">
                <a16:creationId xmlns:a16="http://schemas.microsoft.com/office/drawing/2014/main" id="{5F8991D2-4CBA-59F4-5216-22B97279C360}"/>
              </a:ext>
            </a:extLst>
          </p:cNvPr>
          <p:cNvSpPr txBox="1"/>
          <p:nvPr/>
        </p:nvSpPr>
        <p:spPr>
          <a:xfrm>
            <a:off x="9970141" y="2319756"/>
            <a:ext cx="1843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/>
              <a:t>Şirket Bilgilerinin Gizliliğinin Korunması</a:t>
            </a:r>
          </a:p>
        </p:txBody>
      </p:sp>
    </p:spTree>
    <p:extLst>
      <p:ext uri="{BB962C8B-B14F-4D97-AF65-F5344CB8AC3E}">
        <p14:creationId xmlns:p14="http://schemas.microsoft.com/office/powerpoint/2010/main" val="334427830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7D20691-0DC9-73D6-9B87-2AB0AC6E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497" y="1603473"/>
            <a:ext cx="787400" cy="788988"/>
          </a:xfrm>
          <a:prstGeom prst="ellipse">
            <a:avLst/>
          </a:prstGeom>
          <a:solidFill>
            <a:srgbClr val="D71F27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A04319-9400-4F50-9610-885B81E1A4AE}"/>
              </a:ext>
            </a:extLst>
          </p:cNvPr>
          <p:cNvCxnSpPr>
            <a:cxnSpLocks/>
          </p:cNvCxnSpPr>
          <p:nvPr/>
        </p:nvCxnSpPr>
        <p:spPr>
          <a:xfrm>
            <a:off x="6208175" y="-7389"/>
            <a:ext cx="32179" cy="6915395"/>
          </a:xfrm>
          <a:prstGeom prst="line">
            <a:avLst/>
          </a:prstGeom>
          <a:ln w="444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5243B0-A8EF-4DA8-AD2B-F4095032EEC2}"/>
              </a:ext>
            </a:extLst>
          </p:cNvPr>
          <p:cNvCxnSpPr>
            <a:cxnSpLocks/>
          </p:cNvCxnSpPr>
          <p:nvPr/>
        </p:nvCxnSpPr>
        <p:spPr>
          <a:xfrm flipH="1">
            <a:off x="6216592" y="5985054"/>
            <a:ext cx="1" cy="161136"/>
          </a:xfrm>
          <a:prstGeom prst="line">
            <a:avLst/>
          </a:prstGeom>
          <a:ln w="444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399C1F1-4D0F-46C0-B3C7-D406816D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475" y="611540"/>
            <a:ext cx="787400" cy="788988"/>
          </a:xfrm>
          <a:prstGeom prst="ellipse">
            <a:avLst/>
          </a:prstGeom>
          <a:solidFill>
            <a:srgbClr val="D71F27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illium" panose="00000500000000000000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3A9B24-5855-405C-96F3-2F7AFD146AD7}"/>
              </a:ext>
            </a:extLst>
          </p:cNvPr>
          <p:cNvCxnSpPr>
            <a:cxnSpLocks/>
          </p:cNvCxnSpPr>
          <p:nvPr/>
        </p:nvCxnSpPr>
        <p:spPr>
          <a:xfrm flipH="1">
            <a:off x="6223004" y="5115714"/>
            <a:ext cx="1" cy="161136"/>
          </a:xfrm>
          <a:prstGeom prst="line">
            <a:avLst/>
          </a:prstGeom>
          <a:ln w="444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E85836C-DB64-4B34-BF20-1758235F56A6}"/>
              </a:ext>
            </a:extLst>
          </p:cNvPr>
          <p:cNvSpPr/>
          <p:nvPr/>
        </p:nvSpPr>
        <p:spPr>
          <a:xfrm>
            <a:off x="7638857" y="1887518"/>
            <a:ext cx="4139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>
                <a:latin typeface="Titillium Lt" panose="00000300000000000000" pitchFamily="50" charset="0"/>
              </a:rPr>
              <a:t>Proje metodolojisi olarak SAP Active </a:t>
            </a:r>
            <a:r>
              <a:rPr lang="en-US" sz="1400" err="1">
                <a:latin typeface="Titillium Lt" panose="00000300000000000000" pitchFamily="50" charset="0"/>
              </a:rPr>
              <a:t>Metodoloji</a:t>
            </a:r>
            <a:r>
              <a:rPr lang="tr-TR" sz="1400">
                <a:latin typeface="Titillium Lt" panose="00000300000000000000" pitchFamily="50" charset="0"/>
              </a:rPr>
              <a:t>si</a:t>
            </a:r>
            <a:r>
              <a:rPr lang="en-US" sz="1400">
                <a:latin typeface="Titillium Lt" panose="00000300000000000000" pitchFamily="50" charset="0"/>
              </a:rPr>
              <a:t> kullanılacaktır.</a:t>
            </a:r>
            <a:endParaRPr lang="en-US" sz="1400">
              <a:latin typeface="Titillium Lt" panose="000003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82AE91-30C8-4CBD-8764-0BE7065DA5B5}"/>
              </a:ext>
            </a:extLst>
          </p:cNvPr>
          <p:cNvSpPr txBox="1"/>
          <p:nvPr/>
        </p:nvSpPr>
        <p:spPr>
          <a:xfrm>
            <a:off x="7833997" y="415640"/>
            <a:ext cx="39444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D71F29"/>
                </a:solidFill>
                <a:latin typeface="Montserrat Black" panose="00000A00000000000000" pitchFamily="2" charset="0"/>
              </a:rPr>
              <a:t>Proje</a:t>
            </a:r>
          </a:p>
          <a:p>
            <a:pPr algn="r"/>
            <a:r>
              <a:rPr lang="en-US" sz="4000">
                <a:solidFill>
                  <a:srgbClr val="D71F29"/>
                </a:solidFill>
                <a:latin typeface="Montserrat Black" panose="00000A00000000000000" pitchFamily="2" charset="0"/>
              </a:rPr>
              <a:t>Fazları</a:t>
            </a:r>
          </a:p>
        </p:txBody>
      </p:sp>
      <p:pic>
        <p:nvPicPr>
          <p:cNvPr id="61" name="Graphic 60" descr="Clipboard Checked">
            <a:extLst>
              <a:ext uri="{FF2B5EF4-FFF2-40B4-BE49-F238E27FC236}">
                <a16:creationId xmlns:a16="http://schemas.microsoft.com/office/drawing/2014/main" id="{D8DE8D27-EB47-4D5E-83BE-70AE1A5654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2589" y="732277"/>
            <a:ext cx="511170" cy="5111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6D85F5-57C6-4957-A9E1-55AF2A50CF84}"/>
              </a:ext>
            </a:extLst>
          </p:cNvPr>
          <p:cNvGrpSpPr/>
          <p:nvPr/>
        </p:nvGrpSpPr>
        <p:grpSpPr>
          <a:xfrm>
            <a:off x="5918510" y="2995269"/>
            <a:ext cx="587375" cy="587375"/>
            <a:chOff x="5922904" y="2841625"/>
            <a:chExt cx="587375" cy="5873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1EB57-4676-4134-9752-1BB1B2E5D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904" y="2841625"/>
              <a:ext cx="587375" cy="587375"/>
            </a:xfrm>
            <a:prstGeom prst="ellipse">
              <a:avLst/>
            </a:prstGeom>
            <a:solidFill>
              <a:srgbClr val="D71F2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4" name="Graphic 63" descr="Gears">
              <a:extLst>
                <a:ext uri="{FF2B5EF4-FFF2-40B4-BE49-F238E27FC236}">
                  <a16:creationId xmlns:a16="http://schemas.microsoft.com/office/drawing/2014/main" id="{25C3E50C-4B28-4F94-BF7B-4C429CCB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85027" y="2903748"/>
              <a:ext cx="463128" cy="4631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D3E616-3AAE-40BD-BEAE-C9971F3430AD}"/>
              </a:ext>
            </a:extLst>
          </p:cNvPr>
          <p:cNvGrpSpPr/>
          <p:nvPr/>
        </p:nvGrpSpPr>
        <p:grpSpPr>
          <a:xfrm>
            <a:off x="5929316" y="3805284"/>
            <a:ext cx="587375" cy="587375"/>
            <a:chOff x="5929317" y="3841726"/>
            <a:chExt cx="587375" cy="5873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B78665-4182-41B2-ABDC-2242691B0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17" y="3841726"/>
              <a:ext cx="587375" cy="587375"/>
            </a:xfrm>
            <a:prstGeom prst="ellipse">
              <a:avLst/>
            </a:prstGeom>
            <a:solidFill>
              <a:srgbClr val="D71F2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6" name="Graphic 65" descr="Classroom">
              <a:extLst>
                <a:ext uri="{FF2B5EF4-FFF2-40B4-BE49-F238E27FC236}">
                  <a16:creationId xmlns:a16="http://schemas.microsoft.com/office/drawing/2014/main" id="{28FFA9D6-EEF9-4AB3-ABDF-C6D51F2C0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85027" y="3910827"/>
              <a:ext cx="436519" cy="43651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7844E-DCF7-44F1-AA59-D13B2E258CF0}"/>
              </a:ext>
            </a:extLst>
          </p:cNvPr>
          <p:cNvGrpSpPr/>
          <p:nvPr/>
        </p:nvGrpSpPr>
        <p:grpSpPr>
          <a:xfrm>
            <a:off x="5922904" y="5906945"/>
            <a:ext cx="587375" cy="587375"/>
            <a:chOff x="5922904" y="5906945"/>
            <a:chExt cx="587375" cy="5873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794B5D-C5B7-46F2-A563-B4940905C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904" y="5906945"/>
              <a:ext cx="587375" cy="587375"/>
            </a:xfrm>
            <a:prstGeom prst="ellipse">
              <a:avLst/>
            </a:prstGeom>
            <a:solidFill>
              <a:srgbClr val="D71F2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7" name="Graphic 66" descr="Good Inventory">
              <a:extLst>
                <a:ext uri="{FF2B5EF4-FFF2-40B4-BE49-F238E27FC236}">
                  <a16:creationId xmlns:a16="http://schemas.microsoft.com/office/drawing/2014/main" id="{CB45CEE4-5F51-4651-93DB-46557A9B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8539" y="6025741"/>
              <a:ext cx="349781" cy="34978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5E4A85-7A9A-4A0A-843D-0870427B5D6C}"/>
              </a:ext>
            </a:extLst>
          </p:cNvPr>
          <p:cNvGrpSpPr/>
          <p:nvPr/>
        </p:nvGrpSpPr>
        <p:grpSpPr>
          <a:xfrm>
            <a:off x="5924238" y="5091685"/>
            <a:ext cx="587375" cy="587375"/>
            <a:chOff x="5924238" y="5091685"/>
            <a:chExt cx="587375" cy="5873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B2FA98-9E23-4244-92CC-FE8DE2FB2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238" y="5091685"/>
              <a:ext cx="587375" cy="587375"/>
            </a:xfrm>
            <a:prstGeom prst="ellipse">
              <a:avLst/>
            </a:prstGeom>
            <a:solidFill>
              <a:srgbClr val="D71F2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tillium" panose="00000500000000000000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9" name="Graphic 68" descr="Play">
              <a:extLst>
                <a:ext uri="{FF2B5EF4-FFF2-40B4-BE49-F238E27FC236}">
                  <a16:creationId xmlns:a16="http://schemas.microsoft.com/office/drawing/2014/main" id="{1AD4CAA6-C276-443B-BDE1-60111F8B0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48539" y="5199473"/>
              <a:ext cx="383630" cy="38363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DF528E-F6D4-4FCB-A504-ECE1ABB5A3E6}"/>
              </a:ext>
            </a:extLst>
          </p:cNvPr>
          <p:cNvGrpSpPr/>
          <p:nvPr/>
        </p:nvGrpSpPr>
        <p:grpSpPr>
          <a:xfrm>
            <a:off x="717263" y="1541221"/>
            <a:ext cx="4861798" cy="1056213"/>
            <a:chOff x="711920" y="1218936"/>
            <a:chExt cx="4861798" cy="105621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FBC6E04-BC50-47D4-906E-C8A4FAFA62D1}"/>
                </a:ext>
              </a:extLst>
            </p:cNvPr>
            <p:cNvSpPr/>
            <p:nvPr/>
          </p:nvSpPr>
          <p:spPr>
            <a:xfrm>
              <a:off x="711920" y="1218936"/>
              <a:ext cx="4861798" cy="1056213"/>
            </a:xfrm>
            <a:prstGeom prst="roundRect">
              <a:avLst/>
            </a:prstGeom>
            <a:solidFill>
              <a:srgbClr val="D71F2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E80C9E6-F28F-4F8E-9366-CBC4CC008FC5}"/>
                </a:ext>
              </a:extLst>
            </p:cNvPr>
            <p:cNvGrpSpPr/>
            <p:nvPr/>
          </p:nvGrpSpPr>
          <p:grpSpPr>
            <a:xfrm>
              <a:off x="1012956" y="1387773"/>
              <a:ext cx="4372341" cy="702611"/>
              <a:chOff x="979242" y="1165778"/>
              <a:chExt cx="4372341" cy="70261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96120E3-77F8-4F1C-86A1-74D26ED0407A}"/>
                  </a:ext>
                </a:extLst>
              </p:cNvPr>
              <p:cNvSpPr/>
              <p:nvPr/>
            </p:nvSpPr>
            <p:spPr>
              <a:xfrm>
                <a:off x="979242" y="1499057"/>
                <a:ext cx="43723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900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Bu aşamada öncelikle bir mevcut durum özeti yapılacak, bunun ardından ek gereksinimler belirlenecektir. </a:t>
                </a:r>
                <a:endParaRPr lang="en-US" sz="900">
                  <a:solidFill>
                    <a:schemeClr val="bg1"/>
                  </a:solidFill>
                  <a:latin typeface="Titillium Lt" panose="00000300000000000000" pitchFamily="50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575FD4-996D-4012-9959-53FECFA34AEE}"/>
                  </a:ext>
                </a:extLst>
              </p:cNvPr>
              <p:cNvSpPr txBox="1"/>
              <p:nvPr/>
            </p:nvSpPr>
            <p:spPr>
              <a:xfrm>
                <a:off x="979243" y="1165778"/>
                <a:ext cx="3944465" cy="338554"/>
              </a:xfrm>
              <a:prstGeom prst="rect">
                <a:avLst/>
              </a:prstGeom>
              <a:solidFill>
                <a:srgbClr val="D71F2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Montserrat Black" panose="00000A00000000000000" pitchFamily="2" charset="0"/>
                  </a:rPr>
                  <a:t>Kavramsal Tasarım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D01FD8-D97D-4A99-A12F-C486A12F1364}"/>
              </a:ext>
            </a:extLst>
          </p:cNvPr>
          <p:cNvGrpSpPr/>
          <p:nvPr/>
        </p:nvGrpSpPr>
        <p:grpSpPr>
          <a:xfrm>
            <a:off x="757716" y="2852690"/>
            <a:ext cx="4861798" cy="1056213"/>
            <a:chOff x="707490" y="2611769"/>
            <a:chExt cx="4861798" cy="1056213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D976525-0054-4B70-A7DC-7838A1956C72}"/>
                </a:ext>
              </a:extLst>
            </p:cNvPr>
            <p:cNvSpPr/>
            <p:nvPr/>
          </p:nvSpPr>
          <p:spPr>
            <a:xfrm>
              <a:off x="707490" y="2611769"/>
              <a:ext cx="4861798" cy="1056213"/>
            </a:xfrm>
            <a:prstGeom prst="roundRect">
              <a:avLst/>
            </a:prstGeom>
            <a:solidFill>
              <a:srgbClr val="D71F2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D022968-890F-4659-9313-CD9130AF52FB}"/>
                </a:ext>
              </a:extLst>
            </p:cNvPr>
            <p:cNvGrpSpPr/>
            <p:nvPr/>
          </p:nvGrpSpPr>
          <p:grpSpPr>
            <a:xfrm>
              <a:off x="979242" y="2714757"/>
              <a:ext cx="4372341" cy="841110"/>
              <a:chOff x="979242" y="2695340"/>
              <a:chExt cx="4372341" cy="84111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953B07F-9075-4CB0-8C84-AA9EA68FC73F}"/>
                  </a:ext>
                </a:extLst>
              </p:cNvPr>
              <p:cNvSpPr/>
              <p:nvPr/>
            </p:nvSpPr>
            <p:spPr>
              <a:xfrm>
                <a:off x="979242" y="3028619"/>
                <a:ext cx="437234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900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Bu aşamada, Kavramsal Tasarım doğrultusunda SAP sisteminin konfigürasyonu, ana verilerin </a:t>
                </a:r>
                <a:r>
                  <a:rPr lang="en-US" sz="900" err="1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hazırlanması</a:t>
                </a:r>
                <a:r>
                  <a:rPr lang="en-US" sz="900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 ve sisteme girilmesi, yeni iş süreçlerinin kurulması, yetkilendirme, raporlama ve test ortamlarının </a:t>
                </a:r>
                <a:r>
                  <a:rPr lang="en-US" sz="900" err="1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hazırlanması</a:t>
                </a:r>
                <a:r>
                  <a:rPr lang="en-US" sz="900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 yer alacaktır</a:t>
                </a:r>
                <a:endParaRPr lang="en-US" sz="900">
                  <a:solidFill>
                    <a:schemeClr val="bg1"/>
                  </a:solidFill>
                  <a:latin typeface="Titillium Lt" panose="00000300000000000000" pitchFamily="50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82815DB-2361-4B8E-95D9-A47B8A04322C}"/>
                  </a:ext>
                </a:extLst>
              </p:cNvPr>
              <p:cNvSpPr txBox="1"/>
              <p:nvPr/>
            </p:nvSpPr>
            <p:spPr>
              <a:xfrm>
                <a:off x="979243" y="2695340"/>
                <a:ext cx="3944465" cy="338554"/>
              </a:xfrm>
              <a:prstGeom prst="rect">
                <a:avLst/>
              </a:prstGeom>
              <a:solidFill>
                <a:srgbClr val="D71F2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Montserrat Black" panose="00000A00000000000000" pitchFamily="2" charset="0"/>
                  </a:rPr>
                  <a:t>Gerçekleştirme</a:t>
                </a:r>
              </a:p>
            </p:txBody>
          </p:sp>
        </p:grp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B7392D9-5833-4746-9D12-BA1D98BAB6DE}"/>
              </a:ext>
            </a:extLst>
          </p:cNvPr>
          <p:cNvSpPr/>
          <p:nvPr/>
        </p:nvSpPr>
        <p:spPr>
          <a:xfrm>
            <a:off x="717263" y="5688912"/>
            <a:ext cx="4861798" cy="1056213"/>
          </a:xfrm>
          <a:prstGeom prst="roundRect">
            <a:avLst/>
          </a:prstGeom>
          <a:solidFill>
            <a:srgbClr val="D71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B2C7339-3E14-4436-B680-5735569A03FC}"/>
              </a:ext>
            </a:extLst>
          </p:cNvPr>
          <p:cNvGrpSpPr/>
          <p:nvPr/>
        </p:nvGrpSpPr>
        <p:grpSpPr>
          <a:xfrm>
            <a:off x="987315" y="5830834"/>
            <a:ext cx="4380218" cy="560460"/>
            <a:chOff x="962954" y="1174828"/>
            <a:chExt cx="4380218" cy="560460"/>
          </a:xfrm>
          <a:solidFill>
            <a:srgbClr val="D71F27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D8F50F5-8055-442D-B076-77381D3FFAEB}"/>
                </a:ext>
              </a:extLst>
            </p:cNvPr>
            <p:cNvSpPr/>
            <p:nvPr/>
          </p:nvSpPr>
          <p:spPr>
            <a:xfrm>
              <a:off x="970831" y="1504456"/>
              <a:ext cx="4372341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r-TR" sz="900">
                  <a:solidFill>
                    <a:schemeClr val="bg1"/>
                  </a:solidFill>
                  <a:latin typeface="Titillium Lt" panose="000003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Canlı geçiş sonrası destek verilmesi ve destek ekibine devir</a:t>
              </a:r>
              <a:endParaRPr lang="en-US" sz="900">
                <a:solidFill>
                  <a:schemeClr val="bg1"/>
                </a:solidFill>
                <a:latin typeface="Titillium Lt" panose="000003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73747F5-2090-4231-82A4-E4CD251B1AF2}"/>
                </a:ext>
              </a:extLst>
            </p:cNvPr>
            <p:cNvSpPr txBox="1"/>
            <p:nvPr/>
          </p:nvSpPr>
          <p:spPr>
            <a:xfrm>
              <a:off x="962954" y="1174828"/>
              <a:ext cx="421318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r-TR" sz="1600">
                  <a:solidFill>
                    <a:schemeClr val="bg1"/>
                  </a:solidFill>
                  <a:latin typeface="Montserrat Black" panose="00000A00000000000000" pitchFamily="2" charset="0"/>
                </a:rPr>
                <a:t>Canlı </a:t>
              </a:r>
              <a:r>
                <a:rPr lang="en-US" sz="1600" err="1">
                  <a:solidFill>
                    <a:schemeClr val="bg1"/>
                  </a:solidFill>
                  <a:latin typeface="Montserrat Black" panose="00000A00000000000000" pitchFamily="2" charset="0"/>
                </a:rPr>
                <a:t>Destek</a:t>
              </a:r>
              <a:endParaRPr lang="en-US" sz="1600">
                <a:solidFill>
                  <a:schemeClr val="bg1"/>
                </a:solidFill>
                <a:latin typeface="Montserrat Black" panose="00000A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984A42-725E-449D-89D9-A0D6DD10DB6D}"/>
              </a:ext>
            </a:extLst>
          </p:cNvPr>
          <p:cNvGrpSpPr/>
          <p:nvPr/>
        </p:nvGrpSpPr>
        <p:grpSpPr>
          <a:xfrm>
            <a:off x="6921937" y="3564537"/>
            <a:ext cx="4861798" cy="1056213"/>
            <a:chOff x="6910391" y="3677035"/>
            <a:chExt cx="4861798" cy="1056213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7BA6992A-58F6-4C5A-9039-60D4597B3337}"/>
                </a:ext>
              </a:extLst>
            </p:cNvPr>
            <p:cNvSpPr/>
            <p:nvPr/>
          </p:nvSpPr>
          <p:spPr>
            <a:xfrm>
              <a:off x="6910391" y="3677035"/>
              <a:ext cx="4861798" cy="105621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22AC0-9B54-414E-A6A9-4E5DD39F305E}"/>
                </a:ext>
              </a:extLst>
            </p:cNvPr>
            <p:cNvGrpSpPr/>
            <p:nvPr/>
          </p:nvGrpSpPr>
          <p:grpSpPr>
            <a:xfrm>
              <a:off x="7155119" y="3754523"/>
              <a:ext cx="4372341" cy="861766"/>
              <a:chOff x="7159568" y="3741550"/>
              <a:chExt cx="4372341" cy="86176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F5711A0-4B23-4020-B5D5-992E6EEB4471}"/>
                  </a:ext>
                </a:extLst>
              </p:cNvPr>
              <p:cNvSpPr/>
              <p:nvPr/>
            </p:nvSpPr>
            <p:spPr>
              <a:xfrm>
                <a:off x="7159568" y="4095485"/>
                <a:ext cx="43723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900">
                    <a:latin typeface="Titillium Lt" panose="00000300000000000000" pitchFamily="50" charset="0"/>
                  </a:rPr>
                  <a:t>Anahtar Kullanıcı ve Bilgi Sistemleri yöneticileri ile başlayacak eğitim seviyesinden son kullanıcılara inerek ilgili departmanın </a:t>
                </a:r>
                <a:r>
                  <a:rPr lang="en-US" sz="900" err="1">
                    <a:latin typeface="Titillium Lt" panose="00000300000000000000" pitchFamily="50" charset="0"/>
                  </a:rPr>
                  <a:t>tüm</a:t>
                </a:r>
                <a:r>
                  <a:rPr lang="en-US" sz="900">
                    <a:latin typeface="Titillium Lt" panose="00000300000000000000" pitchFamily="50" charset="0"/>
                  </a:rPr>
                  <a:t> senaryolarını test ederek ürünü kabul etmesi ile sonuçlandırılacaktır</a:t>
                </a:r>
                <a:endParaRPr lang="en-US" sz="900">
                  <a:latin typeface="Titillium Lt" panose="00000300000000000000" pitchFamily="50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58E1962-9069-4C4C-95C0-C9BB559E68C7}"/>
                  </a:ext>
                </a:extLst>
              </p:cNvPr>
              <p:cNvSpPr txBox="1"/>
              <p:nvPr/>
            </p:nvSpPr>
            <p:spPr>
              <a:xfrm>
                <a:off x="7159569" y="3741550"/>
                <a:ext cx="437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>
                    <a:solidFill>
                      <a:srgbClr val="D71F27"/>
                    </a:solidFill>
                    <a:latin typeface="Montserrat Black" panose="00000A00000000000000" pitchFamily="2" charset="0"/>
                  </a:rPr>
                  <a:t>Test ve Eğitim</a:t>
                </a:r>
              </a:p>
            </p:txBody>
          </p:sp>
        </p:grp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504ABCB-398E-42B9-A895-8B38DB6C72D7}"/>
              </a:ext>
            </a:extLst>
          </p:cNvPr>
          <p:cNvSpPr/>
          <p:nvPr/>
        </p:nvSpPr>
        <p:spPr>
          <a:xfrm>
            <a:off x="6916664" y="4863181"/>
            <a:ext cx="4861798" cy="105621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065992-7E06-4399-B572-A43F7EF88378}"/>
              </a:ext>
            </a:extLst>
          </p:cNvPr>
          <p:cNvGrpSpPr/>
          <p:nvPr/>
        </p:nvGrpSpPr>
        <p:grpSpPr>
          <a:xfrm>
            <a:off x="7234426" y="5012979"/>
            <a:ext cx="4372341" cy="738576"/>
            <a:chOff x="7234426" y="5012979"/>
            <a:chExt cx="4372341" cy="73857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157138F-7487-4F60-ADC9-0696A3AC327D}"/>
                </a:ext>
              </a:extLst>
            </p:cNvPr>
            <p:cNvSpPr/>
            <p:nvPr/>
          </p:nvSpPr>
          <p:spPr>
            <a:xfrm>
              <a:off x="7234426" y="5382223"/>
              <a:ext cx="43723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r-TR" sz="900"/>
                <a:t>Testlerle birlikte oluşan canlı geçiş adımları ve </a:t>
              </a:r>
              <a:r>
                <a:rPr lang="tr-TR" sz="900" err="1"/>
                <a:t>cut</a:t>
              </a:r>
              <a:r>
                <a:rPr lang="tr-TR" sz="900"/>
                <a:t> </a:t>
              </a:r>
              <a:r>
                <a:rPr lang="tr-TR" sz="900" err="1"/>
                <a:t>over</a:t>
              </a:r>
              <a:r>
                <a:rPr lang="tr-TR" sz="900"/>
                <a:t> planının yapılacağı zaman dilimidir. Canlı kullanım için (fabrika duruş vb.)  gerekli hazırlıklar planlanacaktır.</a:t>
              </a:r>
              <a:endParaRPr lang="en-US" sz="900">
                <a:latin typeface="Titillium Lt" panose="00000300000000000000" pitchFamily="50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7F089B-F73F-401D-942E-1C3E07B57A21}"/>
                </a:ext>
              </a:extLst>
            </p:cNvPr>
            <p:cNvSpPr txBox="1"/>
            <p:nvPr/>
          </p:nvSpPr>
          <p:spPr>
            <a:xfrm>
              <a:off x="7234426" y="5012979"/>
              <a:ext cx="4292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>
                  <a:solidFill>
                    <a:srgbClr val="D71F27"/>
                  </a:solidFill>
                  <a:latin typeface="Montserrat Black" panose="00000A00000000000000" pitchFamily="2" charset="0"/>
                </a:rPr>
                <a:t>Canlı Kullanım Geçiş</a:t>
              </a:r>
            </a:p>
          </p:txBody>
        </p:sp>
      </p:grpSp>
      <p:pic>
        <p:nvPicPr>
          <p:cNvPr id="3" name="Grafik 2" descr="Açık kitap ana hat">
            <a:extLst>
              <a:ext uri="{FF2B5EF4-FFF2-40B4-BE49-F238E27FC236}">
                <a16:creationId xmlns:a16="http://schemas.microsoft.com/office/drawing/2014/main" id="{F9A53DCB-D80D-3F92-91B4-CD306D20BE1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9440" y="1590982"/>
            <a:ext cx="789300" cy="789300"/>
          </a:xfrm>
          <a:prstGeom prst="rect">
            <a:avLst/>
          </a:prstGeom>
        </p:spPr>
      </p:pic>
      <p:grpSp>
        <p:nvGrpSpPr>
          <p:cNvPr id="47" name="Group 4">
            <a:extLst>
              <a:ext uri="{FF2B5EF4-FFF2-40B4-BE49-F238E27FC236}">
                <a16:creationId xmlns:a16="http://schemas.microsoft.com/office/drawing/2014/main" id="{6E2104A9-CBA4-C659-F70C-BAF96F96789A}"/>
              </a:ext>
            </a:extLst>
          </p:cNvPr>
          <p:cNvGrpSpPr/>
          <p:nvPr/>
        </p:nvGrpSpPr>
        <p:grpSpPr>
          <a:xfrm>
            <a:off x="732015" y="208945"/>
            <a:ext cx="4861798" cy="1056213"/>
            <a:chOff x="711920" y="1218936"/>
            <a:chExt cx="4861798" cy="1056213"/>
          </a:xfrm>
        </p:grpSpPr>
        <p:sp>
          <p:nvSpPr>
            <p:cNvPr id="48" name="Rectangle: Rounded Corners 62">
              <a:extLst>
                <a:ext uri="{FF2B5EF4-FFF2-40B4-BE49-F238E27FC236}">
                  <a16:creationId xmlns:a16="http://schemas.microsoft.com/office/drawing/2014/main" id="{8FA61FBD-9DBB-D4D3-EDE0-D02A4D216CD3}"/>
                </a:ext>
              </a:extLst>
            </p:cNvPr>
            <p:cNvSpPr/>
            <p:nvPr/>
          </p:nvSpPr>
          <p:spPr>
            <a:xfrm>
              <a:off x="711920" y="1218936"/>
              <a:ext cx="4861798" cy="1056213"/>
            </a:xfrm>
            <a:prstGeom prst="roundRect">
              <a:avLst/>
            </a:prstGeom>
            <a:solidFill>
              <a:srgbClr val="D71F2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64">
              <a:extLst>
                <a:ext uri="{FF2B5EF4-FFF2-40B4-BE49-F238E27FC236}">
                  <a16:creationId xmlns:a16="http://schemas.microsoft.com/office/drawing/2014/main" id="{E354BB52-D702-F53A-6631-24405A03E6B1}"/>
                </a:ext>
              </a:extLst>
            </p:cNvPr>
            <p:cNvGrpSpPr/>
            <p:nvPr/>
          </p:nvGrpSpPr>
          <p:grpSpPr>
            <a:xfrm>
              <a:off x="1012956" y="1387773"/>
              <a:ext cx="4372341" cy="564111"/>
              <a:chOff x="979242" y="1165778"/>
              <a:chExt cx="4372341" cy="564111"/>
            </a:xfrm>
          </p:grpSpPr>
          <p:sp>
            <p:nvSpPr>
              <p:cNvPr id="50" name="Rectangle 67">
                <a:extLst>
                  <a:ext uri="{FF2B5EF4-FFF2-40B4-BE49-F238E27FC236}">
                    <a16:creationId xmlns:a16="http://schemas.microsoft.com/office/drawing/2014/main" id="{14C0EA76-A1A7-FC6B-0284-BF1251799D54}"/>
                  </a:ext>
                </a:extLst>
              </p:cNvPr>
              <p:cNvSpPr/>
              <p:nvPr/>
            </p:nvSpPr>
            <p:spPr>
              <a:xfrm>
                <a:off x="979242" y="1499057"/>
                <a:ext cx="4372341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900">
                    <a:solidFill>
                      <a:schemeClr val="bg1"/>
                    </a:solidFill>
                    <a:latin typeface="Titillium Lt" panose="00000300000000000000" pitchFamily="50" charset="0"/>
                  </a:rPr>
                  <a:t>BB temel lojistik ve finansal süreçleri dinlenir ve ana süreç adımları çıkarılır</a:t>
                </a:r>
                <a:endParaRPr lang="en-US" sz="900">
                  <a:solidFill>
                    <a:schemeClr val="bg1"/>
                  </a:solidFill>
                  <a:latin typeface="Titillium Lt" panose="00000300000000000000" pitchFamily="50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1" name="TextBox 69">
                <a:extLst>
                  <a:ext uri="{FF2B5EF4-FFF2-40B4-BE49-F238E27FC236}">
                    <a16:creationId xmlns:a16="http://schemas.microsoft.com/office/drawing/2014/main" id="{6A31CBA3-7AEF-0073-0AE5-43565603785E}"/>
                  </a:ext>
                </a:extLst>
              </p:cNvPr>
              <p:cNvSpPr txBox="1"/>
              <p:nvPr/>
            </p:nvSpPr>
            <p:spPr>
              <a:xfrm>
                <a:off x="979243" y="1165778"/>
                <a:ext cx="3944465" cy="338554"/>
              </a:xfrm>
              <a:prstGeom prst="rect">
                <a:avLst/>
              </a:prstGeom>
              <a:solidFill>
                <a:srgbClr val="D71F2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600">
                    <a:solidFill>
                      <a:schemeClr val="bg1"/>
                    </a:solidFill>
                    <a:latin typeface="Montserrat Black" panose="00000A00000000000000" pitchFamily="2" charset="0"/>
                  </a:rPr>
                  <a:t>Üst Seviye Modelleme</a:t>
                </a:r>
                <a:endParaRPr lang="en-US" sz="1600">
                  <a:solidFill>
                    <a:schemeClr val="bg1"/>
                  </a:solidFill>
                  <a:latin typeface="Montserrat Black" panose="00000A00000000000000" pitchFamily="2" charset="0"/>
                </a:endParaRPr>
              </a:p>
            </p:txBody>
          </p:sp>
        </p:grpSp>
      </p:grp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AA12DE7-A4AE-4586-098B-11CB7CF1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5</a:t>
            </a:fld>
            <a:endParaRPr lang="en-US"/>
          </a:p>
        </p:txBody>
      </p:sp>
      <p:pic>
        <p:nvPicPr>
          <p:cNvPr id="6" name="Graphic 5" descr="Shooting star with solid fill">
            <a:extLst>
              <a:ext uri="{FF2B5EF4-FFF2-40B4-BE49-F238E27FC236}">
                <a16:creationId xmlns:a16="http://schemas.microsoft.com/office/drawing/2014/main" id="{AAF37E57-F05E-EFDE-3B7A-F9DB6373C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2139390">
            <a:off x="4731826" y="1215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9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BCF87E-F5ED-490D-93E5-D936687DDF72}"/>
              </a:ext>
            </a:extLst>
          </p:cNvPr>
          <p:cNvSpPr txBox="1"/>
          <p:nvPr/>
        </p:nvSpPr>
        <p:spPr>
          <a:xfrm>
            <a:off x="992979" y="205277"/>
            <a:ext cx="732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D71F29"/>
                </a:solidFill>
                <a:latin typeface="Montserrat Black" panose="00000A00000000000000" pitchFamily="2" charset="0"/>
              </a:rPr>
              <a:t>Proje Zaman Planı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864804-26A0-451C-B76B-ED05AE157D3C}"/>
              </a:ext>
            </a:extLst>
          </p:cNvPr>
          <p:cNvSpPr/>
          <p:nvPr/>
        </p:nvSpPr>
        <p:spPr>
          <a:xfrm>
            <a:off x="992979" y="1017967"/>
            <a:ext cx="10744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>
                <a:latin typeface="Titillium Lt" panose="00000300000000000000" pitchFamily="50" charset="0"/>
              </a:rPr>
              <a:t>Proje kapsamındaki uygulamaların yaklaşık 6 aylık bir süre içerisinde tamamlanabileceği öngörülmektedir.</a:t>
            </a:r>
            <a:endParaRPr lang="tr-TR" sz="1400">
              <a:latin typeface="Titillium Lt" panose="000003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CEE8B1A-99E3-D1B3-A3CD-BB0401A8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1D-4D78-4B75-9E51-B775553CB1BD}" type="slidenum">
              <a:rPr lang="en-US" smtClean="0"/>
              <a:t>6</a:t>
            </a:fld>
            <a:endParaRPr lang="en-US"/>
          </a:p>
        </p:txBody>
      </p:sp>
      <p:pic>
        <p:nvPicPr>
          <p:cNvPr id="15" name="Resim 4">
            <a:extLst>
              <a:ext uri="{FF2B5EF4-FFF2-40B4-BE49-F238E27FC236}">
                <a16:creationId xmlns:a16="http://schemas.microsoft.com/office/drawing/2014/main" id="{C7B15DE3-2D76-94B2-CD72-7DA7C0FA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4" y="1938296"/>
            <a:ext cx="10527892" cy="1828633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224D88B3-60A0-01A3-23BE-674A5AB26633}"/>
              </a:ext>
            </a:extLst>
          </p:cNvPr>
          <p:cNvSpPr/>
          <p:nvPr/>
        </p:nvSpPr>
        <p:spPr>
          <a:xfrm>
            <a:off x="5004352" y="3021496"/>
            <a:ext cx="491987" cy="3749648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b="1"/>
              <a:t>08.08.22</a:t>
            </a:r>
            <a:endParaRPr lang="en-US" b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48ECF4-B6A8-AD55-52E6-86065420A9BE}"/>
              </a:ext>
            </a:extLst>
          </p:cNvPr>
          <p:cNvSpPr/>
          <p:nvPr/>
        </p:nvSpPr>
        <p:spPr>
          <a:xfrm>
            <a:off x="5459897" y="4303541"/>
            <a:ext cx="2471531" cy="103057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Sistem üzerinden detaylı analiz, süreç çevrimleri</a:t>
            </a:r>
            <a:endParaRPr lang="en-US" sz="1600" b="1" dirty="0"/>
          </a:p>
        </p:txBody>
      </p:sp>
      <p:pic>
        <p:nvPicPr>
          <p:cNvPr id="5" name="Graphic 4" descr="Cake with solid fill">
            <a:extLst>
              <a:ext uri="{FF2B5EF4-FFF2-40B4-BE49-F238E27FC236}">
                <a16:creationId xmlns:a16="http://schemas.microsoft.com/office/drawing/2014/main" id="{EA40832F-9B56-18A1-B726-1F9F1D23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4052" y="3846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C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6E91A0"/>
      </a:accent6>
      <a:hlink>
        <a:srgbClr val="EA7666"/>
      </a:hlink>
      <a:folHlink>
        <a:srgbClr val="F1A4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496</Words>
  <Application>Microsoft Office PowerPoint</Application>
  <PresentationFormat>Geniş ekran</PresentationFormat>
  <Paragraphs>63</Paragraphs>
  <Slides>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Montserrat Black</vt:lpstr>
      <vt:lpstr>Segoe UI</vt:lpstr>
      <vt:lpstr>Segoe UI Black</vt:lpstr>
      <vt:lpstr>Titillium</vt:lpstr>
      <vt:lpstr>Titillium Lt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 Erzurumluoğlu</dc:creator>
  <cp:lastModifiedBy>Taki HAMNELİ</cp:lastModifiedBy>
  <cp:revision>5</cp:revision>
  <dcterms:created xsi:type="dcterms:W3CDTF">2020-06-23T15:34:45Z</dcterms:created>
  <dcterms:modified xsi:type="dcterms:W3CDTF">2023-08-01T08:43:31Z</dcterms:modified>
</cp:coreProperties>
</file>