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437" r:id="rId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5" autoAdjust="0"/>
    <p:restoredTop sz="94660"/>
  </p:normalViewPr>
  <p:slideViewPr>
    <p:cSldViewPr snapToGrid="0">
      <p:cViewPr varScale="1">
        <p:scale>
          <a:sx n="99" d="100"/>
          <a:sy n="99" d="100"/>
        </p:scale>
        <p:origin x="14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8D77E2-06C9-4A5A-B3C9-AEE803ACC551}" type="datetimeFigureOut">
              <a:rPr lang="tr-TR" smtClean="0"/>
              <a:t>24.08.2023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04504E-EB34-4D04-9428-578E5D8588F5}" type="slidenum">
              <a:rPr lang="tr-TR" smtClean="0"/>
              <a:t>‹#›</a:t>
            </a:fld>
            <a:endParaRPr lang="tr-TR"/>
          </a:p>
        </p:txBody>
      </p:sp>
    </p:spTree>
    <p:extLst>
      <p:ext uri="{BB962C8B-B14F-4D97-AF65-F5344CB8AC3E}">
        <p14:creationId xmlns:p14="http://schemas.microsoft.com/office/powerpoint/2010/main" val="1114856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Üst Bilgi Yer Tutucusu 3"/>
          <p:cNvSpPr>
            <a:spLocks noGrp="1"/>
          </p:cNvSpPr>
          <p:nvPr>
            <p:ph type="hdr" sz="quarter"/>
          </p:nvPr>
        </p:nvSpPr>
        <p:spPr/>
        <p:txBody>
          <a:bodyPr/>
          <a:lstStyle/>
          <a:p>
            <a:endParaRPr lang="tr-TR"/>
          </a:p>
        </p:txBody>
      </p:sp>
      <p:sp>
        <p:nvSpPr>
          <p:cNvPr id="5" name="Alt Bilgi Yer Tutucusu 4"/>
          <p:cNvSpPr>
            <a:spLocks noGrp="1"/>
          </p:cNvSpPr>
          <p:nvPr>
            <p:ph type="ftr" sz="quarter" idx="4"/>
          </p:nvPr>
        </p:nvSpPr>
        <p:spPr/>
        <p:txBody>
          <a:bodyPr/>
          <a:lstStyle/>
          <a:p>
            <a:endParaRPr lang="tr-TR"/>
          </a:p>
        </p:txBody>
      </p:sp>
      <p:sp>
        <p:nvSpPr>
          <p:cNvPr id="6" name="Slayt Numarası Yer Tutucusu 5"/>
          <p:cNvSpPr>
            <a:spLocks noGrp="1"/>
          </p:cNvSpPr>
          <p:nvPr>
            <p:ph type="sldNum" sz="quarter" idx="5"/>
          </p:nvPr>
        </p:nvSpPr>
        <p:spPr/>
        <p:txBody>
          <a:bodyPr/>
          <a:lstStyle/>
          <a:p>
            <a:fld id="{0CD3D4B0-2729-499C-8F6C-00A1201AB232}" type="slidenum">
              <a:rPr lang="tr-TR" smtClean="0"/>
              <a:t>1</a:t>
            </a:fld>
            <a:endParaRPr lang="tr-TR"/>
          </a:p>
        </p:txBody>
      </p:sp>
    </p:spTree>
    <p:extLst>
      <p:ext uri="{BB962C8B-B14F-4D97-AF65-F5344CB8AC3E}">
        <p14:creationId xmlns:p14="http://schemas.microsoft.com/office/powerpoint/2010/main" val="21760987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86746F6-2307-D108-4EBC-99A1EBF0C205}"/>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6D9DF8BC-F452-3D39-85A1-26E8972624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F065ACC-61A1-B0BD-6BB2-9124F9624015}"/>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5" name="Alt Bilgi Yer Tutucusu 4">
            <a:extLst>
              <a:ext uri="{FF2B5EF4-FFF2-40B4-BE49-F238E27FC236}">
                <a16:creationId xmlns:a16="http://schemas.microsoft.com/office/drawing/2014/main" id="{3746391D-3ED9-42F3-70EC-FA31F048546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0E914C9-0C90-59AA-8EFA-5024942D9370}"/>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0186544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3F5BE7-811F-6069-5F95-6E6E760B6239}"/>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7A8A6D96-7D40-6F9F-C138-1E58AE9E3E0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4E1BF86-F9BA-57C0-D242-451F5243B82E}"/>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5" name="Alt Bilgi Yer Tutucusu 4">
            <a:extLst>
              <a:ext uri="{FF2B5EF4-FFF2-40B4-BE49-F238E27FC236}">
                <a16:creationId xmlns:a16="http://schemas.microsoft.com/office/drawing/2014/main" id="{A85BC338-BD3C-90DA-F97A-196FFDC46D1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7D51AD9-C412-A4BF-F5A2-54846F2F7D72}"/>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6673056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4DBE94E-DDB4-68DC-F3CC-247145EE95E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E93F6B5-7728-5E12-7AC0-1AE0CBCC074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10DEAA-FC4F-2480-2952-A5AA2E78A5B5}"/>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5" name="Alt Bilgi Yer Tutucusu 4">
            <a:extLst>
              <a:ext uri="{FF2B5EF4-FFF2-40B4-BE49-F238E27FC236}">
                <a16:creationId xmlns:a16="http://schemas.microsoft.com/office/drawing/2014/main" id="{3B45A23A-375E-02A3-57BC-9CF1547F23E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AE4B1C-C68B-5D6D-0D5C-7E9A445B015F}"/>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3253529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E5A018-2659-47C7-764E-DF0C9A9309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4BD5BF-7EF4-8111-AFE7-E268CEF8698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CA2B39B-29D5-5800-D530-E2CD8870C9F2}"/>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5" name="Alt Bilgi Yer Tutucusu 4">
            <a:extLst>
              <a:ext uri="{FF2B5EF4-FFF2-40B4-BE49-F238E27FC236}">
                <a16:creationId xmlns:a16="http://schemas.microsoft.com/office/drawing/2014/main" id="{9319E3BA-D38B-AF75-6A02-829613294AC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476AD2A-EB64-149A-329A-E5DD7544E91B}"/>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679449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3ABC19-660B-47FB-FE39-D3694E87E72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784E0E3-8E4A-93F6-517B-9C72DC67EE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84F87F56-70F0-1D8D-96ED-FC74A214C9EF}"/>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5" name="Alt Bilgi Yer Tutucusu 4">
            <a:extLst>
              <a:ext uri="{FF2B5EF4-FFF2-40B4-BE49-F238E27FC236}">
                <a16:creationId xmlns:a16="http://schemas.microsoft.com/office/drawing/2014/main" id="{48F54913-68D7-AAA3-3FA5-FFDC2886F61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90E080C-2AEA-5A79-D45E-78E4C5480DA7}"/>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46585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832A6-15BF-83CC-25C8-2AB77B1E23E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B025A44-F8C9-A87C-D30E-81D9D1B23C21}"/>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8F99A42-CA0F-3865-1A63-BA48A48A3B9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D025A3D-5719-3609-4B16-9779A439F430}"/>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6" name="Alt Bilgi Yer Tutucusu 5">
            <a:extLst>
              <a:ext uri="{FF2B5EF4-FFF2-40B4-BE49-F238E27FC236}">
                <a16:creationId xmlns:a16="http://schemas.microsoft.com/office/drawing/2014/main" id="{6931A372-6033-4B1F-9DCA-007DBD19580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0740C15-D52B-6391-E976-0FE81FA9D0A2}"/>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1294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A49777-C0C6-9E44-F204-899636E5D07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93ACB138-E237-3B70-D748-628241E9F2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3889B0AF-4752-1586-1648-23E156B67F2C}"/>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90FA32F-023A-DBCF-ECD7-4871F49B87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8493170-C551-F636-5911-791574F05E4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62E9E4-6F90-331F-E3D1-0D07C54177A0}"/>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8" name="Alt Bilgi Yer Tutucusu 7">
            <a:extLst>
              <a:ext uri="{FF2B5EF4-FFF2-40B4-BE49-F238E27FC236}">
                <a16:creationId xmlns:a16="http://schemas.microsoft.com/office/drawing/2014/main" id="{F71EC486-2C5C-802E-E874-30A2BF9920F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A360CCA7-40DD-2AB1-9ACE-5DC58341F603}"/>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2458655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3955-C788-0A96-AF82-FD5566599B0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EDDB647-AA7C-3C52-6E62-E250B1BCA00B}"/>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4" name="Alt Bilgi Yer Tutucusu 3">
            <a:extLst>
              <a:ext uri="{FF2B5EF4-FFF2-40B4-BE49-F238E27FC236}">
                <a16:creationId xmlns:a16="http://schemas.microsoft.com/office/drawing/2014/main" id="{35770A5A-AED1-D9F1-5866-04695FD7A4C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30BBE5C-EE2E-4216-5A97-4EDA13D6F8CD}"/>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3773505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A972DAA-50EC-30CE-1337-48DB85F2654D}"/>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3" name="Alt Bilgi Yer Tutucusu 2">
            <a:extLst>
              <a:ext uri="{FF2B5EF4-FFF2-40B4-BE49-F238E27FC236}">
                <a16:creationId xmlns:a16="http://schemas.microsoft.com/office/drawing/2014/main" id="{676588A7-E0E4-5698-9231-CF7755398BA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05AAE96-1080-C8B4-C17B-71609FE943CA}"/>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991400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E3FF350-9B7A-C4A1-500D-8647A63370B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A838974-F619-8892-A345-424D5568A07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392F6AD7-BD6B-A9A8-1B78-CB0685BFE1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854B08D-DD60-1588-6E9C-6D180141817B}"/>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6" name="Alt Bilgi Yer Tutucusu 5">
            <a:extLst>
              <a:ext uri="{FF2B5EF4-FFF2-40B4-BE49-F238E27FC236}">
                <a16:creationId xmlns:a16="http://schemas.microsoft.com/office/drawing/2014/main" id="{96826664-8524-DA9D-1FCA-153A4584A3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DB52D26-332B-BE83-A7CC-1EB261EF0D76}"/>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4236041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054E15-F3C9-B00A-BD8C-C7442D276B6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BD06133-F867-A95D-C378-B1FB559D2A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8857325-01C6-CED0-E561-43A55679F1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123828A0-0825-0D52-9BB8-50F3AE395886}"/>
              </a:ext>
            </a:extLst>
          </p:cNvPr>
          <p:cNvSpPr>
            <a:spLocks noGrp="1"/>
          </p:cNvSpPr>
          <p:nvPr>
            <p:ph type="dt" sz="half" idx="10"/>
          </p:nvPr>
        </p:nvSpPr>
        <p:spPr/>
        <p:txBody>
          <a:bodyPr/>
          <a:lstStyle/>
          <a:p>
            <a:fld id="{1A0620C7-667F-4BC1-96C0-9F4030D3984C}" type="datetimeFigureOut">
              <a:rPr lang="tr-TR" smtClean="0"/>
              <a:t>24.08.2023</a:t>
            </a:fld>
            <a:endParaRPr lang="tr-TR"/>
          </a:p>
        </p:txBody>
      </p:sp>
      <p:sp>
        <p:nvSpPr>
          <p:cNvPr id="6" name="Alt Bilgi Yer Tutucusu 5">
            <a:extLst>
              <a:ext uri="{FF2B5EF4-FFF2-40B4-BE49-F238E27FC236}">
                <a16:creationId xmlns:a16="http://schemas.microsoft.com/office/drawing/2014/main" id="{411E2C67-D806-1646-CAB1-6D77DC51846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C9A4E9-8DFF-1636-EB82-E6F9691FF0F7}"/>
              </a:ext>
            </a:extLst>
          </p:cNvPr>
          <p:cNvSpPr>
            <a:spLocks noGrp="1"/>
          </p:cNvSpPr>
          <p:nvPr>
            <p:ph type="sldNum" sz="quarter" idx="12"/>
          </p:nvPr>
        </p:nvSpPr>
        <p:spPr/>
        <p:txBody>
          <a:bodyPr/>
          <a:lstStyle/>
          <a:p>
            <a:fld id="{6373B6A9-06AE-4D8B-A001-C9DD197862A3}" type="slidenum">
              <a:rPr lang="tr-TR" smtClean="0"/>
              <a:t>‹#›</a:t>
            </a:fld>
            <a:endParaRPr lang="tr-TR"/>
          </a:p>
        </p:txBody>
      </p:sp>
    </p:spTree>
    <p:extLst>
      <p:ext uri="{BB962C8B-B14F-4D97-AF65-F5344CB8AC3E}">
        <p14:creationId xmlns:p14="http://schemas.microsoft.com/office/powerpoint/2010/main" val="2465307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B38371C1-C8B0-135A-5FF2-20886231F3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5D7F2AD-4853-9BB8-E901-C3A4020E99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B81C382-C58A-D6DB-1BED-4BDCA71AE8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0620C7-667F-4BC1-96C0-9F4030D3984C}" type="datetimeFigureOut">
              <a:rPr lang="tr-TR" smtClean="0"/>
              <a:t>24.08.2023</a:t>
            </a:fld>
            <a:endParaRPr lang="tr-TR"/>
          </a:p>
        </p:txBody>
      </p:sp>
      <p:sp>
        <p:nvSpPr>
          <p:cNvPr id="5" name="Alt Bilgi Yer Tutucusu 4">
            <a:extLst>
              <a:ext uri="{FF2B5EF4-FFF2-40B4-BE49-F238E27FC236}">
                <a16:creationId xmlns:a16="http://schemas.microsoft.com/office/drawing/2014/main" id="{AC7A43FA-DAD3-9D31-642F-E21CA8C8DF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ECE6024-C019-5970-2A05-F50DABD8A3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73B6A9-06AE-4D8B-A001-C9DD197862A3}" type="slidenum">
              <a:rPr lang="tr-TR" smtClean="0"/>
              <a:t>‹#›</a:t>
            </a:fld>
            <a:endParaRPr lang="tr-TR"/>
          </a:p>
        </p:txBody>
      </p:sp>
    </p:spTree>
    <p:extLst>
      <p:ext uri="{BB962C8B-B14F-4D97-AF65-F5344CB8AC3E}">
        <p14:creationId xmlns:p14="http://schemas.microsoft.com/office/powerpoint/2010/main" val="305405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aruhan.com.tr/ddo/tanitim/ik_yapay_zeka.mp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sv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D93E8E-6FA8-466C-9DFA-0115F925901D}"/>
              </a:ext>
            </a:extLst>
          </p:cNvPr>
          <p:cNvSpPr>
            <a:spLocks noGrp="1"/>
          </p:cNvSpPr>
          <p:nvPr>
            <p:ph type="title"/>
          </p:nvPr>
        </p:nvSpPr>
        <p:spPr>
          <a:xfrm>
            <a:off x="375665" y="324028"/>
            <a:ext cx="11414716" cy="558100"/>
          </a:xfrm>
        </p:spPr>
        <p:txBody>
          <a:bodyPr>
            <a:noAutofit/>
          </a:bodyPr>
          <a:lstStyle/>
          <a:p>
            <a:pPr algn="ctr"/>
            <a:r>
              <a:rPr lang="tr-TR" sz="2200" b="1" dirty="0">
                <a:solidFill>
                  <a:schemeClr val="accent1">
                    <a:lumMod val="75000"/>
                  </a:schemeClr>
                </a:solidFill>
                <a:latin typeface="Century Gothic" panose="020B0502020202020204" pitchFamily="34" charset="0"/>
                <a:ea typeface="Tahoma" panose="020B0604030504040204" pitchFamily="34" charset="0"/>
                <a:cs typeface="Aparajita" panose="020B0502040204020203" pitchFamily="18" charset="0"/>
              </a:rPr>
              <a:t>Dijital Varlık Yönetimi (DAM) Projesi</a:t>
            </a:r>
            <a:endParaRPr lang="tr-TR" sz="2200" b="1" dirty="0"/>
          </a:p>
        </p:txBody>
      </p:sp>
      <p:graphicFrame>
        <p:nvGraphicFramePr>
          <p:cNvPr id="12" name="Tablo 6">
            <a:extLst>
              <a:ext uri="{FF2B5EF4-FFF2-40B4-BE49-F238E27FC236}">
                <a16:creationId xmlns:a16="http://schemas.microsoft.com/office/drawing/2014/main" id="{5287C65B-9C86-4883-9B90-DAC6F0277EB9}"/>
              </a:ext>
            </a:extLst>
          </p:cNvPr>
          <p:cNvGraphicFramePr>
            <a:graphicFrameLocks noGrp="1"/>
          </p:cNvGraphicFramePr>
          <p:nvPr/>
        </p:nvGraphicFramePr>
        <p:xfrm>
          <a:off x="375665" y="882129"/>
          <a:ext cx="11414716" cy="5814060"/>
        </p:xfrm>
        <a:graphic>
          <a:graphicData uri="http://schemas.openxmlformats.org/drawingml/2006/table">
            <a:tbl>
              <a:tblPr firstRow="1" bandRow="1">
                <a:tableStyleId>{BC89EF96-8CEA-46FF-86C4-4CE0E7609802}</a:tableStyleId>
              </a:tblPr>
              <a:tblGrid>
                <a:gridCol w="1937229">
                  <a:extLst>
                    <a:ext uri="{9D8B030D-6E8A-4147-A177-3AD203B41FA5}">
                      <a16:colId xmlns:a16="http://schemas.microsoft.com/office/drawing/2014/main" val="140070410"/>
                    </a:ext>
                  </a:extLst>
                </a:gridCol>
                <a:gridCol w="2793496">
                  <a:extLst>
                    <a:ext uri="{9D8B030D-6E8A-4147-A177-3AD203B41FA5}">
                      <a16:colId xmlns:a16="http://schemas.microsoft.com/office/drawing/2014/main" val="3576668518"/>
                    </a:ext>
                  </a:extLst>
                </a:gridCol>
                <a:gridCol w="6683991">
                  <a:extLst>
                    <a:ext uri="{9D8B030D-6E8A-4147-A177-3AD203B41FA5}">
                      <a16:colId xmlns:a16="http://schemas.microsoft.com/office/drawing/2014/main" val="751019586"/>
                    </a:ext>
                  </a:extLst>
                </a:gridCol>
              </a:tblGrid>
              <a:tr h="298993">
                <a:tc>
                  <a:txBody>
                    <a:bodyPr/>
                    <a:lstStyle/>
                    <a:p>
                      <a:r>
                        <a:rPr lang="tr-TR" sz="1400" b="1" dirty="0">
                          <a:solidFill>
                            <a:schemeClr val="tx1"/>
                          </a:solidFill>
                          <a:latin typeface="Century Gothic" panose="020B0502020202020204" pitchFamily="34" charset="0"/>
                        </a:rPr>
                        <a:t>DURUM:</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0" dirty="0">
                          <a:solidFill>
                            <a:schemeClr val="tx1"/>
                          </a:solidFill>
                          <a:latin typeface="Century Gothic" panose="020B0502020202020204" pitchFamily="34" charset="0"/>
                        </a:rPr>
                        <a:t>TAMAMLANDI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7">
                  <a:txBody>
                    <a:bodyPr/>
                    <a:lstStyle/>
                    <a:p>
                      <a:pPr marL="0" marR="0" lvl="0" indent="0" algn="ctr"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300" b="1" dirty="0">
                          <a:solidFill>
                            <a:schemeClr val="tx1"/>
                          </a:solidFill>
                          <a:latin typeface="Century Gothic" panose="020B0502020202020204" pitchFamily="34" charset="0"/>
                        </a:rPr>
                        <a:t>YAPILANLAR</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Dijital varlık yönetimine konu olan toplam datanın tespit edilmesi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Tüm grup şirketlerimizi kapsayacak şekilde proje oluşturulması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3 farklı firmadan hizmet ile ilgili demo ve tekliflerin alınması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Sözleşmenin sınırsız kullanıcı kapsamında yapılması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Dijital varlık yönetimi platformunu kullanacak ilgili kişilere eğitimlerin verilmesi</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Kurulum, test ve kullanıma açılması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Almanya Fakir dahil tüm şirketlerimizin kullanıcı hesaplarının oluşturulması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rPr>
                        <a:t>Gerekli eğitimlerin verilerek kullanıma başlanması</a:t>
                      </a: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tr-TR" sz="1200" b="0" dirty="0">
                          <a:solidFill>
                            <a:schemeClr val="tx1"/>
                          </a:solidFill>
                          <a:latin typeface="Century Gothic" panose="020B0502020202020204" pitchFamily="34" charset="0"/>
                          <a:hlinkClick r:id="rId3"/>
                        </a:rPr>
                        <a:t>https://saruhan.com.tr/ddo/tanitim/ik_yapay_zeka.mp4</a:t>
                      </a:r>
                      <a:endParaRPr lang="tr-TR" sz="1200" b="0" dirty="0">
                        <a:solidFill>
                          <a:schemeClr val="tx1"/>
                        </a:solidFill>
                        <a:latin typeface="Century Gothic" panose="020B0502020202020204" pitchFamily="34" charset="0"/>
                      </a:endParaRPr>
                    </a:p>
                    <a:p>
                      <a:pPr marL="285750" marR="0" lvl="0" indent="-285750" algn="l"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endParaRPr lang="tr-TR" sz="1200" b="0" dirty="0">
                        <a:solidFill>
                          <a:schemeClr val="tx1"/>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1" dirty="0">
                          <a:solidFill>
                            <a:schemeClr val="tx1"/>
                          </a:solidFill>
                          <a:latin typeface="Century Gothic" panose="020B0502020202020204" pitchFamily="34" charset="0"/>
                        </a:rPr>
                        <a:t>Platformu kullanacak marka/ firmalarımız:</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Fakir</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Delonghi</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Braun</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İyo</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Fakir Almanya</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Saruhan Kimya</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Saruhan Holding</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Nilco</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Kaave</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Range</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Sfilo</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Gayrimenkul</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r>
                        <a:rPr lang="tr-TR" sz="1200" b="0" dirty="0">
                          <a:solidFill>
                            <a:schemeClr val="tx1"/>
                          </a:solidFill>
                          <a:latin typeface="Century Gothic" panose="020B0502020202020204" pitchFamily="34" charset="0"/>
                        </a:rPr>
                        <a:t>Saruhan Makine</a:t>
                      </a:r>
                    </a:p>
                    <a:p>
                      <a:pPr marL="0" marR="0" lvl="0" indent="0" algn="l" defTabSz="914400" rtl="0" eaLnBrk="1" fontAlgn="auto" latinLnBrk="0" hangingPunct="1">
                        <a:lnSpc>
                          <a:spcPct val="100000"/>
                        </a:lnSpc>
                        <a:spcBef>
                          <a:spcPts val="0"/>
                        </a:spcBef>
                        <a:spcAft>
                          <a:spcPts val="300"/>
                        </a:spcAft>
                        <a:buClrTx/>
                        <a:buSzTx/>
                        <a:buFont typeface="Arial" panose="020B0604020202020204" pitchFamily="34" charset="0"/>
                        <a:buNone/>
                        <a:tabLst/>
                        <a:defRPr/>
                      </a:pPr>
                      <a:endParaRPr lang="tr-TR" sz="1200" b="0" dirty="0">
                        <a:solidFill>
                          <a:schemeClr val="tx1"/>
                        </a:solidFill>
                        <a:latin typeface="Century Gothic" panose="020B0502020202020204"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5815898"/>
                  </a:ext>
                </a:extLst>
              </a:tr>
              <a:tr h="298993">
                <a:tc>
                  <a:txBody>
                    <a:bodyPr/>
                    <a:lstStyle/>
                    <a:p>
                      <a:r>
                        <a:rPr lang="tr-TR" sz="1400" b="1" dirty="0">
                          <a:solidFill>
                            <a:schemeClr val="tx1"/>
                          </a:solidFill>
                          <a:latin typeface="Century Gothic" panose="020B0502020202020204" pitchFamily="34" charset="0"/>
                        </a:rPr>
                        <a:t>PROJE BAŞLANGIÇ</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tr-TR" sz="1400" b="0" dirty="0">
                          <a:solidFill>
                            <a:schemeClr val="tx1"/>
                          </a:solidFill>
                          <a:latin typeface="Century Gothic" panose="020B0502020202020204" pitchFamily="34" charset="0"/>
                        </a:rPr>
                        <a:t>15.02.2023</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029913606"/>
                  </a:ext>
                </a:extLst>
              </a:tr>
              <a:tr h="298993">
                <a:tc>
                  <a:txBody>
                    <a:bodyPr/>
                    <a:lstStyle/>
                    <a:p>
                      <a:r>
                        <a:rPr lang="tr-TR" sz="1400" b="1" dirty="0">
                          <a:solidFill>
                            <a:schemeClr val="tx1"/>
                          </a:solidFill>
                          <a:latin typeface="Century Gothic" panose="020B0502020202020204" pitchFamily="34" charset="0"/>
                        </a:rPr>
                        <a:t>PROJE BİTİŞ</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0" dirty="0">
                          <a:solidFill>
                            <a:schemeClr val="tx1"/>
                          </a:solidFill>
                          <a:latin typeface="Century Gothic" panose="020B0502020202020204" pitchFamily="34" charset="0"/>
                        </a:rPr>
                        <a:t>01.05.2023</a:t>
                      </a:r>
                      <a:endParaRPr lang="tr-TR" sz="140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2508254445"/>
                  </a:ext>
                </a:extLst>
              </a:tr>
              <a:tr h="2989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b="1" dirty="0">
                          <a:solidFill>
                            <a:schemeClr val="tx1"/>
                          </a:solidFill>
                          <a:latin typeface="Century Gothic" panose="020B0502020202020204" pitchFamily="34" charset="0"/>
                        </a:rPr>
                        <a:t>PLANLANAN BÜTÇE</a:t>
                      </a:r>
                      <a:endParaRPr lang="tr-TR" sz="1400" b="0" dirty="0">
                        <a:solidFill>
                          <a:schemeClr val="tx1"/>
                        </a:solidFill>
                        <a:latin typeface="Century Gothic" panose="020B0502020202020204" pitchFamily="34" charset="0"/>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400" b="1" dirty="0">
                          <a:solidFill>
                            <a:schemeClr val="tx1"/>
                          </a:solidFill>
                          <a:latin typeface="Century Gothic" panose="020B0502020202020204" pitchFamily="34" charset="0"/>
                        </a:rPr>
                        <a:t>73.000 TL</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319475920"/>
                  </a:ext>
                </a:extLst>
              </a:tr>
              <a:tr h="504554">
                <a:tc>
                  <a:txBody>
                    <a:bodyPr/>
                    <a:lstStyle/>
                    <a:p>
                      <a:r>
                        <a:rPr lang="tr-TR" sz="1400" b="1" dirty="0">
                          <a:solidFill>
                            <a:schemeClr val="tx1"/>
                          </a:solidFill>
                          <a:latin typeface="Century Gothic" panose="020B0502020202020204" pitchFamily="34" charset="0"/>
                        </a:rPr>
                        <a:t>PROJE PAYDAŞLARI</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tr-TR" sz="1300" dirty="0">
                          <a:solidFill>
                            <a:schemeClr val="tx1"/>
                          </a:solidFill>
                          <a:latin typeface="Century Gothic" panose="020B0502020202020204" pitchFamily="34" charset="0"/>
                        </a:rPr>
                        <a:t>Dijital Dönüşüm Ofisi, Bilgi İşlem</a:t>
                      </a:r>
                    </a:p>
                    <a:p>
                      <a:pPr algn="ctr"/>
                      <a:r>
                        <a:rPr lang="tr-TR" sz="1300" dirty="0">
                          <a:solidFill>
                            <a:schemeClr val="tx1"/>
                          </a:solidFill>
                          <a:latin typeface="Century Gothic" panose="020B0502020202020204" pitchFamily="34" charset="0"/>
                        </a:rPr>
                        <a:t>Pazarlama</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3219492535"/>
                  </a:ext>
                </a:extLst>
              </a:tr>
              <a:tr h="1456122">
                <a:tc gridSpan="2">
                  <a:txBody>
                    <a:bodyPr/>
                    <a:lstStyle/>
                    <a:p>
                      <a:pPr algn="ctr">
                        <a:lnSpc>
                          <a:spcPct val="150000"/>
                        </a:lnSpc>
                      </a:pPr>
                      <a:r>
                        <a:rPr lang="tr-TR" sz="1300" b="1" dirty="0">
                          <a:solidFill>
                            <a:schemeClr val="tx1"/>
                          </a:solidFill>
                          <a:latin typeface="Century Gothic" panose="020B0502020202020204" pitchFamily="34" charset="0"/>
                        </a:rPr>
                        <a:t>AÇIKLAMA</a:t>
                      </a:r>
                    </a:p>
                    <a:p>
                      <a:pPr algn="l">
                        <a:lnSpc>
                          <a:spcPct val="150000"/>
                        </a:lnSpc>
                      </a:pPr>
                      <a:r>
                        <a:rPr lang="tr-TR" sz="1000" b="0" dirty="0">
                          <a:solidFill>
                            <a:schemeClr val="tx1"/>
                          </a:solidFill>
                          <a:latin typeface="Century Gothic" panose="020B0502020202020204" pitchFamily="34" charset="0"/>
                        </a:rPr>
                        <a:t>Akıllı Dijital Veri Yönetimi (DAM) Faaliyet döngüsü yüksek dijital veri (fotoğraf, ses dosyaları, video klipler, kurum belgeleri, PDF ya da diğer formatta dokümanlar web sayfaları) barındıran, ve bu verileri hem  arşivlemek hem de merkezi olarak yönetip istediği zaman hızlıca ulaşma imkanına sahip olmak isteyen şirketlere yönelik geliştirilen bir yazılımdır.</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tr-TR"/>
                    </a:p>
                  </a:txBody>
                  <a:tcPr/>
                </a:tc>
                <a:tc vMerge="1">
                  <a:txBody>
                    <a:bodyPr/>
                    <a:lstStyle/>
                    <a:p>
                      <a:endParaRPr lang="tr-TR"/>
                    </a:p>
                  </a:txBody>
                  <a:tcP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938410731"/>
                  </a:ext>
                </a:extLst>
              </a:tr>
              <a:tr h="2031973">
                <a:tc gridSpan="2">
                  <a:txBody>
                    <a:bodyPr/>
                    <a:lstStyle/>
                    <a:p>
                      <a:pPr algn="ctr">
                        <a:lnSpc>
                          <a:spcPct val="150000"/>
                        </a:lnSpc>
                      </a:pPr>
                      <a:r>
                        <a:rPr lang="tr-TR" sz="1300" b="1" dirty="0">
                          <a:solidFill>
                            <a:schemeClr val="tx1"/>
                          </a:solidFill>
                          <a:latin typeface="Century Gothic" panose="020B0502020202020204" pitchFamily="34" charset="0"/>
                        </a:rPr>
                        <a:t>FAYDA</a:t>
                      </a:r>
                    </a:p>
                    <a:p>
                      <a:pPr algn="l">
                        <a:lnSpc>
                          <a:spcPct val="150000"/>
                        </a:lnSpc>
                      </a:pPr>
                      <a:r>
                        <a:rPr lang="tr-TR" sz="1000" b="0" dirty="0">
                          <a:solidFill>
                            <a:schemeClr val="tx1"/>
                          </a:solidFill>
                          <a:latin typeface="Century Gothic" panose="020B0502020202020204" pitchFamily="34" charset="0"/>
                        </a:rPr>
                        <a:t>DAM ile Grup şirketlerimizdeki departmanların (Pazarlama ve Satış, İnsan Kaynakları, Muhasebe ve Finans, Hukuk, Operasyon, Üretim AR-GE, Prodüksiyon) ve o departmanlardaki kişilerin, işlemiş olduğu veya olacağı dijital verilerimizi tek bir sistem altında toplayarak; tüm görüntü, ses, grafik, belge ve videolarımızı merkezileştirerek yapıyı tek çatı altında birleştirmek bize kolaylık sağlayacağı gibi her departmanın kendi içerisinde alternatif bir yazılım ihtiyacını da ortadan kaldırarak ek maliyetten kurtaracaktır. Veriyi merkezileştirerek, hızlı erişim sağlayıp, veri güvenliğini arttıracaktır. Olası kayıpların önüne geçecektir. Kurumsal hafıza oluşturulacaktır.</a:t>
                      </a:r>
                      <a:endParaRPr lang="tr-TR" sz="1200" b="1" dirty="0">
                        <a:solidFill>
                          <a:schemeClr val="tx1"/>
                        </a:solidFill>
                        <a:latin typeface="Century Gothic" panose="020B0502020202020204"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3787714378"/>
                  </a:ext>
                </a:extLst>
              </a:tr>
            </a:tbl>
          </a:graphicData>
        </a:graphic>
      </p:graphicFrame>
      <p:pic>
        <p:nvPicPr>
          <p:cNvPr id="3" name="Grafik 2" descr="Onay işareti düz dolguyla">
            <a:extLst>
              <a:ext uri="{FF2B5EF4-FFF2-40B4-BE49-F238E27FC236}">
                <a16:creationId xmlns:a16="http://schemas.microsoft.com/office/drawing/2014/main" id="{ECBD1C5A-D39F-1D42-12F8-A1F104827FC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78158" y="852311"/>
            <a:ext cx="384312" cy="384312"/>
          </a:xfrm>
          <a:prstGeom prst="rect">
            <a:avLst/>
          </a:prstGeom>
        </p:spPr>
      </p:pic>
    </p:spTree>
    <p:extLst>
      <p:ext uri="{BB962C8B-B14F-4D97-AF65-F5344CB8AC3E}">
        <p14:creationId xmlns:p14="http://schemas.microsoft.com/office/powerpoint/2010/main" val="36645186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291</Words>
  <Application>Microsoft Office PowerPoint</Application>
  <PresentationFormat>Geniş ekran</PresentationFormat>
  <Paragraphs>42</Paragraphs>
  <Slides>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Calibri</vt:lpstr>
      <vt:lpstr>Calibri Light</vt:lpstr>
      <vt:lpstr>Century Gothic</vt:lpstr>
      <vt:lpstr>Office Teması</vt:lpstr>
      <vt:lpstr>Dijital Varlık Yönetimi (DAM) Projesi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Dijital Varlık Yönetimi (DAM) Projesi</dc:title>
  <dc:creator>Ali ilker Yüceer</dc:creator>
  <cp:lastModifiedBy>Ali ilker Yüceer</cp:lastModifiedBy>
  <cp:revision>1</cp:revision>
  <dcterms:created xsi:type="dcterms:W3CDTF">2023-08-24T09:17:46Z</dcterms:created>
  <dcterms:modified xsi:type="dcterms:W3CDTF">2023-08-24T09:18:59Z</dcterms:modified>
</cp:coreProperties>
</file>